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60" r:id="rId4"/>
    <p:sldId id="259" r:id="rId5"/>
    <p:sldId id="263" r:id="rId6"/>
    <p:sldId id="266" r:id="rId7"/>
    <p:sldId id="267" r:id="rId8"/>
    <p:sldId id="269" r:id="rId9"/>
    <p:sldId id="262" r:id="rId10"/>
    <p:sldId id="257" r:id="rId11"/>
    <p:sldId id="268" r:id="rId12"/>
  </p:sldIdLst>
  <p:sldSz cx="18288000" cy="10287000"/>
  <p:notesSz cx="6858000" cy="9144000"/>
  <p:embeddedFontLst>
    <p:embeddedFont>
      <p:font typeface="Avenir" panose="020B0604020202020204" charset="0"/>
      <p:regular r:id="rId13"/>
    </p:embeddedFont>
    <p:embeddedFont>
      <p:font typeface="Avenir Bold" panose="020B0604020202020204" charset="0"/>
      <p:regular r:id="rId14"/>
    </p:embeddedFont>
    <p:embeddedFont>
      <p:font typeface="Avenir Italics" panose="020B0604020202020204" charset="0"/>
      <p:regular r:id="rId15"/>
    </p:embeddedFont>
    <p:embeddedFont>
      <p:font typeface="Calibri" panose="020F0502020204030204" pitchFamily="34" charset="0"/>
      <p:regular r:id="rId16"/>
      <p:bold r:id="rId17"/>
      <p:italic r:id="rId18"/>
      <p:boldItalic r:id="rId19"/>
    </p:embeddedFont>
    <p:embeddedFont>
      <p:font typeface="Minnie Play" panose="020B0604020202020204" charset="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p:scale>
          <a:sx n="42" d="100"/>
          <a:sy n="42" d="100"/>
        </p:scale>
        <p:origin x="926" y="10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13.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2.png"/><Relationship Id="rId11" Type="http://schemas.openxmlformats.org/officeDocument/2006/relationships/image" Target="../media/image9.png"/><Relationship Id="rId5" Type="http://schemas.openxmlformats.org/officeDocument/2006/relationships/image" Target="../media/image11.sv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svg"/><Relationship Id="rId7" Type="http://schemas.openxmlformats.org/officeDocument/2006/relationships/image" Target="../media/image1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sv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1.svg"/><Relationship Id="rId10" Type="http://schemas.openxmlformats.org/officeDocument/2006/relationships/image" Target="../media/image9.png"/><Relationship Id="rId4" Type="http://schemas.openxmlformats.org/officeDocument/2006/relationships/image" Target="../media/image10.png"/><Relationship Id="rId9" Type="http://schemas.openxmlformats.org/officeDocument/2006/relationships/image" Target="../media/image21.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23.svg"/><Relationship Id="rId10" Type="http://schemas.openxmlformats.org/officeDocument/2006/relationships/image" Target="../media/image24.png"/><Relationship Id="rId4" Type="http://schemas.openxmlformats.org/officeDocument/2006/relationships/image" Target="../media/image22.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svg"/><Relationship Id="rId3" Type="http://schemas.openxmlformats.org/officeDocument/2006/relationships/image" Target="../media/image2.svg"/><Relationship Id="rId7" Type="http://schemas.openxmlformats.org/officeDocument/2006/relationships/image" Target="../media/image8.svg"/><Relationship Id="rId12" Type="http://schemas.openxmlformats.org/officeDocument/2006/relationships/image" Target="../media/image29.png"/><Relationship Id="rId17" Type="http://schemas.openxmlformats.org/officeDocument/2006/relationships/image" Target="../media/image9.png"/><Relationship Id="rId2" Type="http://schemas.openxmlformats.org/officeDocument/2006/relationships/image" Target="../media/image1.png"/><Relationship Id="rId16" Type="http://schemas.openxmlformats.org/officeDocument/2006/relationships/hyperlink" Target="https://midwiltsssp.co.uk/event-listing/" TargetMode="External"/><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28.svg"/><Relationship Id="rId5" Type="http://schemas.openxmlformats.org/officeDocument/2006/relationships/image" Target="../media/image11.svg"/><Relationship Id="rId15" Type="http://schemas.openxmlformats.org/officeDocument/2006/relationships/image" Target="../media/image32.svg"/><Relationship Id="rId10" Type="http://schemas.openxmlformats.org/officeDocument/2006/relationships/image" Target="../media/image27.png"/><Relationship Id="rId4" Type="http://schemas.openxmlformats.org/officeDocument/2006/relationships/image" Target="../media/image10.png"/><Relationship Id="rId9" Type="http://schemas.openxmlformats.org/officeDocument/2006/relationships/image" Target="../media/image26.svg"/><Relationship Id="rId14" Type="http://schemas.openxmlformats.org/officeDocument/2006/relationships/image" Target="../media/image31.png"/></Relationships>
</file>

<file path=ppt/slides/_rels/slide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8.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9.png"/><Relationship Id="rId5" Type="http://schemas.openxmlformats.org/officeDocument/2006/relationships/image" Target="../media/image11.svg"/><Relationship Id="rId10" Type="http://schemas.openxmlformats.org/officeDocument/2006/relationships/image" Target="../media/image33.png"/><Relationship Id="rId4" Type="http://schemas.openxmlformats.org/officeDocument/2006/relationships/image" Target="../media/image10.png"/><Relationship Id="rId9" Type="http://schemas.openxmlformats.org/officeDocument/2006/relationships/image" Target="../media/image15.sv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11.svg"/><Relationship Id="rId12" Type="http://schemas.openxmlformats.org/officeDocument/2006/relationships/hyperlink" Target="https://phactiveed.co.uk/" TargetMode="Externa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23.svg"/><Relationship Id="rId10" Type="http://schemas.openxmlformats.org/officeDocument/2006/relationships/image" Target="../media/image24.png"/><Relationship Id="rId4" Type="http://schemas.openxmlformats.org/officeDocument/2006/relationships/image" Target="../media/image22.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11.sv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hyperlink" Target="mailto:rhaines@marlboroughstmarys.wilts.sch.uk" TargetMode="External"/><Relationship Id="rId5" Type="http://schemas.openxmlformats.org/officeDocument/2006/relationships/image" Target="../media/image23.svg"/><Relationship Id="rId10" Type="http://schemas.openxmlformats.org/officeDocument/2006/relationships/image" Target="../media/image34.png"/><Relationship Id="rId4" Type="http://schemas.openxmlformats.org/officeDocument/2006/relationships/image" Target="../media/image22.png"/><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9.png"/><Relationship Id="rId5" Type="http://schemas.openxmlformats.org/officeDocument/2006/relationships/image" Target="../media/image23.svg"/><Relationship Id="rId10" Type="http://schemas.openxmlformats.org/officeDocument/2006/relationships/image" Target="../media/image35.png"/><Relationship Id="rId4" Type="http://schemas.openxmlformats.org/officeDocument/2006/relationships/image" Target="../media/image22.png"/><Relationship Id="rId9" Type="http://schemas.openxmlformats.org/officeDocument/2006/relationships/image" Target="../media/image8.sv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2.svg"/><Relationship Id="rId7" Type="http://schemas.openxmlformats.org/officeDocument/2006/relationships/image" Target="../media/image37.svg"/><Relationship Id="rId12"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6.png"/><Relationship Id="rId11" Type="http://schemas.openxmlformats.org/officeDocument/2006/relationships/image" Target="../media/image39.png"/><Relationship Id="rId5" Type="http://schemas.openxmlformats.org/officeDocument/2006/relationships/image" Target="../media/image11.svg"/><Relationship Id="rId10" Type="http://schemas.openxmlformats.org/officeDocument/2006/relationships/image" Target="../media/image38.png"/><Relationship Id="rId4" Type="http://schemas.openxmlformats.org/officeDocument/2006/relationships/image" Target="../media/image10.png"/><Relationship Id="rId9"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653671" y="-7336475"/>
            <a:ext cx="15161879" cy="16730349"/>
          </a:xfrm>
          <a:custGeom>
            <a:avLst/>
            <a:gdLst/>
            <a:ahLst/>
            <a:cxnLst/>
            <a:rect l="l" t="t" r="r" b="b"/>
            <a:pathLst>
              <a:path w="15161879" h="16730349">
                <a:moveTo>
                  <a:pt x="0" y="0"/>
                </a:moveTo>
                <a:lnTo>
                  <a:pt x="15161879" y="0"/>
                </a:lnTo>
                <a:lnTo>
                  <a:pt x="15161879" y="16730350"/>
                </a:lnTo>
                <a:lnTo>
                  <a:pt x="0" y="1673035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3" name="Freeform 3"/>
          <p:cNvSpPr/>
          <p:nvPr/>
        </p:nvSpPr>
        <p:spPr>
          <a:xfrm rot="2080278">
            <a:off x="8843700" y="370401"/>
            <a:ext cx="12656235" cy="14220489"/>
          </a:xfrm>
          <a:custGeom>
            <a:avLst/>
            <a:gdLst/>
            <a:ahLst/>
            <a:cxnLst/>
            <a:rect l="l" t="t" r="r" b="b"/>
            <a:pathLst>
              <a:path w="12656235" h="14220489">
                <a:moveTo>
                  <a:pt x="0" y="0"/>
                </a:moveTo>
                <a:lnTo>
                  <a:pt x="12656235" y="0"/>
                </a:lnTo>
                <a:lnTo>
                  <a:pt x="12656235" y="14220489"/>
                </a:lnTo>
                <a:lnTo>
                  <a:pt x="0" y="142204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5727773">
            <a:off x="15742012" y="-2338471"/>
            <a:ext cx="3781514" cy="4435793"/>
          </a:xfrm>
          <a:custGeom>
            <a:avLst/>
            <a:gdLst/>
            <a:ahLst/>
            <a:cxnLst/>
            <a:rect l="l" t="t" r="r" b="b"/>
            <a:pathLst>
              <a:path w="3781514" h="4435793">
                <a:moveTo>
                  <a:pt x="0" y="0"/>
                </a:moveTo>
                <a:lnTo>
                  <a:pt x="3781513" y="0"/>
                </a:lnTo>
                <a:lnTo>
                  <a:pt x="3781513" y="4435793"/>
                </a:lnTo>
                <a:lnTo>
                  <a:pt x="0" y="443579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727773">
            <a:off x="3322321" y="7949958"/>
            <a:ext cx="3781514" cy="4435793"/>
          </a:xfrm>
          <a:custGeom>
            <a:avLst/>
            <a:gdLst/>
            <a:ahLst/>
            <a:cxnLst/>
            <a:rect l="l" t="t" r="r" b="b"/>
            <a:pathLst>
              <a:path w="3781514" h="4435793">
                <a:moveTo>
                  <a:pt x="0" y="0"/>
                </a:moveTo>
                <a:lnTo>
                  <a:pt x="3781514" y="0"/>
                </a:lnTo>
                <a:lnTo>
                  <a:pt x="3781514" y="4435793"/>
                </a:lnTo>
                <a:lnTo>
                  <a:pt x="0" y="44357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4061233">
            <a:off x="-1554436" y="6436485"/>
            <a:ext cx="5061541" cy="5937292"/>
          </a:xfrm>
          <a:custGeom>
            <a:avLst/>
            <a:gdLst/>
            <a:ahLst/>
            <a:cxnLst/>
            <a:rect l="l" t="t" r="r" b="b"/>
            <a:pathLst>
              <a:path w="5061541" h="5937292">
                <a:moveTo>
                  <a:pt x="0" y="0"/>
                </a:moveTo>
                <a:lnTo>
                  <a:pt x="5061541" y="0"/>
                </a:lnTo>
                <a:lnTo>
                  <a:pt x="5061541" y="5937292"/>
                </a:lnTo>
                <a:lnTo>
                  <a:pt x="0" y="593729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9682828" y="3367615"/>
            <a:ext cx="8206062" cy="6154547"/>
          </a:xfrm>
          <a:custGeom>
            <a:avLst/>
            <a:gdLst/>
            <a:ahLst/>
            <a:cxnLst/>
            <a:rect l="l" t="t" r="r" b="b"/>
            <a:pathLst>
              <a:path w="8206062" h="6154547">
                <a:moveTo>
                  <a:pt x="0" y="0"/>
                </a:moveTo>
                <a:lnTo>
                  <a:pt x="8206063" y="0"/>
                </a:lnTo>
                <a:lnTo>
                  <a:pt x="8206063" y="6154547"/>
                </a:lnTo>
                <a:lnTo>
                  <a:pt x="0" y="6154547"/>
                </a:lnTo>
                <a:lnTo>
                  <a:pt x="0" y="0"/>
                </a:lnTo>
                <a:close/>
              </a:path>
            </a:pathLst>
          </a:custGeom>
          <a:solidFill>
            <a:schemeClr val="bg1"/>
          </a:solidFill>
        </p:spPr>
        <p:txBody>
          <a:bodyPr/>
          <a:lstStyle/>
          <a:p>
            <a:endParaRPr lang="en-GB" dirty="0"/>
          </a:p>
        </p:txBody>
      </p:sp>
      <p:grpSp>
        <p:nvGrpSpPr>
          <p:cNvPr id="8" name="Group 8"/>
          <p:cNvGrpSpPr/>
          <p:nvPr/>
        </p:nvGrpSpPr>
        <p:grpSpPr>
          <a:xfrm>
            <a:off x="9990319" y="7292358"/>
            <a:ext cx="7591080" cy="1854882"/>
            <a:chOff x="0" y="0"/>
            <a:chExt cx="2568807" cy="406400"/>
          </a:xfrm>
        </p:grpSpPr>
        <p:sp>
          <p:nvSpPr>
            <p:cNvPr id="9" name="Freeform 9"/>
            <p:cNvSpPr/>
            <p:nvPr/>
          </p:nvSpPr>
          <p:spPr>
            <a:xfrm>
              <a:off x="0" y="0"/>
              <a:ext cx="2568807" cy="406400"/>
            </a:xfrm>
            <a:custGeom>
              <a:avLst/>
              <a:gdLst/>
              <a:ahLst/>
              <a:cxnLst/>
              <a:rect l="l" t="t" r="r" b="b"/>
              <a:pathLst>
                <a:path w="2568807" h="406400">
                  <a:moveTo>
                    <a:pt x="2365607" y="0"/>
                  </a:moveTo>
                  <a:cubicBezTo>
                    <a:pt x="2477831" y="0"/>
                    <a:pt x="2568807" y="90976"/>
                    <a:pt x="2568807" y="203200"/>
                  </a:cubicBezTo>
                  <a:cubicBezTo>
                    <a:pt x="2568807" y="315424"/>
                    <a:pt x="2477831" y="406400"/>
                    <a:pt x="2365607" y="406400"/>
                  </a:cubicBezTo>
                  <a:lnTo>
                    <a:pt x="203200" y="406400"/>
                  </a:lnTo>
                  <a:cubicBezTo>
                    <a:pt x="90976" y="406400"/>
                    <a:pt x="0" y="315424"/>
                    <a:pt x="0" y="203200"/>
                  </a:cubicBezTo>
                  <a:cubicBezTo>
                    <a:pt x="0" y="90976"/>
                    <a:pt x="90976" y="0"/>
                    <a:pt x="203200" y="0"/>
                  </a:cubicBezTo>
                  <a:close/>
                </a:path>
              </a:pathLst>
            </a:custGeom>
            <a:solidFill>
              <a:srgbClr val="DBE8FD"/>
            </a:solidFill>
          </p:spPr>
        </p:sp>
        <p:sp>
          <p:nvSpPr>
            <p:cNvPr id="10" name="TextBox 10"/>
            <p:cNvSpPr txBox="1"/>
            <p:nvPr/>
          </p:nvSpPr>
          <p:spPr>
            <a:xfrm>
              <a:off x="0" y="-133350"/>
              <a:ext cx="2568807" cy="539750"/>
            </a:xfrm>
            <a:prstGeom prst="rect">
              <a:avLst/>
            </a:prstGeom>
          </p:spPr>
          <p:txBody>
            <a:bodyPr lIns="50800" tIns="50800" rIns="50800" bIns="50800" rtlCol="0" anchor="ctr"/>
            <a:lstStyle/>
            <a:p>
              <a:pPr marL="0" lvl="0" indent="0" algn="ctr">
                <a:lnSpc>
                  <a:spcPts val="3444"/>
                </a:lnSpc>
              </a:pPr>
              <a:endParaRPr/>
            </a:p>
          </p:txBody>
        </p:sp>
      </p:grpSp>
      <p:sp>
        <p:nvSpPr>
          <p:cNvPr id="11" name="TextBox 11"/>
          <p:cNvSpPr txBox="1"/>
          <p:nvPr/>
        </p:nvSpPr>
        <p:spPr>
          <a:xfrm>
            <a:off x="1434414" y="3367615"/>
            <a:ext cx="12635120" cy="1391215"/>
          </a:xfrm>
          <a:prstGeom prst="rect">
            <a:avLst/>
          </a:prstGeom>
        </p:spPr>
        <p:txBody>
          <a:bodyPr lIns="0" tIns="0" rIns="0" bIns="0" rtlCol="0" anchor="t">
            <a:spAutoFit/>
          </a:bodyPr>
          <a:lstStyle/>
          <a:p>
            <a:pPr marL="0" lvl="0" indent="0" algn="l">
              <a:lnSpc>
                <a:spcPts val="10149"/>
              </a:lnSpc>
            </a:pPr>
            <a:r>
              <a:rPr lang="en-US" sz="10913" dirty="0">
                <a:solidFill>
                  <a:srgbClr val="050367"/>
                </a:solidFill>
                <a:latin typeface="Minnie Play"/>
                <a:ea typeface="Minnie Play"/>
                <a:cs typeface="Minnie Play"/>
                <a:sym typeface="Minnie Play"/>
              </a:rPr>
              <a:t>PLT Meeting / CPD</a:t>
            </a:r>
          </a:p>
        </p:txBody>
      </p:sp>
      <p:sp>
        <p:nvSpPr>
          <p:cNvPr id="12" name="TextBox 12"/>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
        <p:nvSpPr>
          <p:cNvPr id="13" name="TextBox 13"/>
          <p:cNvSpPr txBox="1"/>
          <p:nvPr/>
        </p:nvSpPr>
        <p:spPr>
          <a:xfrm>
            <a:off x="10576784" y="7792139"/>
            <a:ext cx="7691163" cy="1330942"/>
          </a:xfrm>
          <a:prstGeom prst="rect">
            <a:avLst/>
          </a:prstGeom>
        </p:spPr>
        <p:txBody>
          <a:bodyPr wrap="square" lIns="0" tIns="0" rIns="0" bIns="0" rtlCol="0" anchor="t">
            <a:spAutoFit/>
          </a:bodyPr>
          <a:lstStyle/>
          <a:p>
            <a:pPr marL="0" lvl="0" indent="0" algn="l">
              <a:lnSpc>
                <a:spcPts val="2033"/>
              </a:lnSpc>
            </a:pPr>
            <a:r>
              <a:rPr lang="en-US" sz="3600" dirty="0">
                <a:solidFill>
                  <a:srgbClr val="050367"/>
                </a:solidFill>
                <a:ea typeface="Avenir"/>
                <a:cs typeface="Avenir"/>
                <a:sym typeface="Avenir"/>
              </a:rPr>
              <a:t>YST CPD Practical strategies,</a:t>
            </a:r>
          </a:p>
          <a:p>
            <a:pPr marL="0" lvl="0" indent="0" algn="l">
              <a:lnSpc>
                <a:spcPts val="2033"/>
              </a:lnSpc>
            </a:pPr>
            <a:endParaRPr lang="en-US" sz="3600" dirty="0">
              <a:solidFill>
                <a:srgbClr val="050367"/>
              </a:solidFill>
              <a:ea typeface="Avenir"/>
              <a:cs typeface="Avenir"/>
              <a:sym typeface="Avenir"/>
            </a:endParaRPr>
          </a:p>
          <a:p>
            <a:pPr marL="0" lvl="0" indent="0" algn="l">
              <a:lnSpc>
                <a:spcPts val="2033"/>
              </a:lnSpc>
            </a:pPr>
            <a:r>
              <a:rPr lang="en-US" sz="3600" dirty="0">
                <a:solidFill>
                  <a:srgbClr val="050367"/>
                </a:solidFill>
                <a:ea typeface="Avenir"/>
                <a:cs typeface="Avenir"/>
                <a:sym typeface="Avenir"/>
              </a:rPr>
              <a:t> activities and adaptations for</a:t>
            </a:r>
          </a:p>
          <a:p>
            <a:pPr marL="0" lvl="0" indent="0" algn="l">
              <a:lnSpc>
                <a:spcPts val="2033"/>
              </a:lnSpc>
            </a:pPr>
            <a:endParaRPr lang="en-US" sz="3600" dirty="0">
              <a:solidFill>
                <a:srgbClr val="050367"/>
              </a:solidFill>
              <a:ea typeface="Avenir"/>
              <a:cs typeface="Avenir"/>
              <a:sym typeface="Avenir"/>
            </a:endParaRPr>
          </a:p>
          <a:p>
            <a:pPr marL="0" lvl="0" indent="0" algn="l">
              <a:lnSpc>
                <a:spcPts val="2033"/>
              </a:lnSpc>
            </a:pPr>
            <a:r>
              <a:rPr lang="en-US" sz="3600" dirty="0">
                <a:solidFill>
                  <a:srgbClr val="050367"/>
                </a:solidFill>
                <a:ea typeface="Avenir"/>
                <a:cs typeface="Avenir"/>
                <a:sym typeface="Avenir"/>
              </a:rPr>
              <a:t> inclusive PE</a:t>
            </a:r>
          </a:p>
        </p:txBody>
      </p:sp>
      <p:sp>
        <p:nvSpPr>
          <p:cNvPr id="14" name="TextBox 14"/>
          <p:cNvSpPr txBox="1"/>
          <p:nvPr/>
        </p:nvSpPr>
        <p:spPr>
          <a:xfrm>
            <a:off x="2362201" y="7207366"/>
            <a:ext cx="3581860" cy="273280"/>
          </a:xfrm>
          <a:prstGeom prst="rect">
            <a:avLst/>
          </a:prstGeom>
        </p:spPr>
        <p:txBody>
          <a:bodyPr wrap="square" lIns="0" tIns="0" rIns="0" bIns="0" rtlCol="0" anchor="t">
            <a:spAutoFit/>
          </a:bodyPr>
          <a:lstStyle/>
          <a:p>
            <a:pPr marL="0" lvl="0" indent="0" algn="l">
              <a:lnSpc>
                <a:spcPts val="1756"/>
              </a:lnSpc>
              <a:spcBef>
                <a:spcPct val="0"/>
              </a:spcBef>
            </a:pPr>
            <a:r>
              <a:rPr lang="en-US" sz="3200" b="1" dirty="0">
                <a:solidFill>
                  <a:srgbClr val="050367"/>
                </a:solidFill>
                <a:latin typeface="Avenir Bold"/>
                <a:ea typeface="Avenir Bold"/>
                <a:cs typeface="Avenir Bold"/>
                <a:sym typeface="Avenir Bold"/>
              </a:rPr>
              <a:t>PRESENTED BY:</a:t>
            </a:r>
          </a:p>
        </p:txBody>
      </p:sp>
      <p:sp>
        <p:nvSpPr>
          <p:cNvPr id="15" name="TextBox 15"/>
          <p:cNvSpPr txBox="1"/>
          <p:nvPr/>
        </p:nvSpPr>
        <p:spPr>
          <a:xfrm>
            <a:off x="5785826" y="6909208"/>
            <a:ext cx="3368083" cy="571438"/>
          </a:xfrm>
          <a:prstGeom prst="rect">
            <a:avLst/>
          </a:prstGeom>
        </p:spPr>
        <p:txBody>
          <a:bodyPr wrap="square" lIns="0" tIns="0" rIns="0" bIns="0" rtlCol="0" anchor="t">
            <a:spAutoFit/>
          </a:bodyPr>
          <a:lstStyle/>
          <a:p>
            <a:pPr marL="0" lvl="0" indent="0" algn="l">
              <a:lnSpc>
                <a:spcPts val="2088"/>
              </a:lnSpc>
              <a:spcBef>
                <a:spcPct val="0"/>
              </a:spcBef>
            </a:pPr>
            <a:r>
              <a:rPr lang="en-US" sz="3200" spc="-29" dirty="0">
                <a:solidFill>
                  <a:srgbClr val="050367"/>
                </a:solidFill>
                <a:latin typeface="Avenir"/>
                <a:ea typeface="Avenir"/>
                <a:cs typeface="Avenir"/>
                <a:sym typeface="Avenir"/>
              </a:rPr>
              <a:t>Chippenham Sports Partnership</a:t>
            </a:r>
          </a:p>
        </p:txBody>
      </p:sp>
      <p:pic>
        <p:nvPicPr>
          <p:cNvPr id="1026" name="Picture 2" descr="image.png">
            <a:extLst>
              <a:ext uri="{FF2B5EF4-FFF2-40B4-BE49-F238E27FC236}">
                <a16:creationId xmlns:a16="http://schemas.microsoft.com/office/drawing/2014/main" id="{EB06AE13-9919-44DF-8B3B-B58FE75DD932}"/>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8">
            <a:extLst>
              <a:ext uri="{FF2B5EF4-FFF2-40B4-BE49-F238E27FC236}">
                <a16:creationId xmlns:a16="http://schemas.microsoft.com/office/drawing/2014/main" id="{85B43333-7229-4BE8-A784-4A5AC50F036D}"/>
              </a:ext>
            </a:extLst>
          </p:cNvPr>
          <p:cNvGrpSpPr/>
          <p:nvPr/>
        </p:nvGrpSpPr>
        <p:grpSpPr>
          <a:xfrm>
            <a:off x="1963397" y="4675001"/>
            <a:ext cx="7058707" cy="1854882"/>
            <a:chOff x="0" y="0"/>
            <a:chExt cx="2568807" cy="406400"/>
          </a:xfrm>
        </p:grpSpPr>
        <p:sp>
          <p:nvSpPr>
            <p:cNvPr id="19" name="Freeform 9">
              <a:extLst>
                <a:ext uri="{FF2B5EF4-FFF2-40B4-BE49-F238E27FC236}">
                  <a16:creationId xmlns:a16="http://schemas.microsoft.com/office/drawing/2014/main" id="{45E00EAB-8957-4A26-97E8-D2CD0E396B5C}"/>
                </a:ext>
              </a:extLst>
            </p:cNvPr>
            <p:cNvSpPr/>
            <p:nvPr/>
          </p:nvSpPr>
          <p:spPr>
            <a:xfrm>
              <a:off x="0" y="0"/>
              <a:ext cx="2568807" cy="406400"/>
            </a:xfrm>
            <a:custGeom>
              <a:avLst/>
              <a:gdLst/>
              <a:ahLst/>
              <a:cxnLst/>
              <a:rect l="l" t="t" r="r" b="b"/>
              <a:pathLst>
                <a:path w="2568807" h="406400">
                  <a:moveTo>
                    <a:pt x="2365607" y="0"/>
                  </a:moveTo>
                  <a:cubicBezTo>
                    <a:pt x="2477831" y="0"/>
                    <a:pt x="2568807" y="90976"/>
                    <a:pt x="2568807" y="203200"/>
                  </a:cubicBezTo>
                  <a:cubicBezTo>
                    <a:pt x="2568807" y="315424"/>
                    <a:pt x="2477831" y="406400"/>
                    <a:pt x="2365607" y="406400"/>
                  </a:cubicBezTo>
                  <a:lnTo>
                    <a:pt x="203200" y="406400"/>
                  </a:lnTo>
                  <a:cubicBezTo>
                    <a:pt x="90976" y="406400"/>
                    <a:pt x="0" y="315424"/>
                    <a:pt x="0" y="203200"/>
                  </a:cubicBezTo>
                  <a:cubicBezTo>
                    <a:pt x="0" y="90976"/>
                    <a:pt x="90976" y="0"/>
                    <a:pt x="203200" y="0"/>
                  </a:cubicBezTo>
                  <a:close/>
                </a:path>
              </a:pathLst>
            </a:custGeom>
            <a:solidFill>
              <a:srgbClr val="DBE8FD"/>
            </a:solidFill>
          </p:spPr>
          <p:txBody>
            <a:bodyPr/>
            <a:lstStyle/>
            <a:p>
              <a:endParaRPr lang="en-GB" dirty="0"/>
            </a:p>
          </p:txBody>
        </p:sp>
        <p:sp>
          <p:nvSpPr>
            <p:cNvPr id="20" name="TextBox 10">
              <a:extLst>
                <a:ext uri="{FF2B5EF4-FFF2-40B4-BE49-F238E27FC236}">
                  <a16:creationId xmlns:a16="http://schemas.microsoft.com/office/drawing/2014/main" id="{A416581C-96EF-4ED4-89BE-639E9A53750E}"/>
                </a:ext>
              </a:extLst>
            </p:cNvPr>
            <p:cNvSpPr txBox="1"/>
            <p:nvPr/>
          </p:nvSpPr>
          <p:spPr>
            <a:xfrm>
              <a:off x="0" y="-133350"/>
              <a:ext cx="2568807" cy="539750"/>
            </a:xfrm>
            <a:prstGeom prst="rect">
              <a:avLst/>
            </a:prstGeom>
          </p:spPr>
          <p:txBody>
            <a:bodyPr lIns="50800" tIns="50800" rIns="50800" bIns="50800" rtlCol="0" anchor="ctr"/>
            <a:lstStyle/>
            <a:p>
              <a:pPr marL="0" lvl="0" indent="0" algn="ctr">
                <a:lnSpc>
                  <a:spcPts val="3444"/>
                </a:lnSpc>
              </a:pPr>
              <a:endParaRPr/>
            </a:p>
          </p:txBody>
        </p:sp>
      </p:grpSp>
      <p:sp>
        <p:nvSpPr>
          <p:cNvPr id="27" name="TextBox 13">
            <a:extLst>
              <a:ext uri="{FF2B5EF4-FFF2-40B4-BE49-F238E27FC236}">
                <a16:creationId xmlns:a16="http://schemas.microsoft.com/office/drawing/2014/main" id="{814464C4-A6A2-4F3C-B4E4-71B0DB439CDA}"/>
              </a:ext>
            </a:extLst>
          </p:cNvPr>
          <p:cNvSpPr txBox="1"/>
          <p:nvPr/>
        </p:nvSpPr>
        <p:spPr>
          <a:xfrm>
            <a:off x="2735154" y="5280078"/>
            <a:ext cx="5845391" cy="817981"/>
          </a:xfrm>
          <a:prstGeom prst="rect">
            <a:avLst/>
          </a:prstGeom>
        </p:spPr>
        <p:txBody>
          <a:bodyPr wrap="square" lIns="0" tIns="0" rIns="0" bIns="0" rtlCol="0" anchor="t">
            <a:spAutoFit/>
          </a:bodyPr>
          <a:lstStyle/>
          <a:p>
            <a:pPr marL="0" lvl="0" indent="0" algn="l">
              <a:lnSpc>
                <a:spcPts val="2033"/>
              </a:lnSpc>
            </a:pPr>
            <a:r>
              <a:rPr lang="en-US" sz="3600" dirty="0">
                <a:solidFill>
                  <a:srgbClr val="050367"/>
                </a:solidFill>
                <a:latin typeface="Avenir"/>
                <a:ea typeface="Avenir"/>
                <a:cs typeface="Avenir"/>
                <a:sym typeface="Avenir"/>
              </a:rPr>
              <a:t>PLT 1/3 </a:t>
            </a:r>
          </a:p>
          <a:p>
            <a:pPr marL="0" lvl="0" indent="0" algn="l">
              <a:lnSpc>
                <a:spcPts val="2033"/>
              </a:lnSpc>
            </a:pPr>
            <a:endParaRPr lang="en-US" sz="3600" dirty="0">
              <a:solidFill>
                <a:srgbClr val="050367"/>
              </a:solidFill>
              <a:latin typeface="Avenir"/>
              <a:ea typeface="Avenir"/>
              <a:cs typeface="Avenir"/>
              <a:sym typeface="Avenir"/>
            </a:endParaRPr>
          </a:p>
          <a:p>
            <a:pPr marL="0" lvl="0" indent="0" algn="l">
              <a:lnSpc>
                <a:spcPts val="2033"/>
              </a:lnSpc>
            </a:pPr>
            <a:r>
              <a:rPr lang="en-US" sz="3600" dirty="0">
                <a:solidFill>
                  <a:srgbClr val="050367"/>
                </a:solidFill>
                <a:latin typeface="Avenir"/>
                <a:ea typeface="Avenir"/>
                <a:cs typeface="Avenir"/>
                <a:sym typeface="Avenir"/>
              </a:rPr>
              <a:t>Friday 11</a:t>
            </a:r>
            <a:r>
              <a:rPr lang="en-US" sz="3600" baseline="30000" dirty="0">
                <a:solidFill>
                  <a:srgbClr val="050367"/>
                </a:solidFill>
                <a:latin typeface="Avenir"/>
                <a:ea typeface="Avenir"/>
                <a:cs typeface="Avenir"/>
                <a:sym typeface="Avenir"/>
              </a:rPr>
              <a:t>th</a:t>
            </a:r>
            <a:r>
              <a:rPr lang="en-US" sz="3600" dirty="0">
                <a:solidFill>
                  <a:srgbClr val="050367"/>
                </a:solidFill>
                <a:latin typeface="Avenir"/>
                <a:ea typeface="Avenir"/>
                <a:cs typeface="Avenir"/>
                <a:sym typeface="Avenir"/>
              </a:rPr>
              <a:t> September</a:t>
            </a:r>
          </a:p>
        </p:txBody>
      </p:sp>
      <p:grpSp>
        <p:nvGrpSpPr>
          <p:cNvPr id="28" name="Group 8">
            <a:extLst>
              <a:ext uri="{FF2B5EF4-FFF2-40B4-BE49-F238E27FC236}">
                <a16:creationId xmlns:a16="http://schemas.microsoft.com/office/drawing/2014/main" id="{9D4C4125-12A9-47BA-AFEF-7FB9C4D66898}"/>
              </a:ext>
            </a:extLst>
          </p:cNvPr>
          <p:cNvGrpSpPr/>
          <p:nvPr/>
        </p:nvGrpSpPr>
        <p:grpSpPr>
          <a:xfrm>
            <a:off x="10054455" y="4716915"/>
            <a:ext cx="7202163" cy="2409867"/>
            <a:chOff x="0" y="0"/>
            <a:chExt cx="2568807" cy="406400"/>
          </a:xfrm>
        </p:grpSpPr>
        <p:sp>
          <p:nvSpPr>
            <p:cNvPr id="29" name="Freeform 9">
              <a:extLst>
                <a:ext uri="{FF2B5EF4-FFF2-40B4-BE49-F238E27FC236}">
                  <a16:creationId xmlns:a16="http://schemas.microsoft.com/office/drawing/2014/main" id="{E7339ACE-6438-4644-8A54-AA1CC65840D3}"/>
                </a:ext>
              </a:extLst>
            </p:cNvPr>
            <p:cNvSpPr/>
            <p:nvPr/>
          </p:nvSpPr>
          <p:spPr>
            <a:xfrm>
              <a:off x="0" y="0"/>
              <a:ext cx="2568807" cy="406400"/>
            </a:xfrm>
            <a:custGeom>
              <a:avLst/>
              <a:gdLst/>
              <a:ahLst/>
              <a:cxnLst/>
              <a:rect l="l" t="t" r="r" b="b"/>
              <a:pathLst>
                <a:path w="2568807" h="406400">
                  <a:moveTo>
                    <a:pt x="2365607" y="0"/>
                  </a:moveTo>
                  <a:cubicBezTo>
                    <a:pt x="2477831" y="0"/>
                    <a:pt x="2568807" y="90976"/>
                    <a:pt x="2568807" y="203200"/>
                  </a:cubicBezTo>
                  <a:cubicBezTo>
                    <a:pt x="2568807" y="315424"/>
                    <a:pt x="2477831" y="406400"/>
                    <a:pt x="2365607" y="406400"/>
                  </a:cubicBezTo>
                  <a:lnTo>
                    <a:pt x="203200" y="406400"/>
                  </a:lnTo>
                  <a:cubicBezTo>
                    <a:pt x="90976" y="406400"/>
                    <a:pt x="0" y="315424"/>
                    <a:pt x="0" y="203200"/>
                  </a:cubicBezTo>
                  <a:cubicBezTo>
                    <a:pt x="0" y="90976"/>
                    <a:pt x="90976" y="0"/>
                    <a:pt x="203200" y="0"/>
                  </a:cubicBezTo>
                  <a:close/>
                </a:path>
              </a:pathLst>
            </a:custGeom>
            <a:solidFill>
              <a:srgbClr val="DBE8FD"/>
            </a:solidFill>
          </p:spPr>
        </p:sp>
        <p:sp>
          <p:nvSpPr>
            <p:cNvPr id="30" name="TextBox 10">
              <a:extLst>
                <a:ext uri="{FF2B5EF4-FFF2-40B4-BE49-F238E27FC236}">
                  <a16:creationId xmlns:a16="http://schemas.microsoft.com/office/drawing/2014/main" id="{F30D203E-FFF9-4560-9B48-DE179D72CFC6}"/>
                </a:ext>
              </a:extLst>
            </p:cNvPr>
            <p:cNvSpPr txBox="1"/>
            <p:nvPr/>
          </p:nvSpPr>
          <p:spPr>
            <a:xfrm>
              <a:off x="0" y="-133350"/>
              <a:ext cx="2568807" cy="539750"/>
            </a:xfrm>
            <a:prstGeom prst="rect">
              <a:avLst/>
            </a:prstGeom>
          </p:spPr>
          <p:txBody>
            <a:bodyPr lIns="50800" tIns="50800" rIns="50800" bIns="50800" rtlCol="0" anchor="ctr"/>
            <a:lstStyle/>
            <a:p>
              <a:pPr marL="0" lvl="0" indent="0" algn="ctr">
                <a:lnSpc>
                  <a:spcPts val="3444"/>
                </a:lnSpc>
              </a:pPr>
              <a:endParaRPr/>
            </a:p>
          </p:txBody>
        </p:sp>
      </p:grpSp>
      <p:sp>
        <p:nvSpPr>
          <p:cNvPr id="31" name="TextBox 13">
            <a:extLst>
              <a:ext uri="{FF2B5EF4-FFF2-40B4-BE49-F238E27FC236}">
                <a16:creationId xmlns:a16="http://schemas.microsoft.com/office/drawing/2014/main" id="{3F50B71A-381A-484A-987F-4C6F23DC0370}"/>
              </a:ext>
            </a:extLst>
          </p:cNvPr>
          <p:cNvSpPr txBox="1"/>
          <p:nvPr/>
        </p:nvSpPr>
        <p:spPr>
          <a:xfrm>
            <a:off x="10726646" y="5096190"/>
            <a:ext cx="7691163" cy="2366097"/>
          </a:xfrm>
          <a:prstGeom prst="rect">
            <a:avLst/>
          </a:prstGeom>
        </p:spPr>
        <p:txBody>
          <a:bodyPr wrap="square" lIns="0" tIns="0" rIns="0" bIns="0" rtlCol="0" anchor="t">
            <a:spAutoFit/>
          </a:bodyPr>
          <a:lstStyle/>
          <a:p>
            <a:pPr marL="0" lvl="0" indent="0" algn="l">
              <a:lnSpc>
                <a:spcPts val="2033"/>
              </a:lnSpc>
            </a:pPr>
            <a:r>
              <a:rPr lang="en-US" sz="3600" dirty="0">
                <a:solidFill>
                  <a:srgbClr val="050367"/>
                </a:solidFill>
                <a:latin typeface="+mj-lt"/>
                <a:ea typeface="Avenir"/>
                <a:cs typeface="Avenir"/>
                <a:sym typeface="Avenir"/>
              </a:rPr>
              <a:t>The New normal</a:t>
            </a:r>
          </a:p>
          <a:p>
            <a:pPr marL="0" lvl="0" indent="0" algn="l">
              <a:lnSpc>
                <a:spcPts val="2033"/>
              </a:lnSpc>
            </a:pPr>
            <a:endParaRPr lang="en-US" sz="3600" dirty="0">
              <a:solidFill>
                <a:srgbClr val="050367"/>
              </a:solidFill>
              <a:latin typeface="+mj-lt"/>
              <a:ea typeface="Avenir"/>
              <a:cs typeface="Avenir"/>
              <a:sym typeface="Avenir"/>
            </a:endParaRPr>
          </a:p>
          <a:p>
            <a:pPr marL="0" lvl="0" indent="0" algn="l">
              <a:lnSpc>
                <a:spcPts val="2033"/>
              </a:lnSpc>
            </a:pPr>
            <a:r>
              <a:rPr lang="en-US" sz="3600" dirty="0">
                <a:solidFill>
                  <a:srgbClr val="050367"/>
                </a:solidFill>
                <a:latin typeface="+mj-lt"/>
                <a:ea typeface="Avenir"/>
                <a:cs typeface="Avenir"/>
                <a:sym typeface="Avenir"/>
              </a:rPr>
              <a:t>Year at a Glance</a:t>
            </a:r>
          </a:p>
          <a:p>
            <a:pPr marL="0" lvl="0" indent="0" algn="l">
              <a:lnSpc>
                <a:spcPts val="2033"/>
              </a:lnSpc>
            </a:pPr>
            <a:endParaRPr lang="en-US" sz="3600" dirty="0">
              <a:solidFill>
                <a:srgbClr val="050367"/>
              </a:solidFill>
              <a:latin typeface="+mj-lt"/>
              <a:ea typeface="Avenir"/>
              <a:cs typeface="Avenir"/>
              <a:sym typeface="Avenir"/>
            </a:endParaRPr>
          </a:p>
          <a:p>
            <a:pPr marL="0" lvl="0" indent="0" algn="l">
              <a:lnSpc>
                <a:spcPts val="2033"/>
              </a:lnSpc>
            </a:pPr>
            <a:r>
              <a:rPr lang="en-US" sz="3600" dirty="0">
                <a:solidFill>
                  <a:srgbClr val="050367"/>
                </a:solidFill>
                <a:latin typeface="+mj-lt"/>
                <a:ea typeface="Avenir"/>
                <a:cs typeface="Avenir"/>
                <a:sym typeface="Avenir"/>
              </a:rPr>
              <a:t>School Games</a:t>
            </a:r>
          </a:p>
          <a:p>
            <a:pPr marL="0" lvl="0" indent="0" algn="l">
              <a:lnSpc>
                <a:spcPts val="2033"/>
              </a:lnSpc>
            </a:pPr>
            <a:r>
              <a:rPr lang="en-US" sz="3600" dirty="0">
                <a:solidFill>
                  <a:srgbClr val="050367"/>
                </a:solidFill>
                <a:latin typeface="+mj-lt"/>
                <a:ea typeface="Avenir"/>
                <a:cs typeface="Avenir"/>
                <a:sym typeface="Avenir"/>
              </a:rPr>
              <a:t> </a:t>
            </a:r>
          </a:p>
          <a:p>
            <a:pPr marL="0" lvl="0" indent="0" algn="l">
              <a:lnSpc>
                <a:spcPts val="2033"/>
              </a:lnSpc>
            </a:pPr>
            <a:r>
              <a:rPr lang="en-US" sz="3600" dirty="0">
                <a:solidFill>
                  <a:srgbClr val="050367"/>
                </a:solidFill>
                <a:latin typeface="+mj-lt"/>
                <a:ea typeface="Avenir"/>
                <a:cs typeface="Avenir"/>
                <a:sym typeface="Avenir"/>
              </a:rPr>
              <a:t>Dance Festival</a:t>
            </a:r>
          </a:p>
          <a:p>
            <a:pPr marL="0" lvl="0" indent="0" algn="l">
              <a:lnSpc>
                <a:spcPts val="2033"/>
              </a:lnSpc>
            </a:pPr>
            <a:endParaRPr lang="en-US" sz="3600" dirty="0">
              <a:solidFill>
                <a:srgbClr val="050367"/>
              </a:solidFill>
              <a:latin typeface="+mj-lt"/>
              <a:ea typeface="Avenir"/>
              <a:cs typeface="Avenir"/>
              <a:sym typeface="Avenir"/>
            </a:endParaRPr>
          </a:p>
          <a:p>
            <a:pPr marL="0" lvl="0" indent="0" algn="l">
              <a:lnSpc>
                <a:spcPts val="2033"/>
              </a:lnSpc>
            </a:pPr>
            <a:endParaRPr lang="en-US" sz="3600" dirty="0">
              <a:solidFill>
                <a:srgbClr val="050367"/>
              </a:solidFill>
              <a:latin typeface="+mj-lt"/>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1010553"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249919" y="5232605"/>
            <a:ext cx="5141305" cy="5673164"/>
          </a:xfrm>
          <a:custGeom>
            <a:avLst/>
            <a:gdLst/>
            <a:ahLst/>
            <a:cxnLst/>
            <a:rect l="l" t="t" r="r" b="b"/>
            <a:pathLst>
              <a:path w="5141305" h="5673164">
                <a:moveTo>
                  <a:pt x="0" y="0"/>
                </a:moveTo>
                <a:lnTo>
                  <a:pt x="5141305" y="0"/>
                </a:lnTo>
                <a:lnTo>
                  <a:pt x="5141305" y="5673164"/>
                </a:lnTo>
                <a:lnTo>
                  <a:pt x="0" y="567316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908061">
            <a:off x="9842735" y="2928715"/>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5663459">
            <a:off x="15355375" y="-2172905"/>
            <a:ext cx="4614236" cy="5412593"/>
          </a:xfrm>
          <a:custGeom>
            <a:avLst/>
            <a:gdLst/>
            <a:ahLst/>
            <a:cxnLst/>
            <a:rect l="l" t="t" r="r" b="b"/>
            <a:pathLst>
              <a:path w="4614236" h="5412593">
                <a:moveTo>
                  <a:pt x="0" y="0"/>
                </a:moveTo>
                <a:lnTo>
                  <a:pt x="4614236" y="0"/>
                </a:lnTo>
                <a:lnTo>
                  <a:pt x="4614236" y="5412593"/>
                </a:lnTo>
                <a:lnTo>
                  <a:pt x="0" y="54125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387808">
            <a:off x="14297275" y="855872"/>
            <a:ext cx="4435231" cy="7730249"/>
          </a:xfrm>
          <a:custGeom>
            <a:avLst/>
            <a:gdLst/>
            <a:ahLst/>
            <a:cxnLst/>
            <a:rect l="l" t="t" r="r" b="b"/>
            <a:pathLst>
              <a:path w="4435231" h="7730249">
                <a:moveTo>
                  <a:pt x="0" y="0"/>
                </a:moveTo>
                <a:lnTo>
                  <a:pt x="4435231" y="0"/>
                </a:lnTo>
                <a:lnTo>
                  <a:pt x="4435231" y="7730249"/>
                </a:lnTo>
                <a:lnTo>
                  <a:pt x="0" y="7730249"/>
                </a:lnTo>
                <a:lnTo>
                  <a:pt x="0" y="0"/>
                </a:lnTo>
                <a:close/>
              </a:path>
            </a:pathLst>
          </a:custGeom>
          <a:blipFill>
            <a:blip r:embed="rId10"/>
            <a:stretch>
              <a:fillRect/>
            </a:stretch>
          </a:blipFill>
        </p:spPr>
      </p:sp>
      <p:sp>
        <p:nvSpPr>
          <p:cNvPr id="12" name="TextBox 12"/>
          <p:cNvSpPr txBox="1"/>
          <p:nvPr/>
        </p:nvSpPr>
        <p:spPr>
          <a:xfrm>
            <a:off x="15206151" y="8842375"/>
            <a:ext cx="2053149" cy="531079"/>
          </a:xfrm>
          <a:prstGeom prst="rect">
            <a:avLst/>
          </a:prstGeom>
        </p:spPr>
        <p:txBody>
          <a:bodyPr lIns="0" tIns="0" rIns="0" bIns="0" rtlCol="0" anchor="t">
            <a:spAutoFit/>
          </a:bodyPr>
          <a:lstStyle/>
          <a:p>
            <a:pPr marL="0" lvl="0" indent="0" algn="r">
              <a:lnSpc>
                <a:spcPts val="3534"/>
              </a:lnSpc>
            </a:pPr>
            <a:endParaRPr/>
          </a:p>
        </p:txBody>
      </p:sp>
      <p:sp>
        <p:nvSpPr>
          <p:cNvPr id="16" name="TextBox 16"/>
          <p:cNvSpPr txBox="1"/>
          <p:nvPr/>
        </p:nvSpPr>
        <p:spPr>
          <a:xfrm>
            <a:off x="4111378" y="475636"/>
            <a:ext cx="10328979" cy="880434"/>
          </a:xfrm>
          <a:prstGeom prst="rect">
            <a:avLst/>
          </a:prstGeom>
        </p:spPr>
        <p:txBody>
          <a:bodyPr lIns="0" tIns="0" rIns="0" bIns="0" rtlCol="0" anchor="t">
            <a:spAutoFit/>
          </a:bodyPr>
          <a:lstStyle/>
          <a:p>
            <a:pPr marL="0" lvl="0" indent="0" algn="ctr">
              <a:lnSpc>
                <a:spcPts val="6280"/>
              </a:lnSpc>
            </a:pPr>
            <a:r>
              <a:rPr lang="en-US" sz="7136" spc="264" dirty="0">
                <a:solidFill>
                  <a:srgbClr val="050367"/>
                </a:solidFill>
                <a:latin typeface="Minnie Play"/>
                <a:ea typeface="Minnie Play"/>
                <a:cs typeface="Minnie Play"/>
                <a:sym typeface="Minnie Play"/>
              </a:rPr>
              <a:t>Our New Normal</a:t>
            </a:r>
          </a:p>
        </p:txBody>
      </p:sp>
      <p:pic>
        <p:nvPicPr>
          <p:cNvPr id="18" name="Picture 2" descr="image.png">
            <a:extLst>
              <a:ext uri="{FF2B5EF4-FFF2-40B4-BE49-F238E27FC236}">
                <a16:creationId xmlns:a16="http://schemas.microsoft.com/office/drawing/2014/main" id="{5A3B3DDF-DE52-44E2-B58A-8841D7A58CD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2">
            <a:extLst>
              <a:ext uri="{FF2B5EF4-FFF2-40B4-BE49-F238E27FC236}">
                <a16:creationId xmlns:a16="http://schemas.microsoft.com/office/drawing/2014/main" id="{9640BC01-B8F4-43DA-ACB2-CB4401384E67}"/>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
        <p:nvSpPr>
          <p:cNvPr id="20" name="TextBox 19">
            <a:extLst>
              <a:ext uri="{FF2B5EF4-FFF2-40B4-BE49-F238E27FC236}">
                <a16:creationId xmlns:a16="http://schemas.microsoft.com/office/drawing/2014/main" id="{9F33A9AB-13EE-4082-B41D-1F0E5B04AD7A}"/>
              </a:ext>
            </a:extLst>
          </p:cNvPr>
          <p:cNvSpPr txBox="1"/>
          <p:nvPr/>
        </p:nvSpPr>
        <p:spPr>
          <a:xfrm>
            <a:off x="838199" y="2095500"/>
            <a:ext cx="14837017" cy="6986528"/>
          </a:xfrm>
          <a:prstGeom prst="rect">
            <a:avLst/>
          </a:prstGeom>
          <a:noFill/>
        </p:spPr>
        <p:txBody>
          <a:bodyPr wrap="square" rtlCol="0">
            <a:spAutoFit/>
          </a:bodyPr>
          <a:lstStyle/>
          <a:p>
            <a:r>
              <a:rPr lang="en-GB" sz="3200" b="1" dirty="0">
                <a:solidFill>
                  <a:srgbClr val="002060"/>
                </a:solidFill>
              </a:rPr>
              <a:t>Year at a Glance 2026–2027</a:t>
            </a:r>
          </a:p>
          <a:p>
            <a:r>
              <a:rPr lang="en-GB" sz="3200" b="1" dirty="0">
                <a:solidFill>
                  <a:srgbClr val="002060"/>
                </a:solidFill>
              </a:rPr>
              <a:t>Responding to a Changing Funding Landscape</a:t>
            </a:r>
          </a:p>
          <a:p>
            <a:r>
              <a:rPr lang="en-GB" sz="3200" dirty="0">
                <a:solidFill>
                  <a:srgbClr val="002060"/>
                </a:solidFill>
              </a:rPr>
              <a:t>Our 2026–2027 programme has been reviewed and refreshed to ensure it:</a:t>
            </a:r>
          </a:p>
          <a:p>
            <a:pPr marL="457200" indent="-457200">
              <a:buFont typeface="Arial" panose="020B0604020202020204" pitchFamily="34" charset="0"/>
              <a:buChar char="•"/>
            </a:pPr>
            <a:r>
              <a:rPr lang="en-GB" sz="3200" dirty="0">
                <a:solidFill>
                  <a:srgbClr val="002060"/>
                </a:solidFill>
              </a:rPr>
              <a:t>Responds to current government priorities</a:t>
            </a:r>
          </a:p>
          <a:p>
            <a:pPr marL="457200" indent="-457200">
              <a:buFont typeface="Arial" panose="020B0604020202020204" pitchFamily="34" charset="0"/>
              <a:buChar char="•"/>
            </a:pPr>
            <a:r>
              <a:rPr lang="en-GB" sz="3200" dirty="0">
                <a:solidFill>
                  <a:srgbClr val="002060"/>
                </a:solidFill>
              </a:rPr>
              <a:t>Provides a broad range of physical activity, sport and enrichment opportunities</a:t>
            </a:r>
          </a:p>
          <a:p>
            <a:pPr marL="457200" indent="-457200">
              <a:buFont typeface="Arial" panose="020B0604020202020204" pitchFamily="34" charset="0"/>
              <a:buChar char="•"/>
            </a:pPr>
            <a:r>
              <a:rPr lang="en-GB" sz="3200" dirty="0">
                <a:solidFill>
                  <a:srgbClr val="002060"/>
                </a:solidFill>
              </a:rPr>
              <a:t>Supports inclusion and equal access</a:t>
            </a:r>
          </a:p>
          <a:p>
            <a:pPr marL="457200" indent="-457200">
              <a:buFont typeface="Arial" panose="020B0604020202020204" pitchFamily="34" charset="0"/>
              <a:buChar char="•"/>
            </a:pPr>
            <a:r>
              <a:rPr lang="en-GB" sz="3200" dirty="0">
                <a:solidFill>
                  <a:srgbClr val="002060"/>
                </a:solidFill>
              </a:rPr>
              <a:t>Develops pupil leadership and personal skills</a:t>
            </a:r>
          </a:p>
          <a:p>
            <a:pPr marL="457200" indent="-457200">
              <a:buFont typeface="Arial" panose="020B0604020202020204" pitchFamily="34" charset="0"/>
              <a:buChar char="•"/>
            </a:pPr>
            <a:r>
              <a:rPr lang="en-GB" sz="3200" dirty="0">
                <a:solidFill>
                  <a:srgbClr val="002060"/>
                </a:solidFill>
              </a:rPr>
              <a:t>Strengthens staff development and school capacity</a:t>
            </a:r>
          </a:p>
          <a:p>
            <a:pPr marL="457200" indent="-457200">
              <a:buFont typeface="Arial" panose="020B0604020202020204" pitchFamily="34" charset="0"/>
              <a:buChar char="•"/>
            </a:pPr>
            <a:r>
              <a:rPr lang="en-GB" sz="3200" dirty="0">
                <a:solidFill>
                  <a:srgbClr val="002060"/>
                </a:solidFill>
              </a:rPr>
              <a:t>Increases access to competitive and extracurricular sport</a:t>
            </a:r>
          </a:p>
          <a:p>
            <a:pPr marL="457200" indent="-457200">
              <a:buFont typeface="Arial" panose="020B0604020202020204" pitchFamily="34" charset="0"/>
              <a:buChar char="•"/>
            </a:pPr>
            <a:r>
              <a:rPr lang="en-GB" sz="3200" dirty="0">
                <a:solidFill>
                  <a:srgbClr val="002060"/>
                </a:solidFill>
              </a:rPr>
              <a:t>Builds stronger community and partnership links</a:t>
            </a:r>
          </a:p>
          <a:p>
            <a:pPr marL="457200" indent="-457200">
              <a:buFont typeface="Arial" panose="020B0604020202020204" pitchFamily="34" charset="0"/>
              <a:buChar char="•"/>
            </a:pPr>
            <a:r>
              <a:rPr lang="en-GB" sz="3200" dirty="0">
                <a:solidFill>
                  <a:srgbClr val="002060"/>
                </a:solidFill>
              </a:rPr>
              <a:t>Provides clear evidence of impact</a:t>
            </a:r>
          </a:p>
          <a:p>
            <a:r>
              <a:rPr lang="en-GB" sz="3200" b="1" dirty="0">
                <a:solidFill>
                  <a:srgbClr val="002060"/>
                </a:solidFill>
              </a:rPr>
              <a:t>Our aim:</a:t>
            </a:r>
            <a:br>
              <a:rPr lang="en-GB" sz="3200" dirty="0">
                <a:solidFill>
                  <a:srgbClr val="002060"/>
                </a:solidFill>
              </a:rPr>
            </a:br>
            <a:r>
              <a:rPr lang="en-GB" sz="3200" dirty="0">
                <a:solidFill>
                  <a:srgbClr val="002060"/>
                </a:solidFill>
              </a:rPr>
              <a:t>To ensure every opportunity has a clear purpose and contributes to positive outcomes for pupils, staff and schools.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1" y="-756871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908061">
            <a:off x="9381120" y="2460089"/>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055678">
            <a:off x="-127058" y="8000393"/>
            <a:ext cx="2350768" cy="3183560"/>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a:off x="13159136" y="744952"/>
            <a:ext cx="5335894" cy="5019786"/>
          </a:xfrm>
          <a:custGeom>
            <a:avLst/>
            <a:gdLst/>
            <a:ahLst/>
            <a:cxnLst/>
            <a:rect l="l" t="t" r="r" b="b"/>
            <a:pathLst>
              <a:path w="7606618" h="6278918">
                <a:moveTo>
                  <a:pt x="0" y="0"/>
                </a:moveTo>
                <a:lnTo>
                  <a:pt x="7606619" y="0"/>
                </a:lnTo>
                <a:lnTo>
                  <a:pt x="7606619" y="6278917"/>
                </a:lnTo>
                <a:lnTo>
                  <a:pt x="0" y="6278917"/>
                </a:lnTo>
                <a:lnTo>
                  <a:pt x="0" y="0"/>
                </a:lnTo>
                <a:close/>
              </a:path>
            </a:pathLst>
          </a:custGeom>
          <a:blipFill>
            <a:blip r:embed="rId8"/>
            <a:stretch>
              <a:fillRect/>
            </a:stretch>
          </a:blipFill>
        </p:spPr>
      </p:sp>
      <p:sp>
        <p:nvSpPr>
          <p:cNvPr id="9" name="TextBox 9"/>
          <p:cNvSpPr txBox="1"/>
          <p:nvPr/>
        </p:nvSpPr>
        <p:spPr>
          <a:xfrm>
            <a:off x="15206151" y="8851900"/>
            <a:ext cx="2053149" cy="438150"/>
          </a:xfrm>
          <a:prstGeom prst="rect">
            <a:avLst/>
          </a:prstGeom>
        </p:spPr>
        <p:txBody>
          <a:bodyPr lIns="0" tIns="0" rIns="0" bIns="0" rtlCol="0" anchor="t">
            <a:spAutoFit/>
          </a:bodyPr>
          <a:lstStyle/>
          <a:p>
            <a:pPr marL="0" lvl="0" indent="0" algn="r">
              <a:lnSpc>
                <a:spcPts val="2972"/>
              </a:lnSpc>
            </a:pPr>
            <a:endParaRPr/>
          </a:p>
        </p:txBody>
      </p:sp>
      <p:sp>
        <p:nvSpPr>
          <p:cNvPr id="10" name="TextBox 10"/>
          <p:cNvSpPr txBox="1"/>
          <p:nvPr/>
        </p:nvSpPr>
        <p:spPr>
          <a:xfrm>
            <a:off x="1858494" y="1327604"/>
            <a:ext cx="11933706" cy="2025555"/>
          </a:xfrm>
          <a:prstGeom prst="rect">
            <a:avLst/>
          </a:prstGeom>
        </p:spPr>
        <p:txBody>
          <a:bodyPr wrap="square" lIns="0" tIns="0" rIns="0" bIns="0" rtlCol="0" anchor="t">
            <a:spAutoFit/>
          </a:bodyPr>
          <a:lstStyle/>
          <a:p>
            <a:r>
              <a:rPr lang="en-GB" sz="3600" b="1" dirty="0">
                <a:solidFill>
                  <a:srgbClr val="002060"/>
                </a:solidFill>
              </a:rPr>
              <a:t>Our Approach for 2026–2027</a:t>
            </a:r>
          </a:p>
          <a:p>
            <a:r>
              <a:rPr lang="en-GB" sz="3600" b="1" dirty="0">
                <a:solidFill>
                  <a:srgbClr val="002060"/>
                </a:solidFill>
              </a:rPr>
              <a:t>Moving Beyond Simply Delivering Events</a:t>
            </a:r>
          </a:p>
          <a:p>
            <a:pPr marL="0" lvl="0" indent="0" algn="l">
              <a:lnSpc>
                <a:spcPts val="8092"/>
              </a:lnSpc>
            </a:pPr>
            <a:endParaRPr lang="en-US" sz="3600" spc="-22" dirty="0">
              <a:solidFill>
                <a:srgbClr val="002060"/>
              </a:solidFill>
              <a:latin typeface="Minnie Play"/>
              <a:ea typeface="Minnie Play"/>
              <a:cs typeface="Minnie Play"/>
              <a:sym typeface="Minnie Play"/>
            </a:endParaRPr>
          </a:p>
        </p:txBody>
      </p:sp>
      <p:pic>
        <p:nvPicPr>
          <p:cNvPr id="12" name="Picture 2" descr="image.png">
            <a:extLst>
              <a:ext uri="{FF2B5EF4-FFF2-40B4-BE49-F238E27FC236}">
                <a16:creationId xmlns:a16="http://schemas.microsoft.com/office/drawing/2014/main" id="{D5583C91-8E2F-4B3A-A096-5005778F2A09}"/>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34D4958E-ECC4-415D-8818-F180C97AC5EF}"/>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
        <p:nvSpPr>
          <p:cNvPr id="14" name="TextBox 13">
            <a:extLst>
              <a:ext uri="{FF2B5EF4-FFF2-40B4-BE49-F238E27FC236}">
                <a16:creationId xmlns:a16="http://schemas.microsoft.com/office/drawing/2014/main" id="{662AA48F-0A42-4A6C-9467-B4671BFD4EF2}"/>
              </a:ext>
            </a:extLst>
          </p:cNvPr>
          <p:cNvSpPr txBox="1"/>
          <p:nvPr/>
        </p:nvSpPr>
        <p:spPr>
          <a:xfrm>
            <a:off x="1664016" y="2563326"/>
            <a:ext cx="9199672" cy="2246769"/>
          </a:xfrm>
          <a:prstGeom prst="rect">
            <a:avLst/>
          </a:prstGeom>
          <a:noFill/>
        </p:spPr>
        <p:txBody>
          <a:bodyPr wrap="square" rtlCol="0">
            <a:spAutoFit/>
          </a:bodyPr>
          <a:lstStyle/>
          <a:p>
            <a:r>
              <a:rPr lang="en-GB" sz="2800" b="1" dirty="0">
                <a:solidFill>
                  <a:srgbClr val="002060"/>
                </a:solidFill>
              </a:rPr>
              <a:t>Our Approach for 2026–2027</a:t>
            </a:r>
          </a:p>
          <a:p>
            <a:r>
              <a:rPr lang="en-GB" sz="2800" b="1" dirty="0">
                <a:solidFill>
                  <a:srgbClr val="002060"/>
                </a:solidFill>
              </a:rPr>
              <a:t>Moving Beyond Simply Delivering Events</a:t>
            </a:r>
          </a:p>
          <a:p>
            <a:r>
              <a:rPr lang="en-GB" sz="2800" dirty="0">
                <a:solidFill>
                  <a:srgbClr val="002060"/>
                </a:solidFill>
              </a:rPr>
              <a:t>This year, we have taken a more strategic approach to our programme.</a:t>
            </a:r>
          </a:p>
          <a:p>
            <a:endParaRPr lang="en-GB" sz="2800" dirty="0">
              <a:solidFill>
                <a:srgbClr val="002060"/>
              </a:solidFill>
            </a:endParaRPr>
          </a:p>
        </p:txBody>
      </p:sp>
      <p:sp>
        <p:nvSpPr>
          <p:cNvPr id="15" name="TextBox 14">
            <a:extLst>
              <a:ext uri="{FF2B5EF4-FFF2-40B4-BE49-F238E27FC236}">
                <a16:creationId xmlns:a16="http://schemas.microsoft.com/office/drawing/2014/main" id="{2DCDB1F7-5734-483C-96D2-819AB61B674B}"/>
              </a:ext>
            </a:extLst>
          </p:cNvPr>
          <p:cNvSpPr txBox="1"/>
          <p:nvPr/>
        </p:nvSpPr>
        <p:spPr>
          <a:xfrm>
            <a:off x="1158961" y="5243614"/>
            <a:ext cx="4194090" cy="5109091"/>
          </a:xfrm>
          <a:prstGeom prst="rect">
            <a:avLst/>
          </a:prstGeom>
          <a:noFill/>
        </p:spPr>
        <p:txBody>
          <a:bodyPr wrap="square" rtlCol="0">
            <a:spAutoFit/>
          </a:bodyPr>
          <a:lstStyle/>
          <a:p>
            <a:r>
              <a:rPr lang="en-GB" sz="2800" b="1" dirty="0">
                <a:solidFill>
                  <a:srgbClr val="002060"/>
                </a:solidFill>
              </a:rPr>
              <a:t>For pupils</a:t>
            </a:r>
            <a:endParaRPr lang="en-GB" sz="2800" dirty="0">
              <a:solidFill>
                <a:srgbClr val="002060"/>
              </a:solidFill>
            </a:endParaRPr>
          </a:p>
          <a:p>
            <a:r>
              <a:rPr lang="en-GB" sz="2800" dirty="0">
                <a:solidFill>
                  <a:srgbClr val="002060"/>
                </a:solidFill>
              </a:rPr>
              <a:t>More opportunities to be active</a:t>
            </a:r>
          </a:p>
          <a:p>
            <a:r>
              <a:rPr lang="en-GB" sz="2800" dirty="0">
                <a:solidFill>
                  <a:srgbClr val="002060"/>
                </a:solidFill>
              </a:rPr>
              <a:t>Increased access to competition</a:t>
            </a:r>
          </a:p>
          <a:p>
            <a:r>
              <a:rPr lang="en-GB" sz="2800" dirty="0">
                <a:solidFill>
                  <a:srgbClr val="002060"/>
                </a:solidFill>
              </a:rPr>
              <a:t>Inclusive and accessible experiences</a:t>
            </a:r>
          </a:p>
          <a:p>
            <a:r>
              <a:rPr lang="en-GB" sz="2800" dirty="0">
                <a:solidFill>
                  <a:srgbClr val="002060"/>
                </a:solidFill>
              </a:rPr>
              <a:t>Leadership and personal development</a:t>
            </a:r>
          </a:p>
          <a:p>
            <a:r>
              <a:rPr lang="en-GB" sz="2800" dirty="0">
                <a:solidFill>
                  <a:srgbClr val="002060"/>
                </a:solidFill>
              </a:rPr>
              <a:t>Creative, outdoor and adventurous opportunities</a:t>
            </a:r>
          </a:p>
          <a:p>
            <a:endParaRPr lang="en-GB" dirty="0"/>
          </a:p>
        </p:txBody>
      </p:sp>
      <p:sp>
        <p:nvSpPr>
          <p:cNvPr id="16" name="TextBox 15">
            <a:extLst>
              <a:ext uri="{FF2B5EF4-FFF2-40B4-BE49-F238E27FC236}">
                <a16:creationId xmlns:a16="http://schemas.microsoft.com/office/drawing/2014/main" id="{54EFAEC0-EA07-428F-989D-1F861957E942}"/>
              </a:ext>
            </a:extLst>
          </p:cNvPr>
          <p:cNvSpPr txBox="1"/>
          <p:nvPr/>
        </p:nvSpPr>
        <p:spPr>
          <a:xfrm>
            <a:off x="5972756" y="5390854"/>
            <a:ext cx="4419600" cy="3816429"/>
          </a:xfrm>
          <a:prstGeom prst="rect">
            <a:avLst/>
          </a:prstGeom>
          <a:noFill/>
        </p:spPr>
        <p:txBody>
          <a:bodyPr wrap="square" rtlCol="0">
            <a:spAutoFit/>
          </a:bodyPr>
          <a:lstStyle/>
          <a:p>
            <a:r>
              <a:rPr lang="en-GB" sz="2800" b="1" dirty="0">
                <a:solidFill>
                  <a:srgbClr val="002060"/>
                </a:solidFill>
              </a:rPr>
              <a:t>For staff</a:t>
            </a:r>
            <a:endParaRPr lang="en-GB" sz="2800" dirty="0">
              <a:solidFill>
                <a:srgbClr val="002060"/>
              </a:solidFill>
            </a:endParaRPr>
          </a:p>
          <a:p>
            <a:r>
              <a:rPr lang="en-GB" sz="2800" dirty="0">
                <a:solidFill>
                  <a:srgbClr val="002060"/>
                </a:solidFill>
              </a:rPr>
              <a:t>Targeted CPD</a:t>
            </a:r>
          </a:p>
          <a:p>
            <a:r>
              <a:rPr lang="en-GB" sz="2800" dirty="0">
                <a:solidFill>
                  <a:srgbClr val="002060"/>
                </a:solidFill>
              </a:rPr>
              <a:t>Improved curriculum knowledge</a:t>
            </a:r>
          </a:p>
          <a:p>
            <a:r>
              <a:rPr lang="en-GB" sz="2800" dirty="0">
                <a:solidFill>
                  <a:srgbClr val="002060"/>
                </a:solidFill>
              </a:rPr>
              <a:t>Support for progression and quality PE</a:t>
            </a:r>
          </a:p>
          <a:p>
            <a:r>
              <a:rPr lang="en-GB" sz="2800" dirty="0">
                <a:solidFill>
                  <a:srgbClr val="002060"/>
                </a:solidFill>
              </a:rPr>
              <a:t>Greater capacity within schools</a:t>
            </a:r>
          </a:p>
          <a:p>
            <a:endParaRPr lang="en-GB" dirty="0">
              <a:solidFill>
                <a:srgbClr val="002060"/>
              </a:solidFill>
            </a:endParaRPr>
          </a:p>
        </p:txBody>
      </p:sp>
      <p:sp>
        <p:nvSpPr>
          <p:cNvPr id="18" name="TextBox 17">
            <a:extLst>
              <a:ext uri="{FF2B5EF4-FFF2-40B4-BE49-F238E27FC236}">
                <a16:creationId xmlns:a16="http://schemas.microsoft.com/office/drawing/2014/main" id="{BF3666D5-DD9E-4508-9E0F-B95FDDAFF7DB}"/>
              </a:ext>
            </a:extLst>
          </p:cNvPr>
          <p:cNvSpPr txBox="1"/>
          <p:nvPr/>
        </p:nvSpPr>
        <p:spPr>
          <a:xfrm>
            <a:off x="10421346" y="5456514"/>
            <a:ext cx="6791782" cy="2954655"/>
          </a:xfrm>
          <a:prstGeom prst="rect">
            <a:avLst/>
          </a:prstGeom>
          <a:noFill/>
        </p:spPr>
        <p:txBody>
          <a:bodyPr wrap="square" rtlCol="0">
            <a:spAutoFit/>
          </a:bodyPr>
          <a:lstStyle/>
          <a:p>
            <a:r>
              <a:rPr lang="en-GB" sz="2800" b="1" dirty="0">
                <a:solidFill>
                  <a:srgbClr val="002060"/>
                </a:solidFill>
              </a:rPr>
              <a:t>For schools</a:t>
            </a:r>
            <a:endParaRPr lang="en-GB" sz="2800" dirty="0">
              <a:solidFill>
                <a:srgbClr val="002060"/>
              </a:solidFill>
            </a:endParaRPr>
          </a:p>
          <a:p>
            <a:r>
              <a:rPr lang="en-GB" sz="2800" dirty="0">
                <a:solidFill>
                  <a:srgbClr val="002060"/>
                </a:solidFill>
              </a:rPr>
              <a:t>A clear and purposeful annual programme</a:t>
            </a:r>
          </a:p>
          <a:p>
            <a:r>
              <a:rPr lang="en-GB" sz="2800" dirty="0">
                <a:solidFill>
                  <a:srgbClr val="002060"/>
                </a:solidFill>
              </a:rPr>
              <a:t>Stronger partnership working</a:t>
            </a:r>
          </a:p>
          <a:p>
            <a:r>
              <a:rPr lang="en-GB" sz="2800" dirty="0">
                <a:solidFill>
                  <a:srgbClr val="002060"/>
                </a:solidFill>
              </a:rPr>
              <a:t>Opportunities to demonstrate impact</a:t>
            </a:r>
          </a:p>
          <a:p>
            <a:r>
              <a:rPr lang="en-GB" sz="2800" dirty="0">
                <a:solidFill>
                  <a:srgbClr val="002060"/>
                </a:solidFill>
              </a:rPr>
              <a:t>Alignment with current and emerging priorities</a:t>
            </a:r>
          </a:p>
          <a:p>
            <a:endParaRPr lang="en-GB" dirty="0">
              <a:solidFill>
                <a:srgbClr val="00206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86523" y="6959636"/>
            <a:ext cx="3481520" cy="3841677"/>
          </a:xfrm>
          <a:custGeom>
            <a:avLst/>
            <a:gdLst/>
            <a:ahLst/>
            <a:cxnLst/>
            <a:rect l="l" t="t" r="r" b="b"/>
            <a:pathLst>
              <a:path w="3481520" h="3841677">
                <a:moveTo>
                  <a:pt x="0" y="0"/>
                </a:moveTo>
                <a:lnTo>
                  <a:pt x="3481520" y="0"/>
                </a:lnTo>
                <a:lnTo>
                  <a:pt x="3481520" y="3841678"/>
                </a:lnTo>
                <a:lnTo>
                  <a:pt x="0" y="38416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908061">
            <a:off x="9593919" y="3231991"/>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6" name="Group 6"/>
          <p:cNvGrpSpPr/>
          <p:nvPr/>
        </p:nvGrpSpPr>
        <p:grpSpPr>
          <a:xfrm>
            <a:off x="2673823" y="2247867"/>
            <a:ext cx="7577705" cy="7354519"/>
            <a:chOff x="0" y="0"/>
            <a:chExt cx="1028915" cy="692658"/>
          </a:xfrm>
        </p:grpSpPr>
        <p:sp>
          <p:nvSpPr>
            <p:cNvPr id="7" name="Freeform 7"/>
            <p:cNvSpPr/>
            <p:nvPr/>
          </p:nvSpPr>
          <p:spPr>
            <a:xfrm>
              <a:off x="0" y="0"/>
              <a:ext cx="1028915" cy="692658"/>
            </a:xfrm>
            <a:custGeom>
              <a:avLst/>
              <a:gdLst/>
              <a:ahLst/>
              <a:cxnLst/>
              <a:rect l="l" t="t" r="r" b="b"/>
              <a:pathLst>
                <a:path w="1028915" h="692658">
                  <a:moveTo>
                    <a:pt x="101068" y="0"/>
                  </a:moveTo>
                  <a:lnTo>
                    <a:pt x="927848" y="0"/>
                  </a:lnTo>
                  <a:cubicBezTo>
                    <a:pt x="983666" y="0"/>
                    <a:pt x="1028915" y="45250"/>
                    <a:pt x="1028915" y="101068"/>
                  </a:cubicBezTo>
                  <a:lnTo>
                    <a:pt x="1028915" y="591590"/>
                  </a:lnTo>
                  <a:cubicBezTo>
                    <a:pt x="1028915" y="618395"/>
                    <a:pt x="1018267" y="644102"/>
                    <a:pt x="999313" y="663056"/>
                  </a:cubicBezTo>
                  <a:cubicBezTo>
                    <a:pt x="980359" y="682010"/>
                    <a:pt x="954652" y="692658"/>
                    <a:pt x="927848" y="692658"/>
                  </a:cubicBezTo>
                  <a:lnTo>
                    <a:pt x="101068" y="692658"/>
                  </a:lnTo>
                  <a:cubicBezTo>
                    <a:pt x="74263" y="692658"/>
                    <a:pt x="48556" y="682010"/>
                    <a:pt x="29602" y="663056"/>
                  </a:cubicBezTo>
                  <a:cubicBezTo>
                    <a:pt x="10648" y="644102"/>
                    <a:pt x="0" y="618395"/>
                    <a:pt x="0" y="591590"/>
                  </a:cubicBezTo>
                  <a:lnTo>
                    <a:pt x="0" y="101068"/>
                  </a:lnTo>
                  <a:cubicBezTo>
                    <a:pt x="0" y="74263"/>
                    <a:pt x="10648" y="48556"/>
                    <a:pt x="29602" y="29602"/>
                  </a:cubicBezTo>
                  <a:cubicBezTo>
                    <a:pt x="48556" y="10648"/>
                    <a:pt x="74263" y="0"/>
                    <a:pt x="101068" y="0"/>
                  </a:cubicBezTo>
                  <a:close/>
                </a:path>
              </a:pathLst>
            </a:custGeom>
            <a:solidFill>
              <a:srgbClr val="DBE8FD"/>
            </a:solidFill>
          </p:spPr>
        </p:sp>
        <p:sp>
          <p:nvSpPr>
            <p:cNvPr id="8" name="TextBox 8"/>
            <p:cNvSpPr txBox="1"/>
            <p:nvPr/>
          </p:nvSpPr>
          <p:spPr>
            <a:xfrm>
              <a:off x="0" y="-133350"/>
              <a:ext cx="1028915" cy="826008"/>
            </a:xfrm>
            <a:prstGeom prst="rect">
              <a:avLst/>
            </a:prstGeom>
          </p:spPr>
          <p:txBody>
            <a:bodyPr lIns="50800" tIns="50800" rIns="50800" bIns="50800" rtlCol="0" anchor="ctr"/>
            <a:lstStyle/>
            <a:p>
              <a:pPr marL="0" lvl="0" indent="0" algn="ctr">
                <a:lnSpc>
                  <a:spcPts val="3444"/>
                </a:lnSpc>
              </a:pPr>
              <a:endParaRPr/>
            </a:p>
          </p:txBody>
        </p:sp>
      </p:grpSp>
      <p:grpSp>
        <p:nvGrpSpPr>
          <p:cNvPr id="9" name="Group 9"/>
          <p:cNvGrpSpPr/>
          <p:nvPr/>
        </p:nvGrpSpPr>
        <p:grpSpPr>
          <a:xfrm>
            <a:off x="10486061" y="2095500"/>
            <a:ext cx="7295669" cy="7332354"/>
            <a:chOff x="0" y="0"/>
            <a:chExt cx="1028915" cy="692658"/>
          </a:xfrm>
        </p:grpSpPr>
        <p:sp>
          <p:nvSpPr>
            <p:cNvPr id="10" name="Freeform 10"/>
            <p:cNvSpPr/>
            <p:nvPr/>
          </p:nvSpPr>
          <p:spPr>
            <a:xfrm>
              <a:off x="0" y="0"/>
              <a:ext cx="1028915" cy="692658"/>
            </a:xfrm>
            <a:custGeom>
              <a:avLst/>
              <a:gdLst/>
              <a:ahLst/>
              <a:cxnLst/>
              <a:rect l="l" t="t" r="r" b="b"/>
              <a:pathLst>
                <a:path w="1028915" h="692658">
                  <a:moveTo>
                    <a:pt x="101068" y="0"/>
                  </a:moveTo>
                  <a:lnTo>
                    <a:pt x="927848" y="0"/>
                  </a:lnTo>
                  <a:cubicBezTo>
                    <a:pt x="983666" y="0"/>
                    <a:pt x="1028915" y="45250"/>
                    <a:pt x="1028915" y="101068"/>
                  </a:cubicBezTo>
                  <a:lnTo>
                    <a:pt x="1028915" y="591590"/>
                  </a:lnTo>
                  <a:cubicBezTo>
                    <a:pt x="1028915" y="618395"/>
                    <a:pt x="1018267" y="644102"/>
                    <a:pt x="999313" y="663056"/>
                  </a:cubicBezTo>
                  <a:cubicBezTo>
                    <a:pt x="980359" y="682010"/>
                    <a:pt x="954652" y="692658"/>
                    <a:pt x="927848" y="692658"/>
                  </a:cubicBezTo>
                  <a:lnTo>
                    <a:pt x="101068" y="692658"/>
                  </a:lnTo>
                  <a:cubicBezTo>
                    <a:pt x="74263" y="692658"/>
                    <a:pt x="48556" y="682010"/>
                    <a:pt x="29602" y="663056"/>
                  </a:cubicBezTo>
                  <a:cubicBezTo>
                    <a:pt x="10648" y="644102"/>
                    <a:pt x="0" y="618395"/>
                    <a:pt x="0" y="591590"/>
                  </a:cubicBezTo>
                  <a:lnTo>
                    <a:pt x="0" y="101068"/>
                  </a:lnTo>
                  <a:cubicBezTo>
                    <a:pt x="0" y="74263"/>
                    <a:pt x="10648" y="48556"/>
                    <a:pt x="29602" y="29602"/>
                  </a:cubicBezTo>
                  <a:cubicBezTo>
                    <a:pt x="48556" y="10648"/>
                    <a:pt x="74263" y="0"/>
                    <a:pt x="101068" y="0"/>
                  </a:cubicBezTo>
                  <a:close/>
                </a:path>
              </a:pathLst>
            </a:custGeom>
            <a:solidFill>
              <a:srgbClr val="DBE8FD"/>
            </a:solidFill>
          </p:spPr>
        </p:sp>
        <p:sp>
          <p:nvSpPr>
            <p:cNvPr id="11" name="TextBox 11"/>
            <p:cNvSpPr txBox="1"/>
            <p:nvPr/>
          </p:nvSpPr>
          <p:spPr>
            <a:xfrm>
              <a:off x="0" y="-133350"/>
              <a:ext cx="1028915" cy="826008"/>
            </a:xfrm>
            <a:prstGeom prst="rect">
              <a:avLst/>
            </a:prstGeom>
          </p:spPr>
          <p:txBody>
            <a:bodyPr lIns="50800" tIns="50800" rIns="50800" bIns="50800" rtlCol="0" anchor="ctr"/>
            <a:lstStyle/>
            <a:p>
              <a:pPr marL="0" lvl="0" indent="0" algn="ctr">
                <a:lnSpc>
                  <a:spcPts val="3444"/>
                </a:lnSpc>
              </a:pPr>
              <a:endParaRPr/>
            </a:p>
          </p:txBody>
        </p:sp>
      </p:grpSp>
      <p:sp>
        <p:nvSpPr>
          <p:cNvPr id="14" name="Freeform 14"/>
          <p:cNvSpPr/>
          <p:nvPr/>
        </p:nvSpPr>
        <p:spPr>
          <a:xfrm>
            <a:off x="206597" y="2247867"/>
            <a:ext cx="2503806" cy="3058084"/>
          </a:xfrm>
          <a:custGeom>
            <a:avLst/>
            <a:gdLst/>
            <a:ahLst/>
            <a:cxnLst/>
            <a:rect l="l" t="t" r="r" b="b"/>
            <a:pathLst>
              <a:path w="2503806" h="3058084">
                <a:moveTo>
                  <a:pt x="0" y="0"/>
                </a:moveTo>
                <a:lnTo>
                  <a:pt x="2503806" y="0"/>
                </a:lnTo>
                <a:lnTo>
                  <a:pt x="2503806" y="3058084"/>
                </a:lnTo>
                <a:lnTo>
                  <a:pt x="0" y="3058084"/>
                </a:lnTo>
                <a:lnTo>
                  <a:pt x="0" y="0"/>
                </a:lnTo>
                <a:close/>
              </a:path>
            </a:pathLst>
          </a:custGeom>
          <a:blipFill>
            <a:blip r:embed="rId8"/>
            <a:stretch>
              <a:fillRect/>
            </a:stretch>
          </a:blipFill>
        </p:spPr>
      </p:sp>
      <p:sp>
        <p:nvSpPr>
          <p:cNvPr id="15" name="Freeform 15"/>
          <p:cNvSpPr/>
          <p:nvPr/>
        </p:nvSpPr>
        <p:spPr>
          <a:xfrm>
            <a:off x="735296" y="5863738"/>
            <a:ext cx="2053822" cy="3564116"/>
          </a:xfrm>
          <a:custGeom>
            <a:avLst/>
            <a:gdLst/>
            <a:ahLst/>
            <a:cxnLst/>
            <a:rect l="l" t="t" r="r" b="b"/>
            <a:pathLst>
              <a:path w="2053822" h="3564116">
                <a:moveTo>
                  <a:pt x="0" y="0"/>
                </a:moveTo>
                <a:lnTo>
                  <a:pt x="2053822" y="0"/>
                </a:lnTo>
                <a:lnTo>
                  <a:pt x="2053822" y="3564117"/>
                </a:lnTo>
                <a:lnTo>
                  <a:pt x="0" y="3564117"/>
                </a:lnTo>
                <a:lnTo>
                  <a:pt x="0" y="0"/>
                </a:lnTo>
                <a:close/>
              </a:path>
            </a:pathLst>
          </a:custGeom>
          <a:blipFill>
            <a:blip r:embed="rId9"/>
            <a:stretch>
              <a:fillRect/>
            </a:stretch>
          </a:blipFill>
        </p:spPr>
      </p:sp>
      <p:sp>
        <p:nvSpPr>
          <p:cNvPr id="16" name="TextBox 16"/>
          <p:cNvSpPr txBox="1"/>
          <p:nvPr/>
        </p:nvSpPr>
        <p:spPr>
          <a:xfrm>
            <a:off x="15206151" y="8851900"/>
            <a:ext cx="2053149" cy="385664"/>
          </a:xfrm>
          <a:prstGeom prst="rect">
            <a:avLst/>
          </a:prstGeom>
        </p:spPr>
        <p:txBody>
          <a:bodyPr lIns="0" tIns="0" rIns="0" bIns="0" rtlCol="0" anchor="t">
            <a:spAutoFit/>
          </a:bodyPr>
          <a:lstStyle/>
          <a:p>
            <a:pPr marL="0" lvl="0" indent="0" algn="r">
              <a:lnSpc>
                <a:spcPts val="2593"/>
              </a:lnSpc>
            </a:pPr>
            <a:endParaRPr/>
          </a:p>
        </p:txBody>
      </p:sp>
      <p:sp>
        <p:nvSpPr>
          <p:cNvPr id="17" name="TextBox 17"/>
          <p:cNvSpPr txBox="1"/>
          <p:nvPr/>
        </p:nvSpPr>
        <p:spPr>
          <a:xfrm>
            <a:off x="5219148" y="783060"/>
            <a:ext cx="9045198" cy="592470"/>
          </a:xfrm>
          <a:prstGeom prst="rect">
            <a:avLst/>
          </a:prstGeom>
        </p:spPr>
        <p:txBody>
          <a:bodyPr lIns="0" tIns="0" rIns="0" bIns="0" rtlCol="0" anchor="t">
            <a:spAutoFit/>
          </a:bodyPr>
          <a:lstStyle/>
          <a:p>
            <a:pPr marL="0" lvl="0" indent="0" algn="ctr">
              <a:lnSpc>
                <a:spcPts val="4005"/>
              </a:lnSpc>
            </a:pPr>
            <a:r>
              <a:rPr lang="en-US" sz="5400" spc="-11" dirty="0">
                <a:solidFill>
                  <a:srgbClr val="050367"/>
                </a:solidFill>
                <a:latin typeface="Minnie Play"/>
                <a:ea typeface="Minnie Play"/>
                <a:cs typeface="Minnie Play"/>
                <a:sym typeface="Minnie Play"/>
              </a:rPr>
              <a:t>Our 8 Priority Areas</a:t>
            </a:r>
          </a:p>
        </p:txBody>
      </p:sp>
      <p:sp>
        <p:nvSpPr>
          <p:cNvPr id="19" name="TextBox 19"/>
          <p:cNvSpPr txBox="1"/>
          <p:nvPr/>
        </p:nvSpPr>
        <p:spPr>
          <a:xfrm>
            <a:off x="3068654" y="2909082"/>
            <a:ext cx="6913546" cy="5909310"/>
          </a:xfrm>
          <a:prstGeom prst="rect">
            <a:avLst/>
          </a:prstGeom>
        </p:spPr>
        <p:txBody>
          <a:bodyPr wrap="square" lIns="0" tIns="0" rIns="0" bIns="0" rtlCol="0" anchor="t">
            <a:spAutoFit/>
          </a:bodyPr>
          <a:lstStyle/>
          <a:p>
            <a:r>
              <a:rPr lang="en-GB" sz="3200" b="1" dirty="0"/>
              <a:t>A – Physical Activity &amp; Healthy Lifestyles</a:t>
            </a:r>
            <a:br>
              <a:rPr lang="en-GB" sz="3200" dirty="0"/>
            </a:br>
            <a:r>
              <a:rPr lang="en-GB" sz="3200" dirty="0"/>
              <a:t>Increasing physical activity and supporting healthy, active lifestyles.</a:t>
            </a:r>
          </a:p>
          <a:p>
            <a:r>
              <a:rPr lang="en-GB" sz="3200" b="1" dirty="0"/>
              <a:t>B – Inclusion &amp; Equal Access</a:t>
            </a:r>
            <a:br>
              <a:rPr lang="en-GB" sz="3200" dirty="0"/>
            </a:br>
            <a:r>
              <a:rPr lang="en-GB" sz="3200" dirty="0"/>
              <a:t>Inclusive opportunities, with a focus on disadvantaged and SEND pupils.</a:t>
            </a:r>
          </a:p>
          <a:p>
            <a:r>
              <a:rPr lang="en-GB" sz="3200" b="1" dirty="0"/>
              <a:t>C – Leadership &amp; Personal Development</a:t>
            </a:r>
            <a:br>
              <a:rPr lang="en-GB" sz="3200" dirty="0"/>
            </a:br>
            <a:r>
              <a:rPr lang="en-GB" sz="3200" dirty="0"/>
              <a:t>Developing confidence, communication, responsibility and leadership.</a:t>
            </a:r>
          </a:p>
          <a:p>
            <a:r>
              <a:rPr lang="en-GB" sz="3200" b="1" dirty="0"/>
              <a:t>D – Staff Development &amp; Sustainability</a:t>
            </a:r>
            <a:br>
              <a:rPr lang="en-GB" sz="3200" dirty="0"/>
            </a:br>
            <a:r>
              <a:rPr lang="en-GB" sz="3200" dirty="0"/>
              <a:t>Supporting curriculum quality, progression and teacher CPD.</a:t>
            </a:r>
          </a:p>
        </p:txBody>
      </p:sp>
      <p:sp>
        <p:nvSpPr>
          <p:cNvPr id="20" name="TextBox 20"/>
          <p:cNvSpPr txBox="1"/>
          <p:nvPr/>
        </p:nvSpPr>
        <p:spPr>
          <a:xfrm>
            <a:off x="10882538" y="2662861"/>
            <a:ext cx="7141271" cy="6401753"/>
          </a:xfrm>
          <a:prstGeom prst="rect">
            <a:avLst/>
          </a:prstGeom>
        </p:spPr>
        <p:txBody>
          <a:bodyPr wrap="square" lIns="0" tIns="0" rIns="0" bIns="0" rtlCol="0" anchor="t">
            <a:spAutoFit/>
          </a:bodyPr>
          <a:lstStyle/>
          <a:p>
            <a:r>
              <a:rPr lang="en-GB" sz="3200" b="1" dirty="0"/>
              <a:t>E – Partnerships &amp; Community Links</a:t>
            </a:r>
            <a:br>
              <a:rPr lang="en-GB" sz="3200" dirty="0"/>
            </a:br>
            <a:r>
              <a:rPr lang="en-GB" sz="3200" dirty="0"/>
              <a:t>Building stronger links between schools, clubs and community partners.</a:t>
            </a:r>
          </a:p>
          <a:p>
            <a:r>
              <a:rPr lang="en-GB" sz="3200" b="1" dirty="0"/>
              <a:t>F – Competitive &amp; Extracurricular Sport</a:t>
            </a:r>
            <a:br>
              <a:rPr lang="en-GB" sz="3200" dirty="0"/>
            </a:br>
            <a:r>
              <a:rPr lang="en-GB" sz="3200" dirty="0"/>
              <a:t>Increasing access to extracurricular and competitive opportunities.</a:t>
            </a:r>
          </a:p>
          <a:p>
            <a:r>
              <a:rPr lang="en-GB" sz="3200" b="1" dirty="0"/>
              <a:t>G – Creative &amp; Cultural Opportunities</a:t>
            </a:r>
            <a:br>
              <a:rPr lang="en-GB" sz="3200" dirty="0"/>
            </a:br>
            <a:r>
              <a:rPr lang="en-GB" sz="3200" dirty="0"/>
              <a:t>Providing experiences through dance, music, performance and creativity.</a:t>
            </a:r>
          </a:p>
          <a:p>
            <a:r>
              <a:rPr lang="en-GB" sz="3200" b="1" dirty="0"/>
              <a:t>H – Nature, Adventure &amp; Outdoor Learning</a:t>
            </a:r>
            <a:br>
              <a:rPr lang="en-GB" sz="3200" dirty="0"/>
            </a:br>
            <a:r>
              <a:rPr lang="en-GB" sz="3200" dirty="0"/>
              <a:t>Increasing opportunities for outdoor, adventurous and nature-based activities.</a:t>
            </a:r>
          </a:p>
        </p:txBody>
      </p:sp>
      <p:pic>
        <p:nvPicPr>
          <p:cNvPr id="22" name="Picture 2" descr="image.png">
            <a:extLst>
              <a:ext uri="{FF2B5EF4-FFF2-40B4-BE49-F238E27FC236}">
                <a16:creationId xmlns:a16="http://schemas.microsoft.com/office/drawing/2014/main" id="{12D80544-746A-402E-9F9B-61D4F035DD3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12">
            <a:extLst>
              <a:ext uri="{FF2B5EF4-FFF2-40B4-BE49-F238E27FC236}">
                <a16:creationId xmlns:a16="http://schemas.microsoft.com/office/drawing/2014/main" id="{092876D2-2496-48A8-94E2-D4A02D4391D9}"/>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58622" y="6392309"/>
            <a:ext cx="4020946" cy="4436906"/>
          </a:xfrm>
          <a:custGeom>
            <a:avLst/>
            <a:gdLst/>
            <a:ahLst/>
            <a:cxnLst/>
            <a:rect l="l" t="t" r="r" b="b"/>
            <a:pathLst>
              <a:path w="4020946" h="4436906">
                <a:moveTo>
                  <a:pt x="0" y="0"/>
                </a:moveTo>
                <a:lnTo>
                  <a:pt x="4020946" y="0"/>
                </a:lnTo>
                <a:lnTo>
                  <a:pt x="4020946" y="4436906"/>
                </a:lnTo>
                <a:lnTo>
                  <a:pt x="0" y="44369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908061">
            <a:off x="9381120" y="2460089"/>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12344399" y="-121485"/>
            <a:ext cx="4665857" cy="6407985"/>
          </a:xfrm>
          <a:custGeom>
            <a:avLst/>
            <a:gdLst/>
            <a:ahLst/>
            <a:cxnLst/>
            <a:rect l="l" t="t" r="r" b="b"/>
            <a:pathLst>
              <a:path w="7606810" h="7654652">
                <a:moveTo>
                  <a:pt x="0" y="0"/>
                </a:moveTo>
                <a:lnTo>
                  <a:pt x="7606810" y="0"/>
                </a:lnTo>
                <a:lnTo>
                  <a:pt x="7606810" y="7654652"/>
                </a:lnTo>
                <a:lnTo>
                  <a:pt x="0" y="7654652"/>
                </a:lnTo>
                <a:lnTo>
                  <a:pt x="0" y="0"/>
                </a:lnTo>
                <a:close/>
              </a:path>
            </a:pathLst>
          </a:custGeom>
          <a:blipFill>
            <a:blip r:embed="rId10"/>
            <a:stretch>
              <a:fillRect/>
            </a:stretch>
          </a:blipFill>
        </p:spPr>
      </p:sp>
      <p:sp>
        <p:nvSpPr>
          <p:cNvPr id="8" name="TextBox 8"/>
          <p:cNvSpPr txBox="1"/>
          <p:nvPr/>
        </p:nvSpPr>
        <p:spPr>
          <a:xfrm>
            <a:off x="3124200" y="2349939"/>
            <a:ext cx="8534400" cy="7755969"/>
          </a:xfrm>
          <a:prstGeom prst="rect">
            <a:avLst/>
          </a:prstGeom>
        </p:spPr>
        <p:txBody>
          <a:bodyPr wrap="square" lIns="0" tIns="0" rIns="0" bIns="0" rtlCol="0" anchor="t">
            <a:spAutoFit/>
          </a:bodyPr>
          <a:lstStyle/>
          <a:p>
            <a:r>
              <a:rPr lang="en-GB" sz="3600" dirty="0">
                <a:solidFill>
                  <a:srgbClr val="002060"/>
                </a:solidFill>
              </a:rPr>
              <a:t>Following feedback from schools, PLT meetings will be:</a:t>
            </a:r>
          </a:p>
          <a:p>
            <a:pPr marL="457200" indent="-457200">
              <a:buFont typeface="Arial" panose="020B0604020202020204" pitchFamily="34" charset="0"/>
              <a:buChar char="•"/>
            </a:pPr>
            <a:r>
              <a:rPr lang="en-GB" sz="3600" b="1" dirty="0">
                <a:solidFill>
                  <a:srgbClr val="002060"/>
                </a:solidFill>
              </a:rPr>
              <a:t>Shorter</a:t>
            </a:r>
            <a:endParaRPr lang="en-GB" sz="3600" dirty="0">
              <a:solidFill>
                <a:srgbClr val="002060"/>
              </a:solidFill>
            </a:endParaRPr>
          </a:p>
          <a:p>
            <a:pPr marL="457200" indent="-457200">
              <a:buFont typeface="Arial" panose="020B0604020202020204" pitchFamily="34" charset="0"/>
              <a:buChar char="•"/>
            </a:pPr>
            <a:r>
              <a:rPr lang="en-GB" sz="3600" b="1" dirty="0">
                <a:solidFill>
                  <a:srgbClr val="002060"/>
                </a:solidFill>
              </a:rPr>
              <a:t>More focused</a:t>
            </a:r>
            <a:endParaRPr lang="en-GB" sz="3600" dirty="0">
              <a:solidFill>
                <a:srgbClr val="002060"/>
              </a:solidFill>
            </a:endParaRPr>
          </a:p>
          <a:p>
            <a:pPr marL="457200" indent="-457200">
              <a:buFont typeface="Arial" panose="020B0604020202020204" pitchFamily="34" charset="0"/>
              <a:buChar char="•"/>
            </a:pPr>
            <a:r>
              <a:rPr lang="en-GB" sz="3600" b="1" dirty="0">
                <a:solidFill>
                  <a:srgbClr val="002060"/>
                </a:solidFill>
              </a:rPr>
              <a:t>Targeted towards identified needs</a:t>
            </a:r>
            <a:endParaRPr lang="en-GB" sz="3600" dirty="0">
              <a:solidFill>
                <a:srgbClr val="002060"/>
              </a:solidFill>
            </a:endParaRPr>
          </a:p>
          <a:p>
            <a:pPr marL="457200" indent="-457200">
              <a:buFont typeface="Arial" panose="020B0604020202020204" pitchFamily="34" charset="0"/>
              <a:buChar char="•"/>
            </a:pPr>
            <a:r>
              <a:rPr lang="en-GB" sz="3600" b="1" dirty="0">
                <a:solidFill>
                  <a:srgbClr val="002060"/>
                </a:solidFill>
              </a:rPr>
              <a:t>CPD-led</a:t>
            </a:r>
            <a:endParaRPr lang="en-GB" sz="3600" dirty="0">
              <a:solidFill>
                <a:srgbClr val="002060"/>
              </a:solidFill>
            </a:endParaRPr>
          </a:p>
          <a:p>
            <a:pPr marL="457200" indent="-457200">
              <a:buFont typeface="Arial" panose="020B0604020202020204" pitchFamily="34" charset="0"/>
              <a:buChar char="•"/>
            </a:pPr>
            <a:r>
              <a:rPr lang="en-GB" sz="3600" b="1" dirty="0">
                <a:solidFill>
                  <a:srgbClr val="002060"/>
                </a:solidFill>
              </a:rPr>
              <a:t>Practical and relevant to school staff</a:t>
            </a:r>
            <a:endParaRPr lang="en-GB" sz="3600" dirty="0">
              <a:solidFill>
                <a:srgbClr val="002060"/>
              </a:solidFill>
            </a:endParaRPr>
          </a:p>
          <a:p>
            <a:r>
              <a:rPr lang="en-GB" sz="3600" b="1" dirty="0">
                <a:solidFill>
                  <a:srgbClr val="002060"/>
                </a:solidFill>
              </a:rPr>
              <a:t>Our aim</a:t>
            </a:r>
          </a:p>
          <a:p>
            <a:r>
              <a:rPr lang="en-GB" sz="3600" dirty="0">
                <a:solidFill>
                  <a:srgbClr val="002060"/>
                </a:solidFill>
              </a:rPr>
              <a:t>To develop staff expertise and confidence, build capacity within schools and ultimately improve the quality of PE, physical activity and school sport provision.</a:t>
            </a:r>
          </a:p>
          <a:p>
            <a:r>
              <a:rPr lang="en-GB" sz="3600" dirty="0">
                <a:solidFill>
                  <a:srgbClr val="002060"/>
                </a:solidFill>
              </a:rPr>
              <a:t>From events to impact – every activity has a purpose.</a:t>
            </a:r>
          </a:p>
        </p:txBody>
      </p:sp>
      <p:sp>
        <p:nvSpPr>
          <p:cNvPr id="9" name="TextBox 9"/>
          <p:cNvSpPr txBox="1"/>
          <p:nvPr/>
        </p:nvSpPr>
        <p:spPr>
          <a:xfrm>
            <a:off x="15206151" y="8851900"/>
            <a:ext cx="2053149" cy="458554"/>
          </a:xfrm>
          <a:prstGeom prst="rect">
            <a:avLst/>
          </a:prstGeom>
        </p:spPr>
        <p:txBody>
          <a:bodyPr lIns="0" tIns="0" rIns="0" bIns="0" rtlCol="0" anchor="t">
            <a:spAutoFit/>
          </a:bodyPr>
          <a:lstStyle/>
          <a:p>
            <a:pPr marL="0" lvl="0" indent="0" algn="r">
              <a:lnSpc>
                <a:spcPts val="3078"/>
              </a:lnSpc>
            </a:pPr>
            <a:endParaRPr/>
          </a:p>
        </p:txBody>
      </p:sp>
      <p:sp>
        <p:nvSpPr>
          <p:cNvPr id="10" name="TextBox 10"/>
          <p:cNvSpPr txBox="1"/>
          <p:nvPr/>
        </p:nvSpPr>
        <p:spPr>
          <a:xfrm>
            <a:off x="2971800" y="1236946"/>
            <a:ext cx="10073604" cy="1015663"/>
          </a:xfrm>
          <a:prstGeom prst="rect">
            <a:avLst/>
          </a:prstGeom>
        </p:spPr>
        <p:txBody>
          <a:bodyPr wrap="square" lIns="0" tIns="0" rIns="0" bIns="0" rtlCol="0" anchor="t">
            <a:spAutoFit/>
          </a:bodyPr>
          <a:lstStyle/>
          <a:p>
            <a:r>
              <a:rPr lang="en-GB" sz="6600" b="1" dirty="0">
                <a:solidFill>
                  <a:srgbClr val="002060"/>
                </a:solidFill>
              </a:rPr>
              <a:t>A More Targeted Approach</a:t>
            </a:r>
          </a:p>
        </p:txBody>
      </p:sp>
      <p:pic>
        <p:nvPicPr>
          <p:cNvPr id="12" name="Picture 2" descr="image.png">
            <a:extLst>
              <a:ext uri="{FF2B5EF4-FFF2-40B4-BE49-F238E27FC236}">
                <a16:creationId xmlns:a16="http://schemas.microsoft.com/office/drawing/2014/main" id="{EFB1FB9A-9E65-4154-850B-B204540069B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2">
            <a:extLst>
              <a:ext uri="{FF2B5EF4-FFF2-40B4-BE49-F238E27FC236}">
                <a16:creationId xmlns:a16="http://schemas.microsoft.com/office/drawing/2014/main" id="{680FA2AE-F792-4524-9154-547E43EF6B55}"/>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86523" y="6959636"/>
            <a:ext cx="3481520" cy="3841677"/>
          </a:xfrm>
          <a:custGeom>
            <a:avLst/>
            <a:gdLst/>
            <a:ahLst/>
            <a:cxnLst/>
            <a:rect l="l" t="t" r="r" b="b"/>
            <a:pathLst>
              <a:path w="3481520" h="3841677">
                <a:moveTo>
                  <a:pt x="0" y="0"/>
                </a:moveTo>
                <a:lnTo>
                  <a:pt x="3481520" y="0"/>
                </a:lnTo>
                <a:lnTo>
                  <a:pt x="3481520" y="3841678"/>
                </a:lnTo>
                <a:lnTo>
                  <a:pt x="0" y="38416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908061">
            <a:off x="9593919" y="3231991"/>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6" name="Group 6"/>
          <p:cNvGrpSpPr/>
          <p:nvPr/>
        </p:nvGrpSpPr>
        <p:grpSpPr>
          <a:xfrm>
            <a:off x="2743200" y="4218302"/>
            <a:ext cx="14442035" cy="3372797"/>
            <a:chOff x="0" y="0"/>
            <a:chExt cx="1028915" cy="692658"/>
          </a:xfrm>
        </p:grpSpPr>
        <p:sp>
          <p:nvSpPr>
            <p:cNvPr id="7" name="Freeform 7"/>
            <p:cNvSpPr/>
            <p:nvPr/>
          </p:nvSpPr>
          <p:spPr>
            <a:xfrm>
              <a:off x="0" y="0"/>
              <a:ext cx="1028915" cy="692658"/>
            </a:xfrm>
            <a:custGeom>
              <a:avLst/>
              <a:gdLst/>
              <a:ahLst/>
              <a:cxnLst/>
              <a:rect l="l" t="t" r="r" b="b"/>
              <a:pathLst>
                <a:path w="1028915" h="692658">
                  <a:moveTo>
                    <a:pt x="101068" y="0"/>
                  </a:moveTo>
                  <a:lnTo>
                    <a:pt x="927848" y="0"/>
                  </a:lnTo>
                  <a:cubicBezTo>
                    <a:pt x="983666" y="0"/>
                    <a:pt x="1028915" y="45250"/>
                    <a:pt x="1028915" y="101068"/>
                  </a:cubicBezTo>
                  <a:lnTo>
                    <a:pt x="1028915" y="591590"/>
                  </a:lnTo>
                  <a:cubicBezTo>
                    <a:pt x="1028915" y="618395"/>
                    <a:pt x="1018267" y="644102"/>
                    <a:pt x="999313" y="663056"/>
                  </a:cubicBezTo>
                  <a:cubicBezTo>
                    <a:pt x="980359" y="682010"/>
                    <a:pt x="954652" y="692658"/>
                    <a:pt x="927848" y="692658"/>
                  </a:cubicBezTo>
                  <a:lnTo>
                    <a:pt x="101068" y="692658"/>
                  </a:lnTo>
                  <a:cubicBezTo>
                    <a:pt x="74263" y="692658"/>
                    <a:pt x="48556" y="682010"/>
                    <a:pt x="29602" y="663056"/>
                  </a:cubicBezTo>
                  <a:cubicBezTo>
                    <a:pt x="10648" y="644102"/>
                    <a:pt x="0" y="618395"/>
                    <a:pt x="0" y="591590"/>
                  </a:cubicBezTo>
                  <a:lnTo>
                    <a:pt x="0" y="101068"/>
                  </a:lnTo>
                  <a:cubicBezTo>
                    <a:pt x="0" y="74263"/>
                    <a:pt x="10648" y="48556"/>
                    <a:pt x="29602" y="29602"/>
                  </a:cubicBezTo>
                  <a:cubicBezTo>
                    <a:pt x="48556" y="10648"/>
                    <a:pt x="74263" y="0"/>
                    <a:pt x="101068" y="0"/>
                  </a:cubicBezTo>
                  <a:close/>
                </a:path>
              </a:pathLst>
            </a:custGeom>
            <a:solidFill>
              <a:srgbClr val="DBE8FD"/>
            </a:solidFill>
          </p:spPr>
        </p:sp>
        <p:sp>
          <p:nvSpPr>
            <p:cNvPr id="8" name="TextBox 8"/>
            <p:cNvSpPr txBox="1"/>
            <p:nvPr/>
          </p:nvSpPr>
          <p:spPr>
            <a:xfrm>
              <a:off x="0" y="-133350"/>
              <a:ext cx="1028915" cy="826008"/>
            </a:xfrm>
            <a:prstGeom prst="rect">
              <a:avLst/>
            </a:prstGeom>
          </p:spPr>
          <p:txBody>
            <a:bodyPr lIns="50800" tIns="50800" rIns="50800" bIns="50800" rtlCol="0" anchor="ctr"/>
            <a:lstStyle/>
            <a:p>
              <a:pPr marL="0" lvl="0" indent="0" algn="ctr">
                <a:lnSpc>
                  <a:spcPts val="3444"/>
                </a:lnSpc>
              </a:pPr>
              <a:endParaRPr/>
            </a:p>
          </p:txBody>
        </p:sp>
      </p:grpSp>
      <p:sp>
        <p:nvSpPr>
          <p:cNvPr id="12" name="Freeform 12"/>
          <p:cNvSpPr/>
          <p:nvPr/>
        </p:nvSpPr>
        <p:spPr>
          <a:xfrm flipH="1">
            <a:off x="15358247" y="1136993"/>
            <a:ext cx="2335750" cy="2842698"/>
          </a:xfrm>
          <a:custGeom>
            <a:avLst/>
            <a:gdLst/>
            <a:ahLst/>
            <a:cxnLst/>
            <a:rect l="l" t="t" r="r" b="b"/>
            <a:pathLst>
              <a:path w="2335750" h="2842698">
                <a:moveTo>
                  <a:pt x="2335750" y="0"/>
                </a:moveTo>
                <a:lnTo>
                  <a:pt x="0" y="0"/>
                </a:lnTo>
                <a:lnTo>
                  <a:pt x="0" y="2842699"/>
                </a:lnTo>
                <a:lnTo>
                  <a:pt x="2335750" y="2842699"/>
                </a:lnTo>
                <a:lnTo>
                  <a:pt x="233575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flipH="1">
            <a:off x="16204604" y="5580036"/>
            <a:ext cx="1764202" cy="2754772"/>
          </a:xfrm>
          <a:custGeom>
            <a:avLst/>
            <a:gdLst/>
            <a:ahLst/>
            <a:cxnLst/>
            <a:rect l="l" t="t" r="r" b="b"/>
            <a:pathLst>
              <a:path w="1764202" h="2754772">
                <a:moveTo>
                  <a:pt x="1764202" y="0"/>
                </a:moveTo>
                <a:lnTo>
                  <a:pt x="0" y="0"/>
                </a:lnTo>
                <a:lnTo>
                  <a:pt x="0" y="2754772"/>
                </a:lnTo>
                <a:lnTo>
                  <a:pt x="1764202" y="2754772"/>
                </a:lnTo>
                <a:lnTo>
                  <a:pt x="1764202"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a:off x="511545" y="2031860"/>
            <a:ext cx="2502759" cy="2842698"/>
          </a:xfrm>
          <a:custGeom>
            <a:avLst/>
            <a:gdLst/>
            <a:ahLst/>
            <a:cxnLst/>
            <a:rect l="l" t="t" r="r" b="b"/>
            <a:pathLst>
              <a:path w="2502759" h="2842698">
                <a:moveTo>
                  <a:pt x="0" y="0"/>
                </a:moveTo>
                <a:lnTo>
                  <a:pt x="2502759" y="0"/>
                </a:lnTo>
                <a:lnTo>
                  <a:pt x="2502759" y="2842699"/>
                </a:lnTo>
                <a:lnTo>
                  <a:pt x="0" y="284269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5" name="Freeform 15"/>
          <p:cNvSpPr/>
          <p:nvPr/>
        </p:nvSpPr>
        <p:spPr>
          <a:xfrm>
            <a:off x="1102764" y="6190631"/>
            <a:ext cx="2034921" cy="3372797"/>
          </a:xfrm>
          <a:custGeom>
            <a:avLst/>
            <a:gdLst/>
            <a:ahLst/>
            <a:cxnLst/>
            <a:rect l="l" t="t" r="r" b="b"/>
            <a:pathLst>
              <a:path w="2034921" h="3372797">
                <a:moveTo>
                  <a:pt x="0" y="0"/>
                </a:moveTo>
                <a:lnTo>
                  <a:pt x="2034921" y="0"/>
                </a:lnTo>
                <a:lnTo>
                  <a:pt x="2034921" y="3372798"/>
                </a:lnTo>
                <a:lnTo>
                  <a:pt x="0" y="337279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6" name="TextBox 16"/>
          <p:cNvSpPr txBox="1"/>
          <p:nvPr/>
        </p:nvSpPr>
        <p:spPr>
          <a:xfrm>
            <a:off x="15206151" y="8851900"/>
            <a:ext cx="2053149" cy="385664"/>
          </a:xfrm>
          <a:prstGeom prst="rect">
            <a:avLst/>
          </a:prstGeom>
        </p:spPr>
        <p:txBody>
          <a:bodyPr lIns="0" tIns="0" rIns="0" bIns="0" rtlCol="0" anchor="t">
            <a:spAutoFit/>
          </a:bodyPr>
          <a:lstStyle/>
          <a:p>
            <a:pPr marL="0" lvl="0" indent="0" algn="r">
              <a:lnSpc>
                <a:spcPts val="2593"/>
              </a:lnSpc>
            </a:pPr>
            <a:endParaRPr/>
          </a:p>
        </p:txBody>
      </p:sp>
      <p:sp>
        <p:nvSpPr>
          <p:cNvPr id="17" name="TextBox 17"/>
          <p:cNvSpPr txBox="1"/>
          <p:nvPr/>
        </p:nvSpPr>
        <p:spPr>
          <a:xfrm>
            <a:off x="4270083" y="2535010"/>
            <a:ext cx="9045198" cy="1110304"/>
          </a:xfrm>
          <a:prstGeom prst="rect">
            <a:avLst/>
          </a:prstGeom>
        </p:spPr>
        <p:txBody>
          <a:bodyPr lIns="0" tIns="0" rIns="0" bIns="0" rtlCol="0" anchor="t">
            <a:spAutoFit/>
          </a:bodyPr>
          <a:lstStyle/>
          <a:p>
            <a:pPr marL="0" lvl="0" indent="0" algn="ctr">
              <a:lnSpc>
                <a:spcPts val="8411"/>
              </a:lnSpc>
            </a:pPr>
            <a:r>
              <a:rPr lang="en-US" sz="7861" spc="-23" dirty="0">
                <a:solidFill>
                  <a:srgbClr val="050367"/>
                </a:solidFill>
                <a:latin typeface="Minnie Play"/>
                <a:ea typeface="Minnie Play"/>
                <a:cs typeface="Minnie Play"/>
                <a:sym typeface="Minnie Play"/>
              </a:rPr>
              <a:t>School Games </a:t>
            </a:r>
          </a:p>
        </p:txBody>
      </p:sp>
      <p:sp>
        <p:nvSpPr>
          <p:cNvPr id="19" name="TextBox 19"/>
          <p:cNvSpPr txBox="1"/>
          <p:nvPr/>
        </p:nvSpPr>
        <p:spPr>
          <a:xfrm>
            <a:off x="3014303" y="4696429"/>
            <a:ext cx="13063897" cy="2386038"/>
          </a:xfrm>
          <a:prstGeom prst="rect">
            <a:avLst/>
          </a:prstGeom>
        </p:spPr>
        <p:txBody>
          <a:bodyPr wrap="square" lIns="0" tIns="0" rIns="0" bIns="0" rtlCol="0" anchor="t">
            <a:spAutoFit/>
          </a:bodyPr>
          <a:lstStyle/>
          <a:p>
            <a:pPr lvl="0">
              <a:lnSpc>
                <a:spcPts val="2635"/>
              </a:lnSpc>
            </a:pPr>
            <a:r>
              <a:rPr lang="en-US" sz="4000" b="1" dirty="0">
                <a:solidFill>
                  <a:srgbClr val="002060"/>
                </a:solidFill>
                <a:ea typeface="Avenir Bold"/>
                <a:cs typeface="Avenir Bold"/>
                <a:sym typeface="Avenir Bold"/>
              </a:rPr>
              <a:t>Website </a:t>
            </a:r>
            <a:r>
              <a:rPr lang="en-GB" sz="4000" dirty="0">
                <a:solidFill>
                  <a:srgbClr val="002060"/>
                </a:solidFill>
                <a:hlinkClick r:id="rId16">
                  <a:extLst>
                    <a:ext uri="{A12FA001-AC4F-418D-AE19-62706E023703}">
                      <ahyp:hlinkClr xmlns:ahyp="http://schemas.microsoft.com/office/drawing/2018/hyperlinkcolor" val="tx"/>
                    </a:ext>
                  </a:extLst>
                </a:hlinkClick>
              </a:rPr>
              <a:t>Event Listing – Mid Wilts School Sports Partnership</a:t>
            </a:r>
            <a:endParaRPr lang="en-GB" sz="4000" dirty="0">
              <a:solidFill>
                <a:srgbClr val="002060"/>
              </a:solidFill>
            </a:endParaRPr>
          </a:p>
          <a:p>
            <a:pPr lvl="0">
              <a:lnSpc>
                <a:spcPts val="2635"/>
              </a:lnSpc>
            </a:pPr>
            <a:endParaRPr lang="en-GB" sz="4000" b="1" dirty="0">
              <a:solidFill>
                <a:srgbClr val="002060"/>
              </a:solidFill>
              <a:ea typeface="Avenir Bold"/>
              <a:cs typeface="Avenir Bold"/>
              <a:sym typeface="Avenir Bold"/>
            </a:endParaRPr>
          </a:p>
          <a:p>
            <a:pPr lvl="0">
              <a:lnSpc>
                <a:spcPts val="2635"/>
              </a:lnSpc>
            </a:pPr>
            <a:r>
              <a:rPr lang="en-GB" sz="4000" b="1" dirty="0">
                <a:solidFill>
                  <a:srgbClr val="002060"/>
                </a:solidFill>
                <a:ea typeface="Avenir Bold"/>
                <a:cs typeface="Avenir Bold"/>
                <a:sym typeface="Avenir Bold"/>
              </a:rPr>
              <a:t>Inclusive Heath Check</a:t>
            </a:r>
          </a:p>
          <a:p>
            <a:pPr lvl="0">
              <a:lnSpc>
                <a:spcPts val="2635"/>
              </a:lnSpc>
            </a:pPr>
            <a:endParaRPr lang="en-GB" sz="4000" b="1" dirty="0">
              <a:solidFill>
                <a:srgbClr val="002060"/>
              </a:solidFill>
              <a:ea typeface="Avenir Bold"/>
              <a:cs typeface="Avenir Bold"/>
              <a:sym typeface="Avenir Bold"/>
            </a:endParaRPr>
          </a:p>
          <a:p>
            <a:pPr lvl="0">
              <a:lnSpc>
                <a:spcPts val="2635"/>
              </a:lnSpc>
            </a:pPr>
            <a:r>
              <a:rPr lang="en-GB" sz="4000" b="1" dirty="0">
                <a:solidFill>
                  <a:srgbClr val="002060"/>
                </a:solidFill>
                <a:ea typeface="Avenir Bold"/>
                <a:cs typeface="Avenir Bold"/>
                <a:sym typeface="Avenir Bold"/>
              </a:rPr>
              <a:t>Linked to Funding</a:t>
            </a:r>
          </a:p>
          <a:p>
            <a:pPr lvl="0">
              <a:lnSpc>
                <a:spcPts val="2635"/>
              </a:lnSpc>
            </a:pPr>
            <a:endParaRPr lang="en-GB" sz="4000" b="1" dirty="0">
              <a:solidFill>
                <a:srgbClr val="002060"/>
              </a:solidFill>
              <a:ea typeface="Avenir Bold"/>
              <a:cs typeface="Avenir Bold"/>
              <a:sym typeface="Avenir Bold"/>
            </a:endParaRPr>
          </a:p>
          <a:p>
            <a:pPr lvl="0">
              <a:lnSpc>
                <a:spcPts val="2635"/>
              </a:lnSpc>
            </a:pPr>
            <a:r>
              <a:rPr lang="en-GB" sz="4000" b="1" dirty="0">
                <a:solidFill>
                  <a:srgbClr val="002060"/>
                </a:solidFill>
                <a:ea typeface="Avenir Bold"/>
                <a:cs typeface="Avenir Bold"/>
                <a:sym typeface="Avenir Bold"/>
              </a:rPr>
              <a:t>Data for Dashboard </a:t>
            </a:r>
            <a:endParaRPr lang="en-US" sz="4000" b="1" dirty="0">
              <a:solidFill>
                <a:srgbClr val="002060"/>
              </a:solidFill>
              <a:ea typeface="Avenir Bold"/>
              <a:cs typeface="Avenir Bold"/>
              <a:sym typeface="Avenir Bold"/>
            </a:endParaRPr>
          </a:p>
        </p:txBody>
      </p:sp>
      <p:pic>
        <p:nvPicPr>
          <p:cNvPr id="22" name="Picture 2" descr="image.png">
            <a:extLst>
              <a:ext uri="{FF2B5EF4-FFF2-40B4-BE49-F238E27FC236}">
                <a16:creationId xmlns:a16="http://schemas.microsoft.com/office/drawing/2014/main" id="{CA5BA419-2695-40E7-9D8C-F4B6C33B2821}"/>
              </a:ext>
            </a:extLst>
          </p:cNvPr>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12">
            <a:extLst>
              <a:ext uri="{FF2B5EF4-FFF2-40B4-BE49-F238E27FC236}">
                <a16:creationId xmlns:a16="http://schemas.microsoft.com/office/drawing/2014/main" id="{2FE990A1-163D-450A-9B09-B807808C6697}"/>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739762"/>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dirty="0"/>
          </a:p>
        </p:txBody>
      </p:sp>
      <p:sp>
        <p:nvSpPr>
          <p:cNvPr id="3" name="Freeform 3"/>
          <p:cNvSpPr/>
          <p:nvPr/>
        </p:nvSpPr>
        <p:spPr>
          <a:xfrm rot="-5400000">
            <a:off x="-236517" y="7034185"/>
            <a:ext cx="3481520" cy="3841677"/>
          </a:xfrm>
          <a:custGeom>
            <a:avLst/>
            <a:gdLst/>
            <a:ahLst/>
            <a:cxnLst/>
            <a:rect l="l" t="t" r="r" b="b"/>
            <a:pathLst>
              <a:path w="3481520" h="3841677">
                <a:moveTo>
                  <a:pt x="0" y="0"/>
                </a:moveTo>
                <a:lnTo>
                  <a:pt x="3481521" y="0"/>
                </a:lnTo>
                <a:lnTo>
                  <a:pt x="3481521" y="3841678"/>
                </a:lnTo>
                <a:lnTo>
                  <a:pt x="0" y="38416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1908061">
            <a:off x="9842735" y="2928715"/>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2208946">
            <a:off x="16943146" y="-548841"/>
            <a:ext cx="2689708" cy="3155083"/>
          </a:xfrm>
          <a:custGeom>
            <a:avLst/>
            <a:gdLst/>
            <a:ahLst/>
            <a:cxnLst/>
            <a:rect l="l" t="t" r="r" b="b"/>
            <a:pathLst>
              <a:path w="2689708" h="3155083">
                <a:moveTo>
                  <a:pt x="0" y="0"/>
                </a:moveTo>
                <a:lnTo>
                  <a:pt x="2689708" y="0"/>
                </a:lnTo>
                <a:lnTo>
                  <a:pt x="2689708" y="3155082"/>
                </a:lnTo>
                <a:lnTo>
                  <a:pt x="0" y="315508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a:off x="8328180" y="5851487"/>
            <a:ext cx="7066230" cy="2702833"/>
          </a:xfrm>
          <a:custGeom>
            <a:avLst/>
            <a:gdLst/>
            <a:ahLst/>
            <a:cxnLst/>
            <a:rect l="l" t="t" r="r" b="b"/>
            <a:pathLst>
              <a:path w="7066230" h="2702833">
                <a:moveTo>
                  <a:pt x="0" y="0"/>
                </a:moveTo>
                <a:lnTo>
                  <a:pt x="7066230" y="0"/>
                </a:lnTo>
                <a:lnTo>
                  <a:pt x="7066230" y="2702833"/>
                </a:lnTo>
                <a:lnTo>
                  <a:pt x="0" y="2702833"/>
                </a:lnTo>
                <a:lnTo>
                  <a:pt x="0" y="0"/>
                </a:lnTo>
                <a:close/>
              </a:path>
            </a:pathLst>
          </a:custGeom>
          <a:blipFill>
            <a:blip r:embed="rId10"/>
            <a:stretch>
              <a:fillRect/>
            </a:stretch>
          </a:blipFill>
        </p:spPr>
      </p:sp>
      <p:sp>
        <p:nvSpPr>
          <p:cNvPr id="8" name="TextBox 8"/>
          <p:cNvSpPr txBox="1"/>
          <p:nvPr/>
        </p:nvSpPr>
        <p:spPr>
          <a:xfrm>
            <a:off x="15206151" y="8851900"/>
            <a:ext cx="2053149" cy="438150"/>
          </a:xfrm>
          <a:prstGeom prst="rect">
            <a:avLst/>
          </a:prstGeom>
        </p:spPr>
        <p:txBody>
          <a:bodyPr lIns="0" tIns="0" rIns="0" bIns="0" rtlCol="0" anchor="t">
            <a:spAutoFit/>
          </a:bodyPr>
          <a:lstStyle/>
          <a:p>
            <a:pPr marL="0" lvl="0" indent="0" algn="r">
              <a:lnSpc>
                <a:spcPts val="2972"/>
              </a:lnSpc>
            </a:pPr>
            <a:endParaRPr/>
          </a:p>
        </p:txBody>
      </p:sp>
      <p:sp>
        <p:nvSpPr>
          <p:cNvPr id="9" name="TextBox 9"/>
          <p:cNvSpPr txBox="1"/>
          <p:nvPr/>
        </p:nvSpPr>
        <p:spPr>
          <a:xfrm>
            <a:off x="8911430" y="1804031"/>
            <a:ext cx="11731249" cy="972820"/>
          </a:xfrm>
          <a:prstGeom prst="rect">
            <a:avLst/>
          </a:prstGeom>
        </p:spPr>
        <p:txBody>
          <a:bodyPr lIns="0" tIns="0" rIns="0" bIns="0" rtlCol="0" anchor="t">
            <a:spAutoFit/>
          </a:bodyPr>
          <a:lstStyle/>
          <a:p>
            <a:pPr marL="0" lvl="0" indent="0" algn="l">
              <a:lnSpc>
                <a:spcPts val="7489"/>
              </a:lnSpc>
            </a:pPr>
            <a:r>
              <a:rPr lang="en-US" sz="6999" dirty="0">
                <a:solidFill>
                  <a:srgbClr val="050367"/>
                </a:solidFill>
                <a:latin typeface="Minnie Play"/>
                <a:ea typeface="Minnie Play"/>
                <a:cs typeface="Minnie Play"/>
                <a:sym typeface="Minnie Play"/>
              </a:rPr>
              <a:t>USEFUL RESOURCES</a:t>
            </a:r>
          </a:p>
        </p:txBody>
      </p:sp>
      <p:sp>
        <p:nvSpPr>
          <p:cNvPr id="10" name="TextBox 10"/>
          <p:cNvSpPr txBox="1"/>
          <p:nvPr/>
        </p:nvSpPr>
        <p:spPr>
          <a:xfrm>
            <a:off x="1308873" y="6650628"/>
            <a:ext cx="6738500" cy="1257524"/>
          </a:xfrm>
          <a:prstGeom prst="rect">
            <a:avLst/>
          </a:prstGeom>
        </p:spPr>
        <p:txBody>
          <a:bodyPr wrap="square" lIns="0" tIns="0" rIns="0" bIns="0" rtlCol="0" anchor="t">
            <a:spAutoFit/>
          </a:bodyPr>
          <a:lstStyle/>
          <a:p>
            <a:pPr marL="0" lvl="0" indent="0" algn="l">
              <a:lnSpc>
                <a:spcPts val="1851"/>
              </a:lnSpc>
            </a:pPr>
            <a:r>
              <a:rPr lang="en-US" sz="3200" i="1" dirty="0">
                <a:solidFill>
                  <a:srgbClr val="050367"/>
                </a:solidFill>
                <a:latin typeface="Avenir Italics"/>
                <a:ea typeface="Avenir Italics"/>
                <a:cs typeface="Avenir Italics"/>
                <a:sym typeface="Avenir Italics"/>
              </a:rPr>
              <a:t>Explore these trusted resources to</a:t>
            </a:r>
          </a:p>
          <a:p>
            <a:pPr marL="0" lvl="0" indent="0" algn="l">
              <a:lnSpc>
                <a:spcPts val="1851"/>
              </a:lnSpc>
            </a:pPr>
            <a:r>
              <a:rPr lang="en-US" sz="3200" i="1" dirty="0">
                <a:solidFill>
                  <a:srgbClr val="050367"/>
                </a:solidFill>
                <a:latin typeface="Avenir Italics"/>
                <a:ea typeface="Avenir Italics"/>
                <a:cs typeface="Avenir Italics"/>
                <a:sym typeface="Avenir Italics"/>
              </a:rPr>
              <a:t> </a:t>
            </a:r>
          </a:p>
          <a:p>
            <a:pPr marL="0" lvl="0" indent="0" algn="l">
              <a:lnSpc>
                <a:spcPts val="1851"/>
              </a:lnSpc>
            </a:pPr>
            <a:r>
              <a:rPr lang="en-US" sz="3200" i="1" dirty="0">
                <a:solidFill>
                  <a:srgbClr val="050367"/>
                </a:solidFill>
                <a:latin typeface="Avenir Italics"/>
                <a:ea typeface="Avenir Italics"/>
                <a:cs typeface="Avenir Italics"/>
                <a:sym typeface="Avenir Italics"/>
              </a:rPr>
              <a:t>support inclusive PE planning and</a:t>
            </a:r>
          </a:p>
          <a:p>
            <a:pPr marL="0" lvl="0" indent="0" algn="l">
              <a:lnSpc>
                <a:spcPts val="1851"/>
              </a:lnSpc>
            </a:pPr>
            <a:endParaRPr lang="en-US" sz="3200" i="1" dirty="0">
              <a:solidFill>
                <a:srgbClr val="050367"/>
              </a:solidFill>
              <a:latin typeface="Avenir Italics"/>
              <a:ea typeface="Avenir Italics"/>
              <a:cs typeface="Avenir Italics"/>
              <a:sym typeface="Avenir Italics"/>
            </a:endParaRPr>
          </a:p>
          <a:p>
            <a:pPr marL="0" lvl="0" indent="0" algn="l">
              <a:lnSpc>
                <a:spcPts val="1851"/>
              </a:lnSpc>
            </a:pPr>
            <a:r>
              <a:rPr lang="en-US" sz="3200" i="1" dirty="0">
                <a:solidFill>
                  <a:srgbClr val="050367"/>
                </a:solidFill>
                <a:latin typeface="Avenir Italics"/>
                <a:ea typeface="Avenir Italics"/>
                <a:cs typeface="Avenir Italics"/>
                <a:sym typeface="Avenir Italics"/>
              </a:rPr>
              <a:t> SEND provision in your school.</a:t>
            </a:r>
          </a:p>
        </p:txBody>
      </p:sp>
      <p:sp>
        <p:nvSpPr>
          <p:cNvPr id="11" name="TextBox 11"/>
          <p:cNvSpPr txBox="1"/>
          <p:nvPr/>
        </p:nvSpPr>
        <p:spPr>
          <a:xfrm>
            <a:off x="666751" y="3117081"/>
            <a:ext cx="14539399" cy="2680990"/>
          </a:xfrm>
          <a:prstGeom prst="rect">
            <a:avLst/>
          </a:prstGeom>
        </p:spPr>
        <p:txBody>
          <a:bodyPr wrap="square" lIns="0" tIns="0" rIns="0" bIns="0" rtlCol="0" anchor="t">
            <a:spAutoFit/>
          </a:bodyPr>
          <a:lstStyle/>
          <a:p>
            <a:pPr marL="0" lvl="0" indent="0" algn="l">
              <a:lnSpc>
                <a:spcPts val="2290"/>
              </a:lnSpc>
            </a:pPr>
            <a:r>
              <a:rPr lang="en-US" sz="3200" b="1" dirty="0">
                <a:solidFill>
                  <a:srgbClr val="050367"/>
                </a:solidFill>
                <a:latin typeface="Avenir Bold"/>
                <a:ea typeface="Avenir Bold"/>
                <a:cs typeface="Avenir Bold"/>
                <a:sym typeface="Avenir Bold"/>
              </a:rPr>
              <a:t>Youth Sport Trust – youthsporttrust.org</a:t>
            </a:r>
          </a:p>
          <a:p>
            <a:pPr marL="0" lvl="0" indent="0" algn="l">
              <a:lnSpc>
                <a:spcPts val="2290"/>
              </a:lnSpc>
            </a:pPr>
            <a:endParaRPr lang="en-US" sz="3200" b="1" dirty="0">
              <a:solidFill>
                <a:srgbClr val="050367"/>
              </a:solidFill>
              <a:latin typeface="Avenir Bold"/>
              <a:ea typeface="Avenir Bold"/>
              <a:cs typeface="Avenir Bold"/>
              <a:sym typeface="Avenir Bold"/>
            </a:endParaRPr>
          </a:p>
          <a:p>
            <a:pPr marL="0" lvl="0" indent="0" algn="l">
              <a:lnSpc>
                <a:spcPts val="2290"/>
              </a:lnSpc>
            </a:pPr>
            <a:r>
              <a:rPr lang="en-US" sz="3200" b="1" dirty="0">
                <a:solidFill>
                  <a:srgbClr val="050367"/>
                </a:solidFill>
                <a:latin typeface="Avenir Bold"/>
                <a:ea typeface="Avenir Bold"/>
                <a:cs typeface="Avenir Bold"/>
                <a:sym typeface="Avenir Bold"/>
              </a:rPr>
              <a:t>School Games – schoolgames.com</a:t>
            </a:r>
          </a:p>
          <a:p>
            <a:pPr marL="0" lvl="0" indent="0" algn="l">
              <a:lnSpc>
                <a:spcPts val="2290"/>
              </a:lnSpc>
            </a:pPr>
            <a:endParaRPr lang="en-US" sz="3200" b="1" dirty="0">
              <a:solidFill>
                <a:srgbClr val="050367"/>
              </a:solidFill>
              <a:latin typeface="Avenir Bold"/>
              <a:ea typeface="Avenir Bold"/>
              <a:cs typeface="Avenir Bold"/>
              <a:sym typeface="Avenir Bold"/>
            </a:endParaRPr>
          </a:p>
          <a:p>
            <a:pPr marL="0" lvl="0" indent="0" algn="l">
              <a:lnSpc>
                <a:spcPts val="2290"/>
              </a:lnSpc>
            </a:pPr>
            <a:r>
              <a:rPr lang="en-US" sz="3200" b="1" dirty="0">
                <a:solidFill>
                  <a:srgbClr val="050367"/>
                </a:solidFill>
                <a:latin typeface="Avenir Bold"/>
                <a:ea typeface="Avenir Bold"/>
                <a:cs typeface="Avenir Bold"/>
                <a:sym typeface="Avenir Bold"/>
              </a:rPr>
              <a:t>Activity Alliance – activityalliance.org.uk</a:t>
            </a:r>
          </a:p>
          <a:p>
            <a:pPr marL="0" lvl="0" indent="0" algn="l">
              <a:lnSpc>
                <a:spcPts val="2290"/>
              </a:lnSpc>
            </a:pPr>
            <a:endParaRPr lang="en-US" sz="3200" b="1" dirty="0">
              <a:solidFill>
                <a:srgbClr val="050367"/>
              </a:solidFill>
              <a:latin typeface="Avenir Bold"/>
              <a:ea typeface="Avenir Bold"/>
              <a:cs typeface="Avenir Bold"/>
              <a:sym typeface="Avenir Bold"/>
            </a:endParaRPr>
          </a:p>
          <a:p>
            <a:pPr marL="0" lvl="0" indent="0" algn="l">
              <a:lnSpc>
                <a:spcPts val="2290"/>
              </a:lnSpc>
            </a:pPr>
            <a:r>
              <a:rPr lang="en-US" sz="3200" b="1" dirty="0">
                <a:solidFill>
                  <a:srgbClr val="050367"/>
                </a:solidFill>
                <a:latin typeface="Avenir Bold"/>
                <a:ea typeface="Avenir Bold"/>
                <a:cs typeface="Avenir Bold"/>
                <a:sym typeface="Avenir Bold"/>
              </a:rPr>
              <a:t>Inclusive Health Check – inclusivehealthcheck.org</a:t>
            </a:r>
          </a:p>
          <a:p>
            <a:pPr marL="0" lvl="0" indent="0" algn="l">
              <a:lnSpc>
                <a:spcPts val="2290"/>
              </a:lnSpc>
            </a:pPr>
            <a:endParaRPr lang="en-US" sz="3200" b="1" dirty="0">
              <a:solidFill>
                <a:srgbClr val="050367"/>
              </a:solidFill>
              <a:latin typeface="Avenir Bold"/>
              <a:ea typeface="Avenir Bold"/>
              <a:cs typeface="Avenir Bold"/>
              <a:sym typeface="Avenir Bold"/>
            </a:endParaRPr>
          </a:p>
          <a:p>
            <a:pPr marL="0" lvl="0" indent="0" algn="l">
              <a:lnSpc>
                <a:spcPts val="2290"/>
              </a:lnSpc>
            </a:pPr>
            <a:r>
              <a:rPr lang="en-US" sz="3200" b="1" dirty="0">
                <a:solidFill>
                  <a:srgbClr val="050367"/>
                </a:solidFill>
                <a:latin typeface="Avenir Bold"/>
                <a:ea typeface="Avenir Bold"/>
                <a:cs typeface="Avenir Bold"/>
                <a:sym typeface="Avenir Bold"/>
              </a:rPr>
              <a:t>Active School Planner – activeschoolplanner.org.uk</a:t>
            </a:r>
          </a:p>
        </p:txBody>
      </p:sp>
      <p:pic>
        <p:nvPicPr>
          <p:cNvPr id="13" name="Picture 2" descr="image.png">
            <a:extLst>
              <a:ext uri="{FF2B5EF4-FFF2-40B4-BE49-F238E27FC236}">
                <a16:creationId xmlns:a16="http://schemas.microsoft.com/office/drawing/2014/main" id="{ABDDE42A-6932-4B04-BBF9-B5AFA7BAA54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2">
            <a:extLst>
              <a:ext uri="{FF2B5EF4-FFF2-40B4-BE49-F238E27FC236}">
                <a16:creationId xmlns:a16="http://schemas.microsoft.com/office/drawing/2014/main" id="{943D1A56-E93C-4196-A692-852DC4FD07C0}"/>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58622" y="6392309"/>
            <a:ext cx="4020946" cy="4436906"/>
          </a:xfrm>
          <a:custGeom>
            <a:avLst/>
            <a:gdLst/>
            <a:ahLst/>
            <a:cxnLst/>
            <a:rect l="l" t="t" r="r" b="b"/>
            <a:pathLst>
              <a:path w="4020946" h="4436906">
                <a:moveTo>
                  <a:pt x="0" y="0"/>
                </a:moveTo>
                <a:lnTo>
                  <a:pt x="4020946" y="0"/>
                </a:lnTo>
                <a:lnTo>
                  <a:pt x="4020946" y="4436906"/>
                </a:lnTo>
                <a:lnTo>
                  <a:pt x="0" y="44369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908061">
            <a:off x="9381120" y="2460089"/>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47823" y="2689380"/>
            <a:ext cx="4665857" cy="6407985"/>
          </a:xfrm>
          <a:custGeom>
            <a:avLst/>
            <a:gdLst/>
            <a:ahLst/>
            <a:cxnLst/>
            <a:rect l="l" t="t" r="r" b="b"/>
            <a:pathLst>
              <a:path w="7606810" h="7654652">
                <a:moveTo>
                  <a:pt x="0" y="0"/>
                </a:moveTo>
                <a:lnTo>
                  <a:pt x="7606810" y="0"/>
                </a:lnTo>
                <a:lnTo>
                  <a:pt x="7606810" y="7654652"/>
                </a:lnTo>
                <a:lnTo>
                  <a:pt x="0" y="7654652"/>
                </a:lnTo>
                <a:lnTo>
                  <a:pt x="0" y="0"/>
                </a:lnTo>
                <a:close/>
              </a:path>
            </a:pathLst>
          </a:custGeom>
          <a:blipFill>
            <a:blip r:embed="rId10"/>
            <a:stretch>
              <a:fillRect/>
            </a:stretch>
          </a:blipFill>
        </p:spPr>
      </p:sp>
      <p:sp>
        <p:nvSpPr>
          <p:cNvPr id="8" name="TextBox 8"/>
          <p:cNvSpPr txBox="1"/>
          <p:nvPr/>
        </p:nvSpPr>
        <p:spPr>
          <a:xfrm>
            <a:off x="4876799" y="2689380"/>
            <a:ext cx="12785693" cy="3877985"/>
          </a:xfrm>
          <a:prstGeom prst="rect">
            <a:avLst/>
          </a:prstGeom>
        </p:spPr>
        <p:txBody>
          <a:bodyPr wrap="square" lIns="0" tIns="0" rIns="0" bIns="0" rtlCol="0" anchor="t">
            <a:spAutoFit/>
          </a:bodyPr>
          <a:lstStyle/>
          <a:p>
            <a:r>
              <a:rPr lang="en-GB" sz="3600" dirty="0">
                <a:solidFill>
                  <a:srgbClr val="002060"/>
                </a:solidFill>
              </a:rPr>
              <a:t>Educational Consultant – PH ActiveEd</a:t>
            </a:r>
          </a:p>
          <a:p>
            <a:r>
              <a:rPr lang="en-GB" sz="3600" dirty="0">
                <a:solidFill>
                  <a:srgbClr val="002060"/>
                </a:solidFill>
              </a:rPr>
              <a:t>Abbie is an experienced primary PE practitioner and Educational Consultant, supporting schools to develop high-quality PE, school sport and physical activity.</a:t>
            </a:r>
          </a:p>
          <a:p>
            <a:r>
              <a:rPr lang="en-GB" sz="3600" dirty="0">
                <a:solidFill>
                  <a:srgbClr val="002060"/>
                </a:solidFill>
              </a:rPr>
              <a:t>With a strong focus on practical, sustainable improvement, Abbie will share ideas and strategies that teachers can take straight back into their schools.</a:t>
            </a:r>
          </a:p>
        </p:txBody>
      </p:sp>
      <p:sp>
        <p:nvSpPr>
          <p:cNvPr id="9" name="TextBox 9"/>
          <p:cNvSpPr txBox="1"/>
          <p:nvPr/>
        </p:nvSpPr>
        <p:spPr>
          <a:xfrm>
            <a:off x="15206151" y="8851900"/>
            <a:ext cx="2053149" cy="458554"/>
          </a:xfrm>
          <a:prstGeom prst="rect">
            <a:avLst/>
          </a:prstGeom>
        </p:spPr>
        <p:txBody>
          <a:bodyPr lIns="0" tIns="0" rIns="0" bIns="0" rtlCol="0" anchor="t">
            <a:spAutoFit/>
          </a:bodyPr>
          <a:lstStyle/>
          <a:p>
            <a:pPr marL="0" lvl="0" indent="0" algn="r">
              <a:lnSpc>
                <a:spcPts val="3078"/>
              </a:lnSpc>
            </a:pPr>
            <a:endParaRPr/>
          </a:p>
        </p:txBody>
      </p:sp>
      <p:sp>
        <p:nvSpPr>
          <p:cNvPr id="10" name="TextBox 10"/>
          <p:cNvSpPr txBox="1"/>
          <p:nvPr/>
        </p:nvSpPr>
        <p:spPr>
          <a:xfrm>
            <a:off x="1600201" y="1236946"/>
            <a:ext cx="16062292" cy="2031325"/>
          </a:xfrm>
          <a:prstGeom prst="rect">
            <a:avLst/>
          </a:prstGeom>
        </p:spPr>
        <p:txBody>
          <a:bodyPr wrap="square" lIns="0" tIns="0" rIns="0" bIns="0" rtlCol="0" anchor="t">
            <a:spAutoFit/>
          </a:bodyPr>
          <a:lstStyle/>
          <a:p>
            <a:r>
              <a:rPr lang="en-GB" sz="6600" b="1" dirty="0">
                <a:solidFill>
                  <a:srgbClr val="002060"/>
                </a:solidFill>
              </a:rPr>
              <a:t>Abbie Educational Consultant – PH ActiveEd</a:t>
            </a:r>
            <a:endParaRPr lang="en-GB" sz="6600" dirty="0">
              <a:solidFill>
                <a:srgbClr val="002060"/>
              </a:solidFill>
            </a:endParaRPr>
          </a:p>
          <a:p>
            <a:endParaRPr lang="en-GB" sz="6600" b="1" dirty="0">
              <a:solidFill>
                <a:srgbClr val="002060"/>
              </a:solidFill>
            </a:endParaRPr>
          </a:p>
        </p:txBody>
      </p:sp>
      <p:pic>
        <p:nvPicPr>
          <p:cNvPr id="12" name="Picture 2" descr="image.png">
            <a:extLst>
              <a:ext uri="{FF2B5EF4-FFF2-40B4-BE49-F238E27FC236}">
                <a16:creationId xmlns:a16="http://schemas.microsoft.com/office/drawing/2014/main" id="{EFB1FB9A-9E65-4154-850B-B204540069B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2">
            <a:extLst>
              <a:ext uri="{FF2B5EF4-FFF2-40B4-BE49-F238E27FC236}">
                <a16:creationId xmlns:a16="http://schemas.microsoft.com/office/drawing/2014/main" id="{680FA2AE-F792-4524-9154-547E43EF6B55}"/>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
        <p:nvSpPr>
          <p:cNvPr id="7" name="TextBox 6">
            <a:extLst>
              <a:ext uri="{FF2B5EF4-FFF2-40B4-BE49-F238E27FC236}">
                <a16:creationId xmlns:a16="http://schemas.microsoft.com/office/drawing/2014/main" id="{6B9FF412-9F9C-4F66-9C80-274CE3429426}"/>
              </a:ext>
            </a:extLst>
          </p:cNvPr>
          <p:cNvSpPr txBox="1"/>
          <p:nvPr/>
        </p:nvSpPr>
        <p:spPr>
          <a:xfrm>
            <a:off x="5584656" y="6996702"/>
            <a:ext cx="11674643" cy="3046988"/>
          </a:xfrm>
          <a:prstGeom prst="rect">
            <a:avLst/>
          </a:prstGeom>
          <a:noFill/>
        </p:spPr>
        <p:txBody>
          <a:bodyPr wrap="square" rtlCol="0">
            <a:spAutoFit/>
          </a:bodyPr>
          <a:lstStyle/>
          <a:p>
            <a:r>
              <a:rPr lang="it-IT" sz="3200" b="1" dirty="0"/>
              <a:t>Abbie Morrissey Abbie.Morrissey@phactiveed.co.uk</a:t>
            </a:r>
            <a:endParaRPr lang="en-GB" sz="3200" b="1" dirty="0"/>
          </a:p>
          <a:p>
            <a:r>
              <a:rPr lang="en-GB" sz="3200" b="1" dirty="0"/>
              <a:t>Abbie Morrissey</a:t>
            </a:r>
            <a:br>
              <a:rPr lang="en-GB" sz="3200" dirty="0"/>
            </a:br>
            <a:r>
              <a:rPr lang="en-GB" sz="3200" dirty="0"/>
              <a:t>Educational Consultant</a:t>
            </a:r>
            <a:br>
              <a:rPr lang="en-GB" sz="3200" dirty="0"/>
            </a:br>
            <a:r>
              <a:rPr lang="en-GB" sz="3200" dirty="0"/>
              <a:t>PH ActiveEd</a:t>
            </a:r>
            <a:br>
              <a:rPr lang="en-GB" sz="3200" dirty="0"/>
            </a:br>
            <a:r>
              <a:rPr lang="en-GB" sz="3200" b="1" dirty="0"/>
              <a:t>W: </a:t>
            </a:r>
            <a:r>
              <a:rPr lang="en-GB" sz="3200" u="sng" dirty="0">
                <a:hlinkClick r:id="rId12"/>
              </a:rPr>
              <a:t>https://phactiveed.co.uk</a:t>
            </a:r>
            <a:br>
              <a:rPr lang="en-GB" sz="3200" dirty="0"/>
            </a:br>
            <a:r>
              <a:rPr lang="en-GB" sz="3200" b="1" dirty="0"/>
              <a:t>T: 01225 701830 </a:t>
            </a:r>
            <a:endParaRPr lang="en-GB" sz="3200" dirty="0"/>
          </a:p>
        </p:txBody>
      </p:sp>
    </p:spTree>
    <p:extLst>
      <p:ext uri="{BB962C8B-B14F-4D97-AF65-F5344CB8AC3E}">
        <p14:creationId xmlns:p14="http://schemas.microsoft.com/office/powerpoint/2010/main" val="3619559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58622" y="6392309"/>
            <a:ext cx="4020946" cy="4436906"/>
          </a:xfrm>
          <a:custGeom>
            <a:avLst/>
            <a:gdLst/>
            <a:ahLst/>
            <a:cxnLst/>
            <a:rect l="l" t="t" r="r" b="b"/>
            <a:pathLst>
              <a:path w="4020946" h="4436906">
                <a:moveTo>
                  <a:pt x="0" y="0"/>
                </a:moveTo>
                <a:lnTo>
                  <a:pt x="4020946" y="0"/>
                </a:lnTo>
                <a:lnTo>
                  <a:pt x="4020946" y="4436906"/>
                </a:lnTo>
                <a:lnTo>
                  <a:pt x="0" y="443690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908061">
            <a:off x="9381120" y="2460089"/>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13817306" y="1915203"/>
            <a:ext cx="3902464" cy="5133297"/>
          </a:xfrm>
          <a:custGeom>
            <a:avLst/>
            <a:gdLst/>
            <a:ahLst/>
            <a:cxnLst/>
            <a:rect l="l" t="t" r="r" b="b"/>
            <a:pathLst>
              <a:path w="7606618" h="6731857">
                <a:moveTo>
                  <a:pt x="0" y="0"/>
                </a:moveTo>
                <a:lnTo>
                  <a:pt x="7606618" y="0"/>
                </a:lnTo>
                <a:lnTo>
                  <a:pt x="7606618" y="6731857"/>
                </a:lnTo>
                <a:lnTo>
                  <a:pt x="0" y="6731857"/>
                </a:lnTo>
                <a:lnTo>
                  <a:pt x="0" y="0"/>
                </a:lnTo>
                <a:close/>
              </a:path>
            </a:pathLst>
          </a:custGeom>
          <a:blipFill>
            <a:blip r:embed="rId10"/>
            <a:stretch>
              <a:fillRect/>
            </a:stretch>
          </a:blipFill>
        </p:spPr>
        <p:txBody>
          <a:bodyPr/>
          <a:lstStyle/>
          <a:p>
            <a:endParaRPr lang="en-GB" dirty="0"/>
          </a:p>
        </p:txBody>
      </p:sp>
      <p:sp>
        <p:nvSpPr>
          <p:cNvPr id="8" name="TextBox 8"/>
          <p:cNvSpPr txBox="1"/>
          <p:nvPr/>
        </p:nvSpPr>
        <p:spPr>
          <a:xfrm>
            <a:off x="1513816" y="1944159"/>
            <a:ext cx="13116584" cy="6220036"/>
          </a:xfrm>
          <a:prstGeom prst="rect">
            <a:avLst/>
          </a:prstGeom>
        </p:spPr>
        <p:txBody>
          <a:bodyPr wrap="square" lIns="0" tIns="0" rIns="0" bIns="0" rtlCol="0" anchor="t">
            <a:spAutoFit/>
          </a:bodyPr>
          <a:lstStyle/>
          <a:p>
            <a:pPr lvl="0">
              <a:lnSpc>
                <a:spcPts val="1966"/>
              </a:lnSpc>
            </a:pPr>
            <a:r>
              <a:rPr lang="fr-FR" sz="2800" b="1" dirty="0">
                <a:solidFill>
                  <a:srgbClr val="050367"/>
                </a:solidFill>
                <a:latin typeface="Avenir Bold"/>
                <a:ea typeface="Avenir Bold"/>
                <a:cs typeface="Avenir Bold"/>
                <a:sym typeface="Avenir Bold"/>
              </a:rPr>
              <a:t>Rachel Haines      </a:t>
            </a:r>
            <a:r>
              <a:rPr lang="fr-FR" sz="2800" b="1" dirty="0">
                <a:solidFill>
                  <a:srgbClr val="050367"/>
                </a:solidFill>
                <a:latin typeface="Avenir Bold"/>
                <a:ea typeface="Avenir Bold"/>
                <a:cs typeface="Avenir Bold"/>
                <a:sym typeface="Avenir Bold"/>
                <a:hlinkClick r:id="rId11"/>
              </a:rPr>
              <a:t>rhaines@marlboroughstmarys.wilts.sch.uk</a:t>
            </a:r>
            <a:endParaRPr lang="fr-FR" sz="2800" b="1" dirty="0">
              <a:solidFill>
                <a:srgbClr val="050367"/>
              </a:solidFill>
              <a:latin typeface="Avenir Bold"/>
              <a:ea typeface="Avenir Bold"/>
              <a:cs typeface="Avenir Bold"/>
              <a:sym typeface="Avenir Bold"/>
            </a:endParaRPr>
          </a:p>
          <a:p>
            <a:pPr lvl="0">
              <a:lnSpc>
                <a:spcPts val="1966"/>
              </a:lnSpc>
            </a:pPr>
            <a:endParaRPr lang="fr-FR" sz="2800" b="1" dirty="0">
              <a:solidFill>
                <a:srgbClr val="050367"/>
              </a:solidFill>
              <a:latin typeface="Avenir Bold"/>
              <a:ea typeface="Avenir Bold"/>
              <a:cs typeface="Avenir Bold"/>
              <a:sym typeface="Avenir Bold"/>
            </a:endParaRPr>
          </a:p>
          <a:p>
            <a:pPr lvl="0">
              <a:lnSpc>
                <a:spcPts val="1966"/>
              </a:lnSpc>
            </a:pPr>
            <a:endParaRPr lang="fr-FR" sz="2800" b="1" dirty="0">
              <a:solidFill>
                <a:srgbClr val="050367"/>
              </a:solidFill>
              <a:latin typeface="Avenir Bold"/>
              <a:ea typeface="Avenir Bold"/>
              <a:cs typeface="Avenir Bold"/>
              <a:sym typeface="Avenir Bold"/>
            </a:endParaRPr>
          </a:p>
          <a:p>
            <a:r>
              <a:rPr lang="en-GB" sz="2800" b="1" dirty="0"/>
              <a:t>Youth Sport Trust – Inclusion Lead</a:t>
            </a:r>
            <a:endParaRPr lang="en-GB" sz="2800" dirty="0"/>
          </a:p>
          <a:p>
            <a:r>
              <a:rPr lang="en-GB" sz="2800" dirty="0"/>
              <a:t>Rachel Haines is an Inclusion Lead with the Youth Sport Trust, supporting schools to develop more inclusive approaches to PE, physical activity and school sport.</a:t>
            </a:r>
          </a:p>
          <a:p>
            <a:r>
              <a:rPr lang="en-GB" sz="2800" dirty="0"/>
              <a:t>Rachel brings a wealth of knowledge and practical experience around inclusion, SEND and removing barriers to participation, helping schools consider how they can provide meaningful opportunities for every child to be active and engaged.</a:t>
            </a:r>
          </a:p>
          <a:p>
            <a:r>
              <a:rPr lang="en-GB" sz="2800" dirty="0"/>
              <a:t>Her session will support staff to:</a:t>
            </a:r>
          </a:p>
          <a:p>
            <a:r>
              <a:rPr lang="en-GB" sz="2800" dirty="0"/>
              <a:t>Develop a greater understanding of inclusive PE and school sport</a:t>
            </a:r>
          </a:p>
          <a:p>
            <a:r>
              <a:rPr lang="en-GB" sz="2800" dirty="0"/>
              <a:t>Identify and remove barriers to participation</a:t>
            </a:r>
          </a:p>
          <a:p>
            <a:r>
              <a:rPr lang="en-GB" sz="2800" dirty="0"/>
              <a:t>Consider the needs of SEND and disadvantaged pupils</a:t>
            </a:r>
          </a:p>
          <a:p>
            <a:r>
              <a:rPr lang="en-GB" sz="2800" dirty="0"/>
              <a:t>Develop practical strategies that can be used within school</a:t>
            </a:r>
          </a:p>
          <a:p>
            <a:r>
              <a:rPr lang="en-GB" sz="2800" dirty="0"/>
              <a:t>Ensure inclusion is embedded across PE and physical activity provision</a:t>
            </a:r>
          </a:p>
          <a:p>
            <a:pPr lvl="0">
              <a:lnSpc>
                <a:spcPts val="1966"/>
              </a:lnSpc>
            </a:pPr>
            <a:endParaRPr lang="en-US" sz="2800" b="1" dirty="0">
              <a:solidFill>
                <a:srgbClr val="050367"/>
              </a:solidFill>
              <a:latin typeface="Avenir Bold"/>
              <a:ea typeface="Avenir Bold"/>
              <a:cs typeface="Avenir Bold"/>
              <a:sym typeface="Avenir Bold"/>
            </a:endParaRPr>
          </a:p>
        </p:txBody>
      </p:sp>
      <p:sp>
        <p:nvSpPr>
          <p:cNvPr id="9" name="TextBox 9"/>
          <p:cNvSpPr txBox="1"/>
          <p:nvPr/>
        </p:nvSpPr>
        <p:spPr>
          <a:xfrm>
            <a:off x="15206151" y="8851900"/>
            <a:ext cx="2053149" cy="438150"/>
          </a:xfrm>
          <a:prstGeom prst="rect">
            <a:avLst/>
          </a:prstGeom>
        </p:spPr>
        <p:txBody>
          <a:bodyPr lIns="0" tIns="0" rIns="0" bIns="0" rtlCol="0" anchor="t">
            <a:spAutoFit/>
          </a:bodyPr>
          <a:lstStyle/>
          <a:p>
            <a:pPr marL="0" lvl="0" indent="0" algn="r">
              <a:lnSpc>
                <a:spcPts val="2972"/>
              </a:lnSpc>
            </a:pPr>
            <a:endParaRPr/>
          </a:p>
        </p:txBody>
      </p:sp>
      <p:sp>
        <p:nvSpPr>
          <p:cNvPr id="10" name="TextBox 10"/>
          <p:cNvSpPr txBox="1"/>
          <p:nvPr/>
        </p:nvSpPr>
        <p:spPr>
          <a:xfrm>
            <a:off x="5806974" y="489045"/>
            <a:ext cx="10573428" cy="1069973"/>
          </a:xfrm>
          <a:prstGeom prst="rect">
            <a:avLst/>
          </a:prstGeom>
        </p:spPr>
        <p:txBody>
          <a:bodyPr wrap="square" lIns="0" tIns="0" rIns="0" bIns="0" rtlCol="0" anchor="t">
            <a:spAutoFit/>
          </a:bodyPr>
          <a:lstStyle/>
          <a:p>
            <a:pPr marL="0" lvl="0" indent="0" algn="l">
              <a:lnSpc>
                <a:spcPts val="8092"/>
              </a:lnSpc>
            </a:pPr>
            <a:r>
              <a:rPr lang="en-US" sz="7563" spc="-22" dirty="0">
                <a:solidFill>
                  <a:srgbClr val="050367"/>
                </a:solidFill>
                <a:latin typeface="Minnie Play"/>
                <a:ea typeface="Minnie Play"/>
                <a:cs typeface="Minnie Play"/>
                <a:sym typeface="Minnie Play"/>
              </a:rPr>
              <a:t>YST – Inclusion Lead</a:t>
            </a:r>
          </a:p>
        </p:txBody>
      </p:sp>
      <p:pic>
        <p:nvPicPr>
          <p:cNvPr id="12" name="Picture 2" descr="image.png">
            <a:extLst>
              <a:ext uri="{FF2B5EF4-FFF2-40B4-BE49-F238E27FC236}">
                <a16:creationId xmlns:a16="http://schemas.microsoft.com/office/drawing/2014/main" id="{613C1661-A3C4-4FBB-AACC-9D4B4176FB87}"/>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49E64775-FD58-457C-8449-D866DC465A23}"/>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
        <p:nvSpPr>
          <p:cNvPr id="14" name="TextBox 13">
            <a:extLst>
              <a:ext uri="{FF2B5EF4-FFF2-40B4-BE49-F238E27FC236}">
                <a16:creationId xmlns:a16="http://schemas.microsoft.com/office/drawing/2014/main" id="{1434BA4E-01AA-4BF2-8317-F39534CD93A6}"/>
              </a:ext>
            </a:extLst>
          </p:cNvPr>
          <p:cNvSpPr txBox="1"/>
          <p:nvPr/>
        </p:nvSpPr>
        <p:spPr>
          <a:xfrm>
            <a:off x="3099843" y="8232752"/>
            <a:ext cx="8243050" cy="1661993"/>
          </a:xfrm>
          <a:prstGeom prst="rect">
            <a:avLst/>
          </a:prstGeom>
          <a:noFill/>
        </p:spPr>
        <p:txBody>
          <a:bodyPr wrap="square" rtlCol="0">
            <a:spAutoFit/>
          </a:bodyPr>
          <a:lstStyle/>
          <a:p>
            <a:r>
              <a:rPr lang="en-GB" sz="2800" b="1" dirty="0"/>
              <a:t>A valuable opportunity for staff to reflect on current practice and take away practical ideas to make PE and school sport more inclusive for all pupils.</a:t>
            </a:r>
            <a:endParaRPr lang="en-GB" sz="2800" dirty="0"/>
          </a:p>
          <a:p>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875949">
            <a:off x="2041432" y="-7523630"/>
            <a:ext cx="14205136" cy="15674633"/>
          </a:xfrm>
          <a:custGeom>
            <a:avLst/>
            <a:gdLst/>
            <a:ahLst/>
            <a:cxnLst/>
            <a:rect l="l" t="t" r="r" b="b"/>
            <a:pathLst>
              <a:path w="14205136" h="15674633">
                <a:moveTo>
                  <a:pt x="0" y="0"/>
                </a:moveTo>
                <a:lnTo>
                  <a:pt x="14205136" y="0"/>
                </a:lnTo>
                <a:lnTo>
                  <a:pt x="14205136" y="15674633"/>
                </a:lnTo>
                <a:lnTo>
                  <a:pt x="0" y="156746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5400000">
            <a:off x="-712060" y="6826838"/>
            <a:ext cx="3481520" cy="3841677"/>
          </a:xfrm>
          <a:custGeom>
            <a:avLst/>
            <a:gdLst/>
            <a:ahLst/>
            <a:cxnLst/>
            <a:rect l="l" t="t" r="r" b="b"/>
            <a:pathLst>
              <a:path w="3481520" h="3841677">
                <a:moveTo>
                  <a:pt x="0" y="0"/>
                </a:moveTo>
                <a:lnTo>
                  <a:pt x="3481520" y="0"/>
                </a:lnTo>
                <a:lnTo>
                  <a:pt x="3481520" y="3841678"/>
                </a:lnTo>
                <a:lnTo>
                  <a:pt x="0" y="38416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908061">
            <a:off x="9842735" y="2928715"/>
            <a:ext cx="10726831" cy="12052619"/>
          </a:xfrm>
          <a:custGeom>
            <a:avLst/>
            <a:gdLst/>
            <a:ahLst/>
            <a:cxnLst/>
            <a:rect l="l" t="t" r="r" b="b"/>
            <a:pathLst>
              <a:path w="10726831" h="12052619">
                <a:moveTo>
                  <a:pt x="0" y="0"/>
                </a:moveTo>
                <a:lnTo>
                  <a:pt x="10726831" y="0"/>
                </a:lnTo>
                <a:lnTo>
                  <a:pt x="10726831" y="12052618"/>
                </a:lnTo>
                <a:lnTo>
                  <a:pt x="0" y="120526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055678">
            <a:off x="15884693" y="8226346"/>
            <a:ext cx="1568324" cy="1839676"/>
          </a:xfrm>
          <a:custGeom>
            <a:avLst/>
            <a:gdLst/>
            <a:ahLst/>
            <a:cxnLst/>
            <a:rect l="l" t="t" r="r" b="b"/>
            <a:pathLst>
              <a:path w="1568324" h="1839676">
                <a:moveTo>
                  <a:pt x="0" y="0"/>
                </a:moveTo>
                <a:lnTo>
                  <a:pt x="1568324" y="0"/>
                </a:lnTo>
                <a:lnTo>
                  <a:pt x="1568324" y="1839676"/>
                </a:lnTo>
                <a:lnTo>
                  <a:pt x="0" y="18396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10401066" y="2180285"/>
            <a:ext cx="6903120" cy="6592479"/>
          </a:xfrm>
          <a:custGeom>
            <a:avLst/>
            <a:gdLst/>
            <a:ahLst/>
            <a:cxnLst/>
            <a:rect l="l" t="t" r="r" b="b"/>
            <a:pathLst>
              <a:path w="6903120" h="6592479">
                <a:moveTo>
                  <a:pt x="0" y="0"/>
                </a:moveTo>
                <a:lnTo>
                  <a:pt x="6903120" y="0"/>
                </a:lnTo>
                <a:lnTo>
                  <a:pt x="6903120" y="6592479"/>
                </a:lnTo>
                <a:lnTo>
                  <a:pt x="0" y="6592479"/>
                </a:lnTo>
                <a:lnTo>
                  <a:pt x="0" y="0"/>
                </a:lnTo>
                <a:close/>
              </a:path>
            </a:pathLst>
          </a:custGeom>
          <a:blipFill>
            <a:blip r:embed="rId10"/>
            <a:stretch>
              <a:fillRect/>
            </a:stretch>
          </a:blipFill>
        </p:spPr>
      </p:sp>
      <p:sp>
        <p:nvSpPr>
          <p:cNvPr id="7" name="TextBox 7"/>
          <p:cNvSpPr txBox="1"/>
          <p:nvPr/>
        </p:nvSpPr>
        <p:spPr>
          <a:xfrm>
            <a:off x="15206151" y="8832850"/>
            <a:ext cx="2053149" cy="802860"/>
          </a:xfrm>
          <a:prstGeom prst="rect">
            <a:avLst/>
          </a:prstGeom>
        </p:spPr>
        <p:txBody>
          <a:bodyPr lIns="0" tIns="0" rIns="0" bIns="0" rtlCol="0" anchor="t">
            <a:spAutoFit/>
          </a:bodyPr>
          <a:lstStyle/>
          <a:p>
            <a:pPr marL="0" lvl="0" indent="0" algn="r">
              <a:lnSpc>
                <a:spcPts val="5417"/>
              </a:lnSpc>
            </a:pPr>
            <a:endParaRPr/>
          </a:p>
        </p:txBody>
      </p:sp>
      <p:sp>
        <p:nvSpPr>
          <p:cNvPr id="8" name="TextBox 8"/>
          <p:cNvSpPr txBox="1"/>
          <p:nvPr/>
        </p:nvSpPr>
        <p:spPr>
          <a:xfrm>
            <a:off x="1390050" y="2091013"/>
            <a:ext cx="8296516" cy="2233485"/>
          </a:xfrm>
          <a:prstGeom prst="rect">
            <a:avLst/>
          </a:prstGeom>
        </p:spPr>
        <p:txBody>
          <a:bodyPr lIns="0" tIns="0" rIns="0" bIns="0" rtlCol="0" anchor="t">
            <a:spAutoFit/>
          </a:bodyPr>
          <a:lstStyle/>
          <a:p>
            <a:pPr marL="0" lvl="0" indent="0" algn="l">
              <a:lnSpc>
                <a:spcPts val="8708"/>
              </a:lnSpc>
            </a:pPr>
            <a:r>
              <a:rPr lang="en-US" sz="8138" dirty="0">
                <a:solidFill>
                  <a:srgbClr val="050367"/>
                </a:solidFill>
                <a:latin typeface="Minnie Play"/>
                <a:ea typeface="Minnie Play"/>
                <a:cs typeface="Minnie Play"/>
                <a:sym typeface="Minnie Play"/>
              </a:rPr>
              <a:t>WHY INCLUSION MATTERS</a:t>
            </a:r>
          </a:p>
        </p:txBody>
      </p:sp>
      <p:sp>
        <p:nvSpPr>
          <p:cNvPr id="9" name="TextBox 9"/>
          <p:cNvSpPr txBox="1"/>
          <p:nvPr/>
        </p:nvSpPr>
        <p:spPr>
          <a:xfrm>
            <a:off x="1094216" y="4562441"/>
            <a:ext cx="8233291" cy="1225666"/>
          </a:xfrm>
          <a:prstGeom prst="rect">
            <a:avLst/>
          </a:prstGeom>
        </p:spPr>
        <p:txBody>
          <a:bodyPr lIns="0" tIns="0" rIns="0" bIns="0" rtlCol="0" anchor="t">
            <a:spAutoFit/>
          </a:bodyPr>
          <a:lstStyle/>
          <a:p>
            <a:pPr marL="0" lvl="0" indent="0" algn="l">
              <a:lnSpc>
                <a:spcPts val="2392"/>
              </a:lnSpc>
            </a:pPr>
            <a:r>
              <a:rPr lang="en-US" sz="2098" dirty="0">
                <a:solidFill>
                  <a:srgbClr val="050367"/>
                </a:solidFill>
                <a:latin typeface="Avenir"/>
                <a:ea typeface="Avenir"/>
                <a:cs typeface="Avenir"/>
                <a:sym typeface="Avenir"/>
              </a:rPr>
              <a:t>Every child deserves access, enjoyment and success in PE. Inclusion is not about lowering expectations — it is about removing barriers so that all pupils, regardless of ability, can participate, thrive and achieve.</a:t>
            </a:r>
          </a:p>
        </p:txBody>
      </p:sp>
      <p:sp>
        <p:nvSpPr>
          <p:cNvPr id="10" name="TextBox 10"/>
          <p:cNvSpPr txBox="1"/>
          <p:nvPr/>
        </p:nvSpPr>
        <p:spPr>
          <a:xfrm>
            <a:off x="1115987" y="6026050"/>
            <a:ext cx="8233291" cy="2111491"/>
          </a:xfrm>
          <a:prstGeom prst="rect">
            <a:avLst/>
          </a:prstGeom>
        </p:spPr>
        <p:txBody>
          <a:bodyPr lIns="0" tIns="0" rIns="0" bIns="0" rtlCol="0" anchor="t">
            <a:spAutoFit/>
          </a:bodyPr>
          <a:lstStyle/>
          <a:p>
            <a:pPr marL="0" lvl="0" indent="0" algn="l">
              <a:lnSpc>
                <a:spcPts val="2392"/>
              </a:lnSpc>
            </a:pPr>
            <a:r>
              <a:rPr lang="en-US" sz="2098" dirty="0">
                <a:solidFill>
                  <a:srgbClr val="050367"/>
                </a:solidFill>
                <a:latin typeface="Avenir"/>
                <a:ea typeface="Avenir"/>
                <a:cs typeface="Avenir"/>
                <a:sym typeface="Avenir"/>
              </a:rPr>
              <a:t>When we </a:t>
            </a:r>
            <a:r>
              <a:rPr lang="en-US" sz="2098" dirty="0" err="1">
                <a:solidFill>
                  <a:srgbClr val="050367"/>
                </a:solidFill>
                <a:latin typeface="Avenir"/>
                <a:ea typeface="Avenir"/>
                <a:cs typeface="Avenir"/>
                <a:sym typeface="Avenir"/>
              </a:rPr>
              <a:t>prioritise</a:t>
            </a:r>
            <a:r>
              <a:rPr lang="en-US" sz="2098" dirty="0">
                <a:solidFill>
                  <a:srgbClr val="050367"/>
                </a:solidFill>
                <a:latin typeface="Avenir"/>
                <a:ea typeface="Avenir"/>
                <a:cs typeface="Avenir"/>
                <a:sym typeface="Avenir"/>
              </a:rPr>
              <a:t> inclusive practice, the benefits extend to every learner in the class. Children with SEND who feel included show improved confidence, wellbeing and motivation. Peers develop empathy, communication and teamwork skills. Teachers build more creative, flexible and effective practice. Inclusion is not an add-on — it is at the heart of outstanding PE. The goal is not to adapt the child to the activity, but to adapt the activity to the child.</a:t>
            </a:r>
          </a:p>
        </p:txBody>
      </p:sp>
      <p:pic>
        <p:nvPicPr>
          <p:cNvPr id="13" name="Picture 2" descr="image.png">
            <a:extLst>
              <a:ext uri="{FF2B5EF4-FFF2-40B4-BE49-F238E27FC236}">
                <a16:creationId xmlns:a16="http://schemas.microsoft.com/office/drawing/2014/main" id="{53C42628-C350-4CA9-A360-786C455F2F5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2">
            <a:extLst>
              <a:ext uri="{FF2B5EF4-FFF2-40B4-BE49-F238E27FC236}">
                <a16:creationId xmlns:a16="http://schemas.microsoft.com/office/drawing/2014/main" id="{A07D5ECA-B9F7-4670-B2C8-BC4E4F03C9D8}"/>
              </a:ext>
            </a:extLst>
          </p:cNvPr>
          <p:cNvSpPr txBox="1"/>
          <p:nvPr/>
        </p:nvSpPr>
        <p:spPr>
          <a:xfrm>
            <a:off x="1298661" y="800175"/>
            <a:ext cx="4194090" cy="444096"/>
          </a:xfrm>
          <a:prstGeom prst="rect">
            <a:avLst/>
          </a:prstGeom>
        </p:spPr>
        <p:txBody>
          <a:bodyPr lIns="0" tIns="0" rIns="0" bIns="0" rtlCol="0" anchor="t">
            <a:spAutoFit/>
          </a:bodyPr>
          <a:lstStyle/>
          <a:p>
            <a:pPr marL="0" lvl="0" indent="0" algn="ctr">
              <a:lnSpc>
                <a:spcPts val="1679"/>
              </a:lnSpc>
            </a:pPr>
            <a:r>
              <a:rPr lang="en-US" sz="2000" b="1" spc="218" dirty="0">
                <a:solidFill>
                  <a:srgbClr val="050367"/>
                </a:solidFill>
                <a:latin typeface="Avenir Bold"/>
                <a:ea typeface="Avenir Bold"/>
                <a:cs typeface="Avenir Bold"/>
                <a:sym typeface="Avenir Bold"/>
              </a:rPr>
              <a:t>CHIPPENHAM SPORTS PARTNERSHIP CPD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9F5F2"/>
        </a:solidFill>
        <a:effectLst/>
      </p:bgPr>
    </p:bg>
    <p:spTree>
      <p:nvGrpSpPr>
        <p:cNvPr id="1" name=""/>
        <p:cNvGrpSpPr/>
        <p:nvPr/>
      </p:nvGrpSpPr>
      <p:grpSpPr>
        <a:xfrm>
          <a:off x="0" y="0"/>
          <a:ext cx="0" cy="0"/>
          <a:chOff x="0" y="0"/>
          <a:chExt cx="0" cy="0"/>
        </a:xfrm>
      </p:grpSpPr>
      <p:sp>
        <p:nvSpPr>
          <p:cNvPr id="2" name="Freeform 2"/>
          <p:cNvSpPr/>
          <p:nvPr/>
        </p:nvSpPr>
        <p:spPr>
          <a:xfrm rot="2586958">
            <a:off x="1994386" y="-8178894"/>
            <a:ext cx="15161879" cy="16730349"/>
          </a:xfrm>
          <a:custGeom>
            <a:avLst/>
            <a:gdLst/>
            <a:ahLst/>
            <a:cxnLst/>
            <a:rect l="l" t="t" r="r" b="b"/>
            <a:pathLst>
              <a:path w="15161879" h="16730349">
                <a:moveTo>
                  <a:pt x="0" y="0"/>
                </a:moveTo>
                <a:lnTo>
                  <a:pt x="15161879" y="0"/>
                </a:lnTo>
                <a:lnTo>
                  <a:pt x="15161879" y="16730349"/>
                </a:lnTo>
                <a:lnTo>
                  <a:pt x="0" y="167303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540935">
            <a:off x="11557723" y="346264"/>
            <a:ext cx="12656235" cy="14220489"/>
          </a:xfrm>
          <a:custGeom>
            <a:avLst/>
            <a:gdLst/>
            <a:ahLst/>
            <a:cxnLst/>
            <a:rect l="l" t="t" r="r" b="b"/>
            <a:pathLst>
              <a:path w="12656235" h="14220489">
                <a:moveTo>
                  <a:pt x="0" y="0"/>
                </a:moveTo>
                <a:lnTo>
                  <a:pt x="12656235" y="0"/>
                </a:lnTo>
                <a:lnTo>
                  <a:pt x="12656235" y="14220489"/>
                </a:lnTo>
                <a:lnTo>
                  <a:pt x="0" y="142204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4518242">
            <a:off x="-2071902" y="4294536"/>
            <a:ext cx="8010809" cy="9000909"/>
          </a:xfrm>
          <a:custGeom>
            <a:avLst/>
            <a:gdLst/>
            <a:ahLst/>
            <a:cxnLst/>
            <a:rect l="l" t="t" r="r" b="b"/>
            <a:pathLst>
              <a:path w="8010809" h="9000909">
                <a:moveTo>
                  <a:pt x="0" y="0"/>
                </a:moveTo>
                <a:lnTo>
                  <a:pt x="8010809" y="0"/>
                </a:lnTo>
                <a:lnTo>
                  <a:pt x="8010809" y="9000909"/>
                </a:lnTo>
                <a:lnTo>
                  <a:pt x="0" y="900090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5727773">
            <a:off x="2285428" y="8670410"/>
            <a:ext cx="3781514" cy="4435793"/>
          </a:xfrm>
          <a:custGeom>
            <a:avLst/>
            <a:gdLst/>
            <a:ahLst/>
            <a:cxnLst/>
            <a:rect l="l" t="t" r="r" b="b"/>
            <a:pathLst>
              <a:path w="3781514" h="4435793">
                <a:moveTo>
                  <a:pt x="0" y="0"/>
                </a:moveTo>
                <a:lnTo>
                  <a:pt x="3781514" y="0"/>
                </a:lnTo>
                <a:lnTo>
                  <a:pt x="3781514" y="4435793"/>
                </a:lnTo>
                <a:lnTo>
                  <a:pt x="0" y="443579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a:off x="833272" y="3578939"/>
            <a:ext cx="4632603" cy="4551532"/>
          </a:xfrm>
          <a:custGeom>
            <a:avLst/>
            <a:gdLst/>
            <a:ahLst/>
            <a:cxnLst/>
            <a:rect l="l" t="t" r="r" b="b"/>
            <a:pathLst>
              <a:path w="4632603" h="4551532">
                <a:moveTo>
                  <a:pt x="0" y="0"/>
                </a:moveTo>
                <a:lnTo>
                  <a:pt x="4632603" y="0"/>
                </a:lnTo>
                <a:lnTo>
                  <a:pt x="4632603" y="4551532"/>
                </a:lnTo>
                <a:lnTo>
                  <a:pt x="0" y="4551532"/>
                </a:lnTo>
                <a:lnTo>
                  <a:pt x="0" y="0"/>
                </a:lnTo>
                <a:close/>
              </a:path>
            </a:pathLst>
          </a:custGeom>
          <a:blipFill>
            <a:blip r:embed="rId10"/>
            <a:stretch>
              <a:fillRect/>
            </a:stretch>
          </a:blipFill>
        </p:spPr>
      </p:sp>
      <p:sp>
        <p:nvSpPr>
          <p:cNvPr id="7" name="Freeform 7"/>
          <p:cNvSpPr/>
          <p:nvPr/>
        </p:nvSpPr>
        <p:spPr>
          <a:xfrm>
            <a:off x="14255763" y="2779238"/>
            <a:ext cx="2184943" cy="2374389"/>
          </a:xfrm>
          <a:custGeom>
            <a:avLst/>
            <a:gdLst/>
            <a:ahLst/>
            <a:cxnLst/>
            <a:rect l="l" t="t" r="r" b="b"/>
            <a:pathLst>
              <a:path w="2184943" h="2374389">
                <a:moveTo>
                  <a:pt x="0" y="0"/>
                </a:moveTo>
                <a:lnTo>
                  <a:pt x="2184943" y="0"/>
                </a:lnTo>
                <a:lnTo>
                  <a:pt x="2184943" y="2374389"/>
                </a:lnTo>
                <a:lnTo>
                  <a:pt x="0" y="2374389"/>
                </a:lnTo>
                <a:lnTo>
                  <a:pt x="0" y="0"/>
                </a:lnTo>
                <a:close/>
              </a:path>
            </a:pathLst>
          </a:custGeom>
          <a:blipFill>
            <a:blip r:embed="rId11"/>
            <a:stretch>
              <a:fillRect/>
            </a:stretch>
          </a:blipFill>
        </p:spPr>
      </p:sp>
      <p:sp>
        <p:nvSpPr>
          <p:cNvPr id="8" name="TextBox 8"/>
          <p:cNvSpPr txBox="1"/>
          <p:nvPr/>
        </p:nvSpPr>
        <p:spPr>
          <a:xfrm>
            <a:off x="6078191" y="2552700"/>
            <a:ext cx="7970222" cy="1420004"/>
          </a:xfrm>
          <a:prstGeom prst="rect">
            <a:avLst/>
          </a:prstGeom>
        </p:spPr>
        <p:txBody>
          <a:bodyPr wrap="square" lIns="0" tIns="0" rIns="0" bIns="0" rtlCol="0" anchor="t">
            <a:spAutoFit/>
          </a:bodyPr>
          <a:lstStyle/>
          <a:p>
            <a:pPr marL="0" lvl="0" indent="0" algn="l">
              <a:lnSpc>
                <a:spcPts val="3637"/>
              </a:lnSpc>
            </a:pPr>
            <a:r>
              <a:rPr lang="en-US" sz="3911" dirty="0">
                <a:solidFill>
                  <a:srgbClr val="050367"/>
                </a:solidFill>
                <a:latin typeface="Minnie Play"/>
                <a:ea typeface="Minnie Play"/>
                <a:cs typeface="Minnie Play"/>
                <a:sym typeface="Minnie Play"/>
              </a:rPr>
              <a:t>"IF ONE CHILD CANNOT ACCESS THE ACTIVITY, THE ACTIVITY NEEDS ADAPTING, NOT THE CHILD."</a:t>
            </a:r>
          </a:p>
        </p:txBody>
      </p:sp>
      <p:sp>
        <p:nvSpPr>
          <p:cNvPr id="13" name="TextBox 13"/>
          <p:cNvSpPr txBox="1"/>
          <p:nvPr/>
        </p:nvSpPr>
        <p:spPr>
          <a:xfrm>
            <a:off x="6078190" y="5985756"/>
            <a:ext cx="9619010" cy="3501144"/>
          </a:xfrm>
          <a:prstGeom prst="rect">
            <a:avLst/>
          </a:prstGeom>
        </p:spPr>
        <p:txBody>
          <a:bodyPr wrap="square" lIns="0" tIns="0" rIns="0" bIns="0" rtlCol="0" anchor="ctr">
            <a:normAutofit/>
          </a:bodyPr>
          <a:lstStyle/>
          <a:p>
            <a:pPr marL="0" lvl="0" indent="0" algn="l">
              <a:lnSpc>
                <a:spcPts val="1498"/>
              </a:lnSpc>
            </a:pPr>
            <a:r>
              <a:rPr lang="en-US" sz="3600" spc="-26" dirty="0">
                <a:solidFill>
                  <a:srgbClr val="050367"/>
                </a:solidFill>
                <a:latin typeface="+mj-lt"/>
                <a:ea typeface="Avenir"/>
                <a:cs typeface="Avenir"/>
                <a:sym typeface="Avenir"/>
              </a:rPr>
              <a:t>Reflection: What will you change in your PE</a:t>
            </a:r>
          </a:p>
          <a:p>
            <a:pPr marL="0" lvl="0" indent="0" algn="l">
              <a:lnSpc>
                <a:spcPts val="1498"/>
              </a:lnSpc>
            </a:pPr>
            <a:endParaRPr lang="en-US" sz="3600" spc="-26" dirty="0">
              <a:solidFill>
                <a:srgbClr val="050367"/>
              </a:solidFill>
              <a:latin typeface="+mj-lt"/>
              <a:ea typeface="Avenir"/>
              <a:cs typeface="Avenir"/>
              <a:sym typeface="Avenir"/>
            </a:endParaRPr>
          </a:p>
          <a:p>
            <a:pPr marL="0" lvl="0" indent="0" algn="l">
              <a:lnSpc>
                <a:spcPts val="1498"/>
              </a:lnSpc>
            </a:pPr>
            <a:r>
              <a:rPr lang="en-US" sz="3600" spc="-26" dirty="0">
                <a:solidFill>
                  <a:srgbClr val="050367"/>
                </a:solidFill>
                <a:latin typeface="+mj-lt"/>
                <a:ea typeface="Avenir"/>
                <a:cs typeface="Avenir"/>
                <a:sym typeface="Avenir"/>
              </a:rPr>
              <a:t>lessons tomorrow?</a:t>
            </a:r>
          </a:p>
          <a:p>
            <a:pPr marL="0" lvl="0" indent="0" algn="l">
              <a:lnSpc>
                <a:spcPts val="1498"/>
              </a:lnSpc>
            </a:pPr>
            <a:endParaRPr lang="en-US" sz="3600" spc="-26" dirty="0">
              <a:solidFill>
                <a:srgbClr val="050367"/>
              </a:solidFill>
              <a:latin typeface="+mj-lt"/>
              <a:ea typeface="Avenir"/>
              <a:cs typeface="Avenir"/>
              <a:sym typeface="Avenir"/>
            </a:endParaRPr>
          </a:p>
          <a:p>
            <a:pPr marL="0" lvl="0" indent="0" algn="l">
              <a:lnSpc>
                <a:spcPts val="1498"/>
              </a:lnSpc>
            </a:pPr>
            <a:r>
              <a:rPr lang="en-US" sz="3600" spc="-26" dirty="0">
                <a:solidFill>
                  <a:srgbClr val="050367"/>
                </a:solidFill>
                <a:latin typeface="+mj-lt"/>
                <a:ea typeface="Avenir"/>
                <a:cs typeface="Avenir"/>
                <a:sym typeface="Avenir"/>
              </a:rPr>
              <a:t>Take a moment to commit to one action — </a:t>
            </a:r>
          </a:p>
          <a:p>
            <a:pPr marL="0" lvl="0" indent="0" algn="l">
              <a:lnSpc>
                <a:spcPts val="1498"/>
              </a:lnSpc>
            </a:pPr>
            <a:endParaRPr lang="en-US" sz="3600" spc="-26" dirty="0">
              <a:solidFill>
                <a:srgbClr val="050367"/>
              </a:solidFill>
              <a:latin typeface="+mj-lt"/>
              <a:ea typeface="Avenir"/>
              <a:cs typeface="Avenir"/>
              <a:sym typeface="Avenir"/>
            </a:endParaRPr>
          </a:p>
          <a:p>
            <a:pPr marL="0" lvl="0" indent="0" algn="l">
              <a:lnSpc>
                <a:spcPts val="1498"/>
              </a:lnSpc>
            </a:pPr>
            <a:r>
              <a:rPr lang="en-US" sz="3600" spc="-26" dirty="0">
                <a:solidFill>
                  <a:srgbClr val="050367"/>
                </a:solidFill>
                <a:latin typeface="+mj-lt"/>
                <a:ea typeface="Avenir"/>
                <a:cs typeface="Avenir"/>
                <a:sym typeface="Avenir"/>
              </a:rPr>
              <a:t>big or small — that will make your PE </a:t>
            </a:r>
          </a:p>
          <a:p>
            <a:pPr marL="0" lvl="0" indent="0" algn="l">
              <a:lnSpc>
                <a:spcPts val="1498"/>
              </a:lnSpc>
            </a:pPr>
            <a:endParaRPr lang="en-US" sz="3600" spc="-26" dirty="0">
              <a:solidFill>
                <a:srgbClr val="050367"/>
              </a:solidFill>
              <a:latin typeface="+mj-lt"/>
              <a:ea typeface="Avenir"/>
              <a:cs typeface="Avenir"/>
              <a:sym typeface="Avenir"/>
            </a:endParaRPr>
          </a:p>
          <a:p>
            <a:pPr marL="0" lvl="0" indent="0" algn="l">
              <a:lnSpc>
                <a:spcPts val="1498"/>
              </a:lnSpc>
            </a:pPr>
            <a:r>
              <a:rPr lang="en-US" sz="3600" spc="-26" dirty="0">
                <a:solidFill>
                  <a:srgbClr val="050367"/>
                </a:solidFill>
                <a:latin typeface="+mj-lt"/>
                <a:ea typeface="Avenir"/>
                <a:cs typeface="Avenir"/>
                <a:sym typeface="Avenir"/>
              </a:rPr>
              <a:t>sessions more inclusive for every child.</a:t>
            </a:r>
          </a:p>
        </p:txBody>
      </p:sp>
      <p:pic>
        <p:nvPicPr>
          <p:cNvPr id="14" name="Picture 2" descr="image.png">
            <a:extLst>
              <a:ext uri="{FF2B5EF4-FFF2-40B4-BE49-F238E27FC236}">
                <a16:creationId xmlns:a16="http://schemas.microsoft.com/office/drawing/2014/main" id="{81CE1303-B70E-42A6-8DE2-32BFD38A8BF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96161" y="141626"/>
            <a:ext cx="1404039" cy="15484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3332</TotalTime>
  <Words>1004</Words>
  <Application>Microsoft Office PowerPoint</Application>
  <PresentationFormat>Custom</PresentationFormat>
  <Paragraphs>137</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Calibri</vt:lpstr>
      <vt:lpstr>Arial</vt:lpstr>
      <vt:lpstr>Avenir Bold</vt:lpstr>
      <vt:lpstr>Avenir Italics</vt:lpstr>
      <vt:lpstr>Minnie Play</vt:lpstr>
      <vt:lpstr>Avenir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 Inclusion in PE Conference</dc:title>
  <dc:creator>J Pierce</dc:creator>
  <cp:lastModifiedBy>J Pierce</cp:lastModifiedBy>
  <cp:revision>10</cp:revision>
  <dcterms:created xsi:type="dcterms:W3CDTF">2006-08-16T00:00:00Z</dcterms:created>
  <dcterms:modified xsi:type="dcterms:W3CDTF">2026-09-09T18:49:09Z</dcterms:modified>
  <dc:identifier>DAHUg_42Kjo</dc:identifier>
</cp:coreProperties>
</file>