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7">
  <p:sldMasterIdLst>
    <p:sldMasterId id="2147483648" r:id="rId4"/>
  </p:sldMasterIdLst>
  <p:sldIdLst>
    <p:sldId id="256" r:id="rId5"/>
    <p:sldId id="257" r:id="rId6"/>
    <p:sldId id="262" r:id="rId7"/>
    <p:sldId id="272" r:id="rId8"/>
    <p:sldId id="263" r:id="rId9"/>
    <p:sldId id="264" r:id="rId10"/>
    <p:sldId id="271" r:id="rId11"/>
    <p:sldId id="269" r:id="rId12"/>
    <p:sldId id="265" r:id="rId13"/>
    <p:sldId id="268" r:id="rId14"/>
    <p:sldId id="273" r:id="rId15"/>
    <p:sldId id="258" r:id="rId16"/>
    <p:sldId id="270" r:id="rId17"/>
    <p:sldId id="261" r:id="rId18"/>
    <p:sldId id="259" r:id="rId19"/>
    <p:sldId id="266" r:id="rId20"/>
    <p:sldId id="267" r:id="rId21"/>
  </p:sldIdLst>
  <p:sldSz cx="18288000" cy="10287000"/>
  <p:notesSz cx="6858000" cy="9144000"/>
  <p:embeddedFontLst>
    <p:embeddedFont>
      <p:font typeface="Aharoni" panose="02010803020104030203" pitchFamily="2" charset="-79"/>
      <p:bold r:id="rId22"/>
    </p:embeddedFont>
    <p:embeddedFont>
      <p:font typeface="Arial Rounded MT Bold" panose="020F0704030504030204" pitchFamily="34" charset="0"/>
      <p:regular r:id="rId23"/>
    </p:embeddedFont>
    <p:embeddedFont>
      <p:font typeface="Calibri" panose="020F0502020204030204" pitchFamily="34" charset="0"/>
      <p:regular r:id="rId24"/>
      <p:bold r:id="rId25"/>
      <p:italic r:id="rId26"/>
      <p:boldItalic r:id="rId27"/>
    </p:embeddedFont>
    <p:embeddedFont>
      <p:font typeface="Etna Sans Serif" panose="020B0604020202020204" charset="0"/>
      <p:regular r:id="rId28"/>
    </p:embeddedFont>
    <p:embeddedFont>
      <p:font typeface="Segoe UI" panose="020B0502040204020203"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F3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22" autoAdjust="0"/>
  </p:normalViewPr>
  <p:slideViewPr>
    <p:cSldViewPr>
      <p:cViewPr varScale="1">
        <p:scale>
          <a:sx n="54" d="100"/>
          <a:sy n="54" d="100"/>
        </p:scale>
        <p:origin x="55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youtube.com/watch?v=nEWoAePOpsA&amp;t=55s"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profile.php?id=61581043856135" TargetMode="External"/><Relationship Id="rId7" Type="http://schemas.openxmlformats.org/officeDocument/2006/relationships/image" Target="../media/image5.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hyperlink" Target="http://www.ignite-sport.co.uk/" TargetMode="External"/><Relationship Id="rId3" Type="http://schemas.openxmlformats.org/officeDocument/2006/relationships/image" Target="../media/image3.svg"/><Relationship Id="rId7"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0.sv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6.png"/><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bathrugbyfoundation.com/" TargetMode="External"/><Relationship Id="rId7" Type="http://schemas.openxmlformats.org/officeDocument/2006/relationships/image" Target="../media/image3.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4.png"/><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938941" y="8650802"/>
            <a:ext cx="9320359" cy="607498"/>
            <a:chOff x="0" y="0"/>
            <a:chExt cx="2454745" cy="159999"/>
          </a:xfrm>
        </p:grpSpPr>
        <p:sp>
          <p:nvSpPr>
            <p:cNvPr id="3" name="Freeform 3"/>
            <p:cNvSpPr/>
            <p:nvPr/>
          </p:nvSpPr>
          <p:spPr>
            <a:xfrm>
              <a:off x="0" y="0"/>
              <a:ext cx="2454745" cy="159999"/>
            </a:xfrm>
            <a:custGeom>
              <a:avLst/>
              <a:gdLst/>
              <a:ahLst/>
              <a:cxnLst/>
              <a:rect l="l" t="t" r="r" b="b"/>
              <a:pathLst>
                <a:path w="2454745" h="159999">
                  <a:moveTo>
                    <a:pt x="1227372" y="0"/>
                  </a:moveTo>
                  <a:cubicBezTo>
                    <a:pt x="549513" y="0"/>
                    <a:pt x="0" y="35817"/>
                    <a:pt x="0" y="80000"/>
                  </a:cubicBezTo>
                  <a:cubicBezTo>
                    <a:pt x="0" y="124182"/>
                    <a:pt x="549513" y="159999"/>
                    <a:pt x="1227372" y="159999"/>
                  </a:cubicBezTo>
                  <a:cubicBezTo>
                    <a:pt x="1905231" y="159999"/>
                    <a:pt x="2454745" y="124182"/>
                    <a:pt x="2454745" y="80000"/>
                  </a:cubicBezTo>
                  <a:cubicBezTo>
                    <a:pt x="2454745" y="35817"/>
                    <a:pt x="1905231" y="0"/>
                    <a:pt x="1227372" y="0"/>
                  </a:cubicBezTo>
                  <a:close/>
                </a:path>
              </a:pathLst>
            </a:custGeom>
            <a:solidFill>
              <a:srgbClr val="CBDCFA"/>
            </a:solidFill>
          </p:spPr>
        </p:sp>
        <p:sp>
          <p:nvSpPr>
            <p:cNvPr id="4" name="TextBox 4"/>
            <p:cNvSpPr txBox="1"/>
            <p:nvPr/>
          </p:nvSpPr>
          <p:spPr>
            <a:xfrm>
              <a:off x="230132" y="-23100"/>
              <a:ext cx="1994480" cy="168099"/>
            </a:xfrm>
            <a:prstGeom prst="rect">
              <a:avLst/>
            </a:prstGeom>
          </p:spPr>
          <p:txBody>
            <a:bodyPr lIns="50800" tIns="50800" rIns="50800" bIns="50800" rtlCol="0" anchor="ctr"/>
            <a:lstStyle/>
            <a:p>
              <a:pPr algn="ctr">
                <a:lnSpc>
                  <a:spcPts val="2659"/>
                </a:lnSpc>
                <a:spcBef>
                  <a:spcPct val="0"/>
                </a:spcBef>
              </a:pPr>
              <a:endParaRPr>
                <a:latin typeface="+mj-lt"/>
              </a:endParaRPr>
            </a:p>
          </p:txBody>
        </p:sp>
      </p:grpSp>
      <p:grpSp>
        <p:nvGrpSpPr>
          <p:cNvPr id="5" name="Group 5"/>
          <p:cNvGrpSpPr/>
          <p:nvPr/>
        </p:nvGrpSpPr>
        <p:grpSpPr>
          <a:xfrm>
            <a:off x="4749625" y="5680452"/>
            <a:ext cx="3321768" cy="1447734"/>
            <a:chOff x="0" y="0"/>
            <a:chExt cx="752890" cy="328134"/>
          </a:xfrm>
        </p:grpSpPr>
        <p:sp>
          <p:nvSpPr>
            <p:cNvPr id="6" name="Freeform 6"/>
            <p:cNvSpPr/>
            <p:nvPr/>
          </p:nvSpPr>
          <p:spPr>
            <a:xfrm>
              <a:off x="0" y="0"/>
              <a:ext cx="752890" cy="328134"/>
            </a:xfrm>
            <a:custGeom>
              <a:avLst/>
              <a:gdLst/>
              <a:ahLst/>
              <a:cxnLst/>
              <a:rect l="l" t="t" r="r" b="b"/>
              <a:pathLst>
                <a:path w="752890" h="328134">
                  <a:moveTo>
                    <a:pt x="67589" y="0"/>
                  </a:moveTo>
                  <a:lnTo>
                    <a:pt x="685301" y="0"/>
                  </a:lnTo>
                  <a:cubicBezTo>
                    <a:pt x="722629" y="0"/>
                    <a:pt x="752890" y="30261"/>
                    <a:pt x="752890" y="67589"/>
                  </a:cubicBezTo>
                  <a:lnTo>
                    <a:pt x="752890" y="260544"/>
                  </a:lnTo>
                  <a:cubicBezTo>
                    <a:pt x="752890" y="297873"/>
                    <a:pt x="722629" y="328134"/>
                    <a:pt x="685301" y="328134"/>
                  </a:cubicBezTo>
                  <a:lnTo>
                    <a:pt x="67589" y="328134"/>
                  </a:lnTo>
                  <a:cubicBezTo>
                    <a:pt x="30261" y="328134"/>
                    <a:pt x="0" y="297873"/>
                    <a:pt x="0" y="260544"/>
                  </a:cubicBezTo>
                  <a:lnTo>
                    <a:pt x="0" y="67589"/>
                  </a:lnTo>
                  <a:cubicBezTo>
                    <a:pt x="0" y="30261"/>
                    <a:pt x="30261" y="0"/>
                    <a:pt x="67589" y="0"/>
                  </a:cubicBezTo>
                  <a:close/>
                </a:path>
              </a:pathLst>
            </a:custGeom>
            <a:solidFill>
              <a:srgbClr val="DAFD64"/>
            </a:solidFill>
          </p:spPr>
        </p:sp>
        <p:sp>
          <p:nvSpPr>
            <p:cNvPr id="7" name="TextBox 7"/>
            <p:cNvSpPr txBox="1"/>
            <p:nvPr/>
          </p:nvSpPr>
          <p:spPr>
            <a:xfrm>
              <a:off x="0" y="-47625"/>
              <a:ext cx="752890" cy="375759"/>
            </a:xfrm>
            <a:prstGeom prst="rect">
              <a:avLst/>
            </a:prstGeom>
          </p:spPr>
          <p:txBody>
            <a:bodyPr lIns="50800" tIns="50800" rIns="50800" bIns="50800" rtlCol="0" anchor="ctr"/>
            <a:lstStyle/>
            <a:p>
              <a:pPr algn="ctr">
                <a:lnSpc>
                  <a:spcPts val="3492"/>
                </a:lnSpc>
              </a:pPr>
              <a:endParaRPr>
                <a:latin typeface="+mj-lt"/>
              </a:endParaRPr>
            </a:p>
          </p:txBody>
        </p:sp>
      </p:grpSp>
      <p:sp>
        <p:nvSpPr>
          <p:cNvPr id="8" name="Freeform 8"/>
          <p:cNvSpPr/>
          <p:nvPr/>
        </p:nvSpPr>
        <p:spPr>
          <a:xfrm>
            <a:off x="8685421" y="602305"/>
            <a:ext cx="9018740" cy="8229600"/>
          </a:xfrm>
          <a:custGeom>
            <a:avLst/>
            <a:gdLst/>
            <a:ahLst/>
            <a:cxnLst/>
            <a:rect l="l" t="t" r="r" b="b"/>
            <a:pathLst>
              <a:path w="9018740" h="8229600">
                <a:moveTo>
                  <a:pt x="0" y="0"/>
                </a:moveTo>
                <a:lnTo>
                  <a:pt x="9018740" y="0"/>
                </a:lnTo>
                <a:lnTo>
                  <a:pt x="9018740" y="8229600"/>
                </a:lnTo>
                <a:lnTo>
                  <a:pt x="0" y="8229600"/>
                </a:lnTo>
                <a:lnTo>
                  <a:pt x="0" y="0"/>
                </a:lnTo>
                <a:close/>
              </a:path>
            </a:pathLst>
          </a:custGeom>
          <a:blipFill>
            <a:blip r:embed="rId2"/>
            <a:stretch>
              <a:fillRect/>
            </a:stretch>
          </a:blipFill>
        </p:spPr>
      </p:sp>
      <p:grpSp>
        <p:nvGrpSpPr>
          <p:cNvPr id="9" name="Group 9"/>
          <p:cNvGrpSpPr/>
          <p:nvPr/>
        </p:nvGrpSpPr>
        <p:grpSpPr>
          <a:xfrm>
            <a:off x="1028700" y="8405509"/>
            <a:ext cx="3576694" cy="852791"/>
            <a:chOff x="0" y="0"/>
            <a:chExt cx="942010" cy="224603"/>
          </a:xfrm>
        </p:grpSpPr>
        <p:sp>
          <p:nvSpPr>
            <p:cNvPr id="10" name="Freeform 10"/>
            <p:cNvSpPr/>
            <p:nvPr/>
          </p:nvSpPr>
          <p:spPr>
            <a:xfrm>
              <a:off x="0" y="0"/>
              <a:ext cx="942010" cy="224603"/>
            </a:xfrm>
            <a:custGeom>
              <a:avLst/>
              <a:gdLst/>
              <a:ahLst/>
              <a:cxnLst/>
              <a:rect l="l" t="t" r="r" b="b"/>
              <a:pathLst>
                <a:path w="942010" h="224603">
                  <a:moveTo>
                    <a:pt x="62772" y="0"/>
                  </a:moveTo>
                  <a:lnTo>
                    <a:pt x="879238" y="0"/>
                  </a:lnTo>
                  <a:cubicBezTo>
                    <a:pt x="895886" y="0"/>
                    <a:pt x="911852" y="6613"/>
                    <a:pt x="923624" y="18385"/>
                  </a:cubicBezTo>
                  <a:cubicBezTo>
                    <a:pt x="935396" y="30157"/>
                    <a:pt x="942010" y="46124"/>
                    <a:pt x="942010" y="62772"/>
                  </a:cubicBezTo>
                  <a:lnTo>
                    <a:pt x="942010" y="161831"/>
                  </a:lnTo>
                  <a:cubicBezTo>
                    <a:pt x="942010" y="178480"/>
                    <a:pt x="935396" y="194446"/>
                    <a:pt x="923624" y="206218"/>
                  </a:cubicBezTo>
                  <a:cubicBezTo>
                    <a:pt x="911852" y="217990"/>
                    <a:pt x="895886" y="224603"/>
                    <a:pt x="879238" y="224603"/>
                  </a:cubicBezTo>
                  <a:lnTo>
                    <a:pt x="62772" y="224603"/>
                  </a:lnTo>
                  <a:cubicBezTo>
                    <a:pt x="46124" y="224603"/>
                    <a:pt x="30157" y="217990"/>
                    <a:pt x="18385" y="206218"/>
                  </a:cubicBezTo>
                  <a:cubicBezTo>
                    <a:pt x="6613" y="194446"/>
                    <a:pt x="0" y="178480"/>
                    <a:pt x="0" y="161831"/>
                  </a:cubicBezTo>
                  <a:lnTo>
                    <a:pt x="0" y="62772"/>
                  </a:lnTo>
                  <a:cubicBezTo>
                    <a:pt x="0" y="46124"/>
                    <a:pt x="6613" y="30157"/>
                    <a:pt x="18385" y="18385"/>
                  </a:cubicBezTo>
                  <a:cubicBezTo>
                    <a:pt x="30157" y="6613"/>
                    <a:pt x="46124" y="0"/>
                    <a:pt x="62772" y="0"/>
                  </a:cubicBezTo>
                  <a:close/>
                </a:path>
              </a:pathLst>
            </a:custGeom>
            <a:solidFill>
              <a:srgbClr val="422F96"/>
            </a:solidFill>
          </p:spPr>
        </p:sp>
        <p:sp>
          <p:nvSpPr>
            <p:cNvPr id="11" name="TextBox 11"/>
            <p:cNvSpPr txBox="1"/>
            <p:nvPr/>
          </p:nvSpPr>
          <p:spPr>
            <a:xfrm>
              <a:off x="0" y="-47625"/>
              <a:ext cx="942010" cy="272228"/>
            </a:xfrm>
            <a:prstGeom prst="rect">
              <a:avLst/>
            </a:prstGeom>
          </p:spPr>
          <p:txBody>
            <a:bodyPr lIns="50800" tIns="50800" rIns="50800" bIns="50800" rtlCol="0" anchor="ctr"/>
            <a:lstStyle/>
            <a:p>
              <a:pPr algn="ctr">
                <a:lnSpc>
                  <a:spcPts val="3492"/>
                </a:lnSpc>
              </a:pPr>
              <a:endParaRPr>
                <a:latin typeface="+mj-lt"/>
              </a:endParaRPr>
            </a:p>
          </p:txBody>
        </p:sp>
      </p:grpSp>
      <p:sp>
        <p:nvSpPr>
          <p:cNvPr id="12" name="Freeform 12"/>
          <p:cNvSpPr/>
          <p:nvPr/>
        </p:nvSpPr>
        <p:spPr>
          <a:xfrm>
            <a:off x="16465292" y="741681"/>
            <a:ext cx="1238869" cy="1103720"/>
          </a:xfrm>
          <a:custGeom>
            <a:avLst/>
            <a:gdLst/>
            <a:ahLst/>
            <a:cxnLst/>
            <a:rect l="l" t="t" r="r" b="b"/>
            <a:pathLst>
              <a:path w="1238869" h="1103720">
                <a:moveTo>
                  <a:pt x="0" y="0"/>
                </a:moveTo>
                <a:lnTo>
                  <a:pt x="1238869" y="0"/>
                </a:lnTo>
                <a:lnTo>
                  <a:pt x="1238869" y="1103720"/>
                </a:lnTo>
                <a:lnTo>
                  <a:pt x="0" y="11037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Freeform 13"/>
          <p:cNvSpPr/>
          <p:nvPr/>
        </p:nvSpPr>
        <p:spPr>
          <a:xfrm>
            <a:off x="5519794" y="8245818"/>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Freeform 14"/>
          <p:cNvSpPr/>
          <p:nvPr/>
        </p:nvSpPr>
        <p:spPr>
          <a:xfrm>
            <a:off x="2280663" y="4762255"/>
            <a:ext cx="2324731" cy="2563846"/>
          </a:xfrm>
          <a:custGeom>
            <a:avLst/>
            <a:gdLst/>
            <a:ahLst/>
            <a:cxnLst/>
            <a:rect l="l" t="t" r="r" b="b"/>
            <a:pathLst>
              <a:path w="2324731" h="2563846">
                <a:moveTo>
                  <a:pt x="0" y="0"/>
                </a:moveTo>
                <a:lnTo>
                  <a:pt x="2324731" y="0"/>
                </a:lnTo>
                <a:lnTo>
                  <a:pt x="2324731" y="2563846"/>
                </a:lnTo>
                <a:lnTo>
                  <a:pt x="0" y="2563846"/>
                </a:lnTo>
                <a:lnTo>
                  <a:pt x="0" y="0"/>
                </a:lnTo>
                <a:close/>
              </a:path>
            </a:pathLst>
          </a:custGeom>
          <a:blipFill>
            <a:blip r:embed="rId7"/>
            <a:stretch>
              <a:fillRect/>
            </a:stretch>
          </a:blipFill>
        </p:spPr>
      </p:sp>
      <p:sp>
        <p:nvSpPr>
          <p:cNvPr id="15" name="TextBox 15"/>
          <p:cNvSpPr txBox="1"/>
          <p:nvPr/>
        </p:nvSpPr>
        <p:spPr>
          <a:xfrm>
            <a:off x="2181757" y="375376"/>
            <a:ext cx="5715297" cy="2787649"/>
          </a:xfrm>
          <a:prstGeom prst="rect">
            <a:avLst/>
          </a:prstGeom>
        </p:spPr>
        <p:txBody>
          <a:bodyPr lIns="0" tIns="0" rIns="0" bIns="0" rtlCol="0" anchor="t">
            <a:spAutoFit/>
          </a:bodyPr>
          <a:lstStyle/>
          <a:p>
            <a:pPr algn="l">
              <a:lnSpc>
                <a:spcPts val="11200"/>
              </a:lnSpc>
            </a:pPr>
            <a:r>
              <a:rPr lang="en-US" sz="8000" spc="-232" dirty="0">
                <a:solidFill>
                  <a:srgbClr val="422F96"/>
                </a:solidFill>
                <a:latin typeface="+mj-lt"/>
                <a:ea typeface="Etna Sans Serif"/>
                <a:cs typeface="Etna Sans Serif"/>
                <a:sym typeface="Etna Sans Serif"/>
              </a:rPr>
              <a:t>PLT Meeting</a:t>
            </a:r>
          </a:p>
          <a:p>
            <a:pPr algn="l">
              <a:lnSpc>
                <a:spcPts val="11200"/>
              </a:lnSpc>
              <a:spcBef>
                <a:spcPct val="0"/>
              </a:spcBef>
            </a:pPr>
            <a:r>
              <a:rPr lang="en-US" sz="8000" spc="-232" dirty="0">
                <a:solidFill>
                  <a:srgbClr val="422F96"/>
                </a:solidFill>
                <a:latin typeface="+mj-lt"/>
                <a:ea typeface="Etna Sans Serif"/>
                <a:cs typeface="Etna Sans Serif"/>
                <a:sym typeface="Etna Sans Serif"/>
              </a:rPr>
              <a:t>@Sheldon  </a:t>
            </a:r>
          </a:p>
        </p:txBody>
      </p:sp>
      <p:sp>
        <p:nvSpPr>
          <p:cNvPr id="16" name="TextBox 16"/>
          <p:cNvSpPr txBox="1"/>
          <p:nvPr/>
        </p:nvSpPr>
        <p:spPr>
          <a:xfrm>
            <a:off x="4881946" y="6101328"/>
            <a:ext cx="3189447" cy="718915"/>
          </a:xfrm>
          <a:prstGeom prst="rect">
            <a:avLst/>
          </a:prstGeom>
        </p:spPr>
        <p:txBody>
          <a:bodyPr lIns="0" tIns="0" rIns="0" bIns="0" rtlCol="0" anchor="t">
            <a:spAutoFit/>
          </a:bodyPr>
          <a:lstStyle/>
          <a:p>
            <a:pPr algn="ctr">
              <a:lnSpc>
                <a:spcPts val="2760"/>
              </a:lnSpc>
            </a:pPr>
            <a:r>
              <a:rPr lang="en-US" sz="2788" spc="-41" dirty="0">
                <a:solidFill>
                  <a:srgbClr val="422F96"/>
                </a:solidFill>
                <a:latin typeface="+mj-lt"/>
                <a:ea typeface="Etna Sans Serif"/>
                <a:cs typeface="Etna Sans Serif"/>
                <a:sym typeface="Etna Sans Serif"/>
              </a:rPr>
              <a:t>Chippenham Sports Partnership 2025/26</a:t>
            </a:r>
          </a:p>
        </p:txBody>
      </p:sp>
      <p:sp>
        <p:nvSpPr>
          <p:cNvPr id="17" name="TextBox 17"/>
          <p:cNvSpPr txBox="1"/>
          <p:nvPr/>
        </p:nvSpPr>
        <p:spPr>
          <a:xfrm>
            <a:off x="358281" y="3151431"/>
            <a:ext cx="9362248" cy="1755224"/>
          </a:xfrm>
          <a:prstGeom prst="rect">
            <a:avLst/>
          </a:prstGeom>
        </p:spPr>
        <p:txBody>
          <a:bodyPr wrap="square" lIns="0" tIns="0" rIns="0" bIns="0" rtlCol="0" anchor="t">
            <a:spAutoFit/>
          </a:bodyPr>
          <a:lstStyle/>
          <a:p>
            <a:pPr algn="l">
              <a:lnSpc>
                <a:spcPts val="14717"/>
              </a:lnSpc>
              <a:spcBef>
                <a:spcPct val="0"/>
              </a:spcBef>
            </a:pPr>
            <a:r>
              <a:rPr lang="en-US" sz="10512" spc="-304" dirty="0">
                <a:solidFill>
                  <a:srgbClr val="E53162"/>
                </a:solidFill>
                <a:latin typeface="+mj-lt"/>
                <a:ea typeface="Etna Sans Serif"/>
                <a:cs typeface="Etna Sans Serif"/>
                <a:sym typeface="Etna Sans Serif"/>
              </a:rPr>
              <a:t>January 2026</a:t>
            </a:r>
          </a:p>
        </p:txBody>
      </p:sp>
      <p:sp>
        <p:nvSpPr>
          <p:cNvPr id="18" name="TextBox 18"/>
          <p:cNvSpPr txBox="1"/>
          <p:nvPr/>
        </p:nvSpPr>
        <p:spPr>
          <a:xfrm>
            <a:off x="1114036" y="8699888"/>
            <a:ext cx="3491358" cy="311658"/>
          </a:xfrm>
          <a:prstGeom prst="rect">
            <a:avLst/>
          </a:prstGeom>
        </p:spPr>
        <p:txBody>
          <a:bodyPr lIns="0" tIns="0" rIns="0" bIns="0" rtlCol="0" anchor="t">
            <a:spAutoFit/>
          </a:bodyPr>
          <a:lstStyle/>
          <a:p>
            <a:pPr algn="ctr">
              <a:lnSpc>
                <a:spcPts val="2376"/>
              </a:lnSpc>
            </a:pPr>
            <a:r>
              <a:rPr lang="en-US" sz="2400" spc="-36" dirty="0">
                <a:solidFill>
                  <a:srgbClr val="FFFFFF"/>
                </a:solidFill>
                <a:latin typeface="+mj-lt"/>
                <a:ea typeface="Etna Sans Serif"/>
                <a:cs typeface="Etna Sans Serif"/>
                <a:sym typeface="Etna Sans Serif"/>
              </a:rPr>
              <a:t>January PLT 2</a:t>
            </a:r>
          </a:p>
        </p:txBody>
      </p:sp>
      <p:sp>
        <p:nvSpPr>
          <p:cNvPr id="19" name="Freeform 22">
            <a:extLst>
              <a:ext uri="{FF2B5EF4-FFF2-40B4-BE49-F238E27FC236}">
                <a16:creationId xmlns:a16="http://schemas.microsoft.com/office/drawing/2014/main" id="{E7DB1F64-B047-44CD-9BF5-788F99D5D3A1}"/>
              </a:ext>
            </a:extLst>
          </p:cNvPr>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7"/>
            <a:stretch>
              <a:fillRect/>
            </a:stretch>
          </a:blipFill>
        </p:spPr>
      </p:sp>
      <p:sp>
        <p:nvSpPr>
          <p:cNvPr id="20" name="Rectangle 19">
            <a:extLst>
              <a:ext uri="{FF2B5EF4-FFF2-40B4-BE49-F238E27FC236}">
                <a16:creationId xmlns:a16="http://schemas.microsoft.com/office/drawing/2014/main" id="{8B54B874-1C44-4BA0-BB8E-43E405A4333F}"/>
              </a:ext>
            </a:extLst>
          </p:cNvPr>
          <p:cNvSpPr/>
          <p:nvPr/>
        </p:nvSpPr>
        <p:spPr>
          <a:xfrm>
            <a:off x="6019800" y="9395580"/>
            <a:ext cx="6858000" cy="369332"/>
          </a:xfrm>
          <a:prstGeom prst="rect">
            <a:avLst/>
          </a:prstGeom>
        </p:spPr>
        <p:txBody>
          <a:bodyPr wrap="square">
            <a:spAutoFit/>
          </a:bodyPr>
          <a:lstStyle/>
          <a:p>
            <a:pPr>
              <a:spcAft>
                <a:spcPts val="0"/>
              </a:spcAft>
            </a:pPr>
            <a:r>
              <a:rPr lang="en-GB" u="sng" dirty="0">
                <a:solidFill>
                  <a:srgbClr val="0563C1"/>
                </a:solidFill>
                <a:latin typeface="+mj-lt"/>
                <a:ea typeface="Calibri" panose="020F0502020204030204" pitchFamily="34" charset="0"/>
                <a:hlinkClick r:id="rId8"/>
              </a:rPr>
              <a:t>https://www.youtube.com/watch?v=nEWoAePOpsA&amp;t=55s</a:t>
            </a:r>
            <a:r>
              <a:rPr lang="en-GB" dirty="0">
                <a:latin typeface="+mj-lt"/>
                <a:ea typeface="Calibri" panose="020F0502020204030204" pitchFamily="34" charset="0"/>
              </a:rPr>
              <a:t> </a:t>
            </a:r>
            <a:endParaRPr lang="en-GB" sz="1600" dirty="0">
              <a:effectLst/>
              <a:latin typeface="+mj-lt"/>
              <a:ea typeface="Calibri" panose="020F0502020204030204" pitchFamily="34" charset="0"/>
            </a:endParaRPr>
          </a:p>
        </p:txBody>
      </p:sp>
      <p:sp>
        <p:nvSpPr>
          <p:cNvPr id="21" name="TextBox 18">
            <a:extLst>
              <a:ext uri="{FF2B5EF4-FFF2-40B4-BE49-F238E27FC236}">
                <a16:creationId xmlns:a16="http://schemas.microsoft.com/office/drawing/2014/main" id="{7C8BAB21-D529-43D7-AE0C-5686763C6B53}"/>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dirty="0">
                <a:solidFill>
                  <a:srgbClr val="422F96"/>
                </a:solidFill>
                <a:latin typeface="+mj-lt"/>
                <a:ea typeface="Etna Sans Serif"/>
                <a:cs typeface="Etna Sans Serif"/>
                <a:sym typeface="Etna Sans Serif"/>
              </a:rPr>
              <a:t>CSP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63594" y="554066"/>
            <a:ext cx="10974575" cy="2067810"/>
          </a:xfrm>
          <a:prstGeom prst="rect">
            <a:avLst/>
          </a:prstGeom>
        </p:spPr>
        <p:txBody>
          <a:bodyPr lIns="0" tIns="0" rIns="0" bIns="0" rtlCol="0" anchor="t">
            <a:spAutoFit/>
          </a:bodyPr>
          <a:lstStyle/>
          <a:p>
            <a:pPr algn="l">
              <a:lnSpc>
                <a:spcPts val="17760"/>
              </a:lnSpc>
              <a:spcBef>
                <a:spcPct val="0"/>
              </a:spcBef>
            </a:pPr>
            <a:r>
              <a:rPr lang="en-US" sz="12685" spc="-367" dirty="0">
                <a:solidFill>
                  <a:srgbClr val="E53162"/>
                </a:solidFill>
                <a:latin typeface="Arial Rounded MT Bold" panose="020F0704030504030204" pitchFamily="34" charset="0"/>
                <a:ea typeface="Etna Sans Serif"/>
                <a:cs typeface="Etna Sans Serif"/>
                <a:sym typeface="Etna Sans Serif"/>
              </a:rPr>
              <a:t>Agenda</a:t>
            </a:r>
          </a:p>
        </p:txBody>
      </p:sp>
      <p:grpSp>
        <p:nvGrpSpPr>
          <p:cNvPr id="3" name="Group 3"/>
          <p:cNvGrpSpPr/>
          <p:nvPr/>
        </p:nvGrpSpPr>
        <p:grpSpPr>
          <a:xfrm>
            <a:off x="10675620" y="8650802"/>
            <a:ext cx="6583680" cy="607498"/>
            <a:chOff x="0" y="0"/>
            <a:chExt cx="1733973" cy="159999"/>
          </a:xfrm>
        </p:grpSpPr>
        <p:sp>
          <p:nvSpPr>
            <p:cNvPr id="4" name="Freeform 4"/>
            <p:cNvSpPr/>
            <p:nvPr/>
          </p:nvSpPr>
          <p:spPr>
            <a:xfrm>
              <a:off x="0" y="0"/>
              <a:ext cx="1733973" cy="159999"/>
            </a:xfrm>
            <a:custGeom>
              <a:avLst/>
              <a:gdLst/>
              <a:ahLst/>
              <a:cxnLst/>
              <a:rect l="l" t="t" r="r" b="b"/>
              <a:pathLst>
                <a:path w="1733973" h="159999">
                  <a:moveTo>
                    <a:pt x="866987" y="0"/>
                  </a:moveTo>
                  <a:cubicBezTo>
                    <a:pt x="388163" y="0"/>
                    <a:pt x="0" y="35817"/>
                    <a:pt x="0" y="80000"/>
                  </a:cubicBezTo>
                  <a:cubicBezTo>
                    <a:pt x="0" y="124182"/>
                    <a:pt x="388163" y="159999"/>
                    <a:pt x="866987" y="159999"/>
                  </a:cubicBezTo>
                  <a:cubicBezTo>
                    <a:pt x="1345810" y="159999"/>
                    <a:pt x="1733973" y="124182"/>
                    <a:pt x="1733973" y="80000"/>
                  </a:cubicBezTo>
                  <a:cubicBezTo>
                    <a:pt x="1733973" y="35817"/>
                    <a:pt x="1345810" y="0"/>
                    <a:pt x="866987" y="0"/>
                  </a:cubicBezTo>
                  <a:close/>
                </a:path>
              </a:pathLst>
            </a:custGeom>
            <a:solidFill>
              <a:srgbClr val="CBDCFA"/>
            </a:solidFill>
          </p:spPr>
        </p:sp>
        <p:sp>
          <p:nvSpPr>
            <p:cNvPr id="5" name="TextBox 5"/>
            <p:cNvSpPr txBox="1"/>
            <p:nvPr/>
          </p:nvSpPr>
          <p:spPr>
            <a:xfrm>
              <a:off x="162560" y="-23100"/>
              <a:ext cx="1408853"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grpSp>
        <p:nvGrpSpPr>
          <p:cNvPr id="6" name="Group 6"/>
          <p:cNvGrpSpPr/>
          <p:nvPr/>
        </p:nvGrpSpPr>
        <p:grpSpPr>
          <a:xfrm>
            <a:off x="6826513" y="3967332"/>
            <a:ext cx="3544142" cy="1952265"/>
            <a:chOff x="0" y="0"/>
            <a:chExt cx="933437" cy="514177"/>
          </a:xfrm>
        </p:grpSpPr>
        <p:sp>
          <p:nvSpPr>
            <p:cNvPr id="7" name="Freeform 7"/>
            <p:cNvSpPr/>
            <p:nvPr/>
          </p:nvSpPr>
          <p:spPr>
            <a:xfrm>
              <a:off x="0" y="0"/>
              <a:ext cx="933437" cy="514177"/>
            </a:xfrm>
            <a:custGeom>
              <a:avLst/>
              <a:gdLst/>
              <a:ahLst/>
              <a:cxnLst/>
              <a:rect l="l" t="t" r="r" b="b"/>
              <a:pathLst>
                <a:path w="933437" h="514177">
                  <a:moveTo>
                    <a:pt x="63348" y="0"/>
                  </a:moveTo>
                  <a:lnTo>
                    <a:pt x="870088" y="0"/>
                  </a:lnTo>
                  <a:cubicBezTo>
                    <a:pt x="905075" y="0"/>
                    <a:pt x="933437" y="28362"/>
                    <a:pt x="933437" y="63348"/>
                  </a:cubicBezTo>
                  <a:lnTo>
                    <a:pt x="933437" y="450828"/>
                  </a:lnTo>
                  <a:cubicBezTo>
                    <a:pt x="933437" y="485815"/>
                    <a:pt x="905075" y="514177"/>
                    <a:pt x="870088" y="514177"/>
                  </a:cubicBezTo>
                  <a:lnTo>
                    <a:pt x="63348" y="514177"/>
                  </a:lnTo>
                  <a:cubicBezTo>
                    <a:pt x="28362" y="514177"/>
                    <a:pt x="0" y="485815"/>
                    <a:pt x="0" y="450828"/>
                  </a:cubicBezTo>
                  <a:lnTo>
                    <a:pt x="0" y="63348"/>
                  </a:lnTo>
                  <a:cubicBezTo>
                    <a:pt x="0" y="28362"/>
                    <a:pt x="28362" y="0"/>
                    <a:pt x="63348" y="0"/>
                  </a:cubicBezTo>
                  <a:close/>
                </a:path>
              </a:pathLst>
            </a:custGeom>
            <a:solidFill>
              <a:srgbClr val="422F96"/>
            </a:solidFill>
          </p:spPr>
        </p:sp>
        <p:sp>
          <p:nvSpPr>
            <p:cNvPr id="8" name="TextBox 8"/>
            <p:cNvSpPr txBox="1"/>
            <p:nvPr/>
          </p:nvSpPr>
          <p:spPr>
            <a:xfrm>
              <a:off x="0" y="-47625"/>
              <a:ext cx="933437" cy="561802"/>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9" name="Freeform 9"/>
          <p:cNvSpPr/>
          <p:nvPr/>
        </p:nvSpPr>
        <p:spPr>
          <a:xfrm>
            <a:off x="10766193" y="1028700"/>
            <a:ext cx="6493107" cy="8116384"/>
          </a:xfrm>
          <a:custGeom>
            <a:avLst/>
            <a:gdLst/>
            <a:ahLst/>
            <a:cxnLst/>
            <a:rect l="l" t="t" r="r" b="b"/>
            <a:pathLst>
              <a:path w="6493107" h="8116384">
                <a:moveTo>
                  <a:pt x="0" y="0"/>
                </a:moveTo>
                <a:lnTo>
                  <a:pt x="6493107" y="0"/>
                </a:lnTo>
                <a:lnTo>
                  <a:pt x="6493107" y="8116384"/>
                </a:lnTo>
                <a:lnTo>
                  <a:pt x="0" y="8116384"/>
                </a:lnTo>
                <a:lnTo>
                  <a:pt x="0" y="0"/>
                </a:lnTo>
                <a:close/>
              </a:path>
            </a:pathLst>
          </a:custGeom>
          <a:blipFill>
            <a:blip r:embed="rId2"/>
            <a:stretch>
              <a:fillRect/>
            </a:stretch>
          </a:blipFill>
        </p:spPr>
      </p:sp>
      <p:grpSp>
        <p:nvGrpSpPr>
          <p:cNvPr id="10" name="Group 10"/>
          <p:cNvGrpSpPr/>
          <p:nvPr/>
        </p:nvGrpSpPr>
        <p:grpSpPr>
          <a:xfrm>
            <a:off x="677974" y="3080051"/>
            <a:ext cx="5306242" cy="4193304"/>
            <a:chOff x="0" y="0"/>
            <a:chExt cx="1275049" cy="798979"/>
          </a:xfrm>
        </p:grpSpPr>
        <p:sp>
          <p:nvSpPr>
            <p:cNvPr id="11" name="Freeform 11"/>
            <p:cNvSpPr/>
            <p:nvPr/>
          </p:nvSpPr>
          <p:spPr>
            <a:xfrm>
              <a:off x="0" y="0"/>
              <a:ext cx="1275049" cy="798979"/>
            </a:xfrm>
            <a:custGeom>
              <a:avLst/>
              <a:gdLst/>
              <a:ahLst/>
              <a:cxnLst/>
              <a:rect l="l" t="t" r="r" b="b"/>
              <a:pathLst>
                <a:path w="1275049" h="798979">
                  <a:moveTo>
                    <a:pt x="46376" y="0"/>
                  </a:moveTo>
                  <a:lnTo>
                    <a:pt x="1228673" y="0"/>
                  </a:lnTo>
                  <a:cubicBezTo>
                    <a:pt x="1240973" y="0"/>
                    <a:pt x="1252769" y="4886"/>
                    <a:pt x="1261466" y="13583"/>
                  </a:cubicBezTo>
                  <a:cubicBezTo>
                    <a:pt x="1270163" y="22280"/>
                    <a:pt x="1275049" y="34076"/>
                    <a:pt x="1275049" y="46376"/>
                  </a:cubicBezTo>
                  <a:lnTo>
                    <a:pt x="1275049" y="752603"/>
                  </a:lnTo>
                  <a:cubicBezTo>
                    <a:pt x="1275049" y="764903"/>
                    <a:pt x="1270163" y="776699"/>
                    <a:pt x="1261466" y="785396"/>
                  </a:cubicBezTo>
                  <a:cubicBezTo>
                    <a:pt x="1252769" y="794093"/>
                    <a:pt x="1240973" y="798979"/>
                    <a:pt x="1228673" y="798979"/>
                  </a:cubicBezTo>
                  <a:lnTo>
                    <a:pt x="46376" y="798979"/>
                  </a:lnTo>
                  <a:cubicBezTo>
                    <a:pt x="34076" y="798979"/>
                    <a:pt x="22280" y="794093"/>
                    <a:pt x="13583" y="785396"/>
                  </a:cubicBezTo>
                  <a:cubicBezTo>
                    <a:pt x="4886" y="776699"/>
                    <a:pt x="0" y="764903"/>
                    <a:pt x="0" y="752603"/>
                  </a:cubicBezTo>
                  <a:lnTo>
                    <a:pt x="0" y="46376"/>
                  </a:lnTo>
                  <a:cubicBezTo>
                    <a:pt x="0" y="34076"/>
                    <a:pt x="4886" y="22280"/>
                    <a:pt x="13583" y="13583"/>
                  </a:cubicBezTo>
                  <a:cubicBezTo>
                    <a:pt x="22280" y="4886"/>
                    <a:pt x="34076" y="0"/>
                    <a:pt x="46376" y="0"/>
                  </a:cubicBezTo>
                  <a:close/>
                </a:path>
              </a:pathLst>
            </a:custGeom>
            <a:solidFill>
              <a:srgbClr val="DAFD64"/>
            </a:solidFill>
          </p:spPr>
        </p:sp>
        <p:sp>
          <p:nvSpPr>
            <p:cNvPr id="12" name="TextBox 12"/>
            <p:cNvSpPr txBox="1"/>
            <p:nvPr/>
          </p:nvSpPr>
          <p:spPr>
            <a:xfrm>
              <a:off x="0" y="-47625"/>
              <a:ext cx="1275049" cy="846604"/>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pSp>
        <p:nvGrpSpPr>
          <p:cNvPr id="13" name="Group 13"/>
          <p:cNvGrpSpPr/>
          <p:nvPr/>
        </p:nvGrpSpPr>
        <p:grpSpPr>
          <a:xfrm>
            <a:off x="4332116" y="7442014"/>
            <a:ext cx="4002453" cy="1952265"/>
            <a:chOff x="0" y="0"/>
            <a:chExt cx="1054144" cy="514177"/>
          </a:xfrm>
        </p:grpSpPr>
        <p:sp>
          <p:nvSpPr>
            <p:cNvPr id="14" name="Freeform 14"/>
            <p:cNvSpPr/>
            <p:nvPr/>
          </p:nvSpPr>
          <p:spPr>
            <a:xfrm>
              <a:off x="0" y="0"/>
              <a:ext cx="1054144" cy="514177"/>
            </a:xfrm>
            <a:custGeom>
              <a:avLst/>
              <a:gdLst/>
              <a:ahLst/>
              <a:cxnLst/>
              <a:rect l="l" t="t" r="r" b="b"/>
              <a:pathLst>
                <a:path w="1054144" h="514177">
                  <a:moveTo>
                    <a:pt x="56095" y="0"/>
                  </a:moveTo>
                  <a:lnTo>
                    <a:pt x="998049" y="0"/>
                  </a:lnTo>
                  <a:cubicBezTo>
                    <a:pt x="1012927" y="0"/>
                    <a:pt x="1027195" y="5910"/>
                    <a:pt x="1037714" y="16430"/>
                  </a:cubicBezTo>
                  <a:cubicBezTo>
                    <a:pt x="1048234" y="26949"/>
                    <a:pt x="1054144" y="41217"/>
                    <a:pt x="1054144" y="56095"/>
                  </a:cubicBezTo>
                  <a:lnTo>
                    <a:pt x="1054144" y="458082"/>
                  </a:lnTo>
                  <a:cubicBezTo>
                    <a:pt x="1054144" y="472959"/>
                    <a:pt x="1048234" y="487227"/>
                    <a:pt x="1037714" y="497747"/>
                  </a:cubicBezTo>
                  <a:cubicBezTo>
                    <a:pt x="1027195" y="508267"/>
                    <a:pt x="1012927" y="514177"/>
                    <a:pt x="998049" y="514177"/>
                  </a:cubicBezTo>
                  <a:lnTo>
                    <a:pt x="56095" y="514177"/>
                  </a:lnTo>
                  <a:cubicBezTo>
                    <a:pt x="41217" y="514177"/>
                    <a:pt x="26949" y="508267"/>
                    <a:pt x="16430" y="497747"/>
                  </a:cubicBezTo>
                  <a:cubicBezTo>
                    <a:pt x="5910" y="487227"/>
                    <a:pt x="0" y="472959"/>
                    <a:pt x="0" y="458082"/>
                  </a:cubicBezTo>
                  <a:lnTo>
                    <a:pt x="0" y="56095"/>
                  </a:lnTo>
                  <a:cubicBezTo>
                    <a:pt x="0" y="41217"/>
                    <a:pt x="5910" y="26949"/>
                    <a:pt x="16430" y="16430"/>
                  </a:cubicBezTo>
                  <a:cubicBezTo>
                    <a:pt x="26949" y="5910"/>
                    <a:pt x="41217" y="0"/>
                    <a:pt x="56095" y="0"/>
                  </a:cubicBezTo>
                  <a:close/>
                </a:path>
              </a:pathLst>
            </a:custGeom>
            <a:solidFill>
              <a:srgbClr val="E53162"/>
            </a:solidFill>
          </p:spPr>
        </p:sp>
        <p:sp>
          <p:nvSpPr>
            <p:cNvPr id="15" name="TextBox 15"/>
            <p:cNvSpPr txBox="1"/>
            <p:nvPr/>
          </p:nvSpPr>
          <p:spPr>
            <a:xfrm>
              <a:off x="0" y="-47625"/>
              <a:ext cx="1054144" cy="561802"/>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6" name="Freeform 16"/>
          <p:cNvSpPr/>
          <p:nvPr/>
        </p:nvSpPr>
        <p:spPr>
          <a:xfrm>
            <a:off x="677974" y="8257867"/>
            <a:ext cx="1987654" cy="1774433"/>
          </a:xfrm>
          <a:custGeom>
            <a:avLst/>
            <a:gdLst/>
            <a:ahLst/>
            <a:cxnLst/>
            <a:rect l="l" t="t" r="r" b="b"/>
            <a:pathLst>
              <a:path w="1987654" h="1774433">
                <a:moveTo>
                  <a:pt x="0" y="0"/>
                </a:moveTo>
                <a:lnTo>
                  <a:pt x="1987654" y="0"/>
                </a:lnTo>
                <a:lnTo>
                  <a:pt x="1987654" y="1774433"/>
                </a:lnTo>
                <a:lnTo>
                  <a:pt x="0" y="17744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Freeform 17"/>
          <p:cNvSpPr/>
          <p:nvPr/>
        </p:nvSpPr>
        <p:spPr>
          <a:xfrm>
            <a:off x="15992886" y="9258300"/>
            <a:ext cx="2021807" cy="952087"/>
          </a:xfrm>
          <a:custGeom>
            <a:avLst/>
            <a:gdLst/>
            <a:ahLst/>
            <a:cxnLst/>
            <a:rect l="l" t="t" r="r" b="b"/>
            <a:pathLst>
              <a:path w="2021807" h="952087">
                <a:moveTo>
                  <a:pt x="0" y="0"/>
                </a:moveTo>
                <a:lnTo>
                  <a:pt x="2021807" y="0"/>
                </a:lnTo>
                <a:lnTo>
                  <a:pt x="2021807" y="952087"/>
                </a:lnTo>
                <a:lnTo>
                  <a:pt x="0" y="9520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8" name="TextBox 18"/>
          <p:cNvSpPr txBox="1"/>
          <p:nvPr/>
        </p:nvSpPr>
        <p:spPr>
          <a:xfrm>
            <a:off x="516618" y="1709479"/>
            <a:ext cx="672856" cy="406586"/>
          </a:xfrm>
          <a:prstGeom prst="rect">
            <a:avLst/>
          </a:prstGeom>
        </p:spPr>
        <p:txBody>
          <a:bodyPr lIns="0" tIns="0" rIns="0" bIns="0" rtlCol="0" anchor="t">
            <a:spAutoFit/>
          </a:bodyPr>
          <a:lstStyle/>
          <a:p>
            <a:pPr algn="l">
              <a:lnSpc>
                <a:spcPts val="3492"/>
              </a:lnSpc>
              <a:spcBef>
                <a:spcPct val="0"/>
              </a:spcBef>
            </a:pPr>
            <a:r>
              <a:rPr lang="en-US" sz="2494" spc="-72" dirty="0">
                <a:solidFill>
                  <a:srgbClr val="422F96"/>
                </a:solidFill>
                <a:latin typeface="Arial Rounded MT Bold" panose="020F0704030504030204" pitchFamily="34" charset="0"/>
                <a:ea typeface="Etna Sans Serif"/>
                <a:cs typeface="Etna Sans Serif"/>
                <a:sym typeface="Etna Sans Serif"/>
              </a:rPr>
              <a:t>CSP</a:t>
            </a:r>
          </a:p>
        </p:txBody>
      </p:sp>
      <p:sp>
        <p:nvSpPr>
          <p:cNvPr id="19" name="TextBox 19"/>
          <p:cNvSpPr txBox="1"/>
          <p:nvPr/>
        </p:nvSpPr>
        <p:spPr>
          <a:xfrm>
            <a:off x="853046" y="3524183"/>
            <a:ext cx="4644207" cy="2872581"/>
          </a:xfrm>
          <a:prstGeom prst="rect">
            <a:avLst/>
          </a:prstGeom>
        </p:spPr>
        <p:txBody>
          <a:bodyPr wrap="square" lIns="0" tIns="0" rIns="0" bIns="0" rtlCol="0" anchor="t">
            <a:spAutoFit/>
          </a:bodyPr>
          <a:lstStyle/>
          <a:p>
            <a:pPr algn="ctr">
              <a:lnSpc>
                <a:spcPts val="3168"/>
              </a:lnSpc>
            </a:pPr>
            <a:r>
              <a:rPr lang="en-US" sz="3200" spc="-48" dirty="0">
                <a:solidFill>
                  <a:srgbClr val="422F96"/>
                </a:solidFill>
                <a:latin typeface="Arial Rounded MT Bold" panose="020F0704030504030204" pitchFamily="34" charset="0"/>
                <a:ea typeface="Etna Sans Serif"/>
                <a:cs typeface="Etna Sans Serif"/>
                <a:sym typeface="Etna Sans Serif"/>
              </a:rPr>
              <a:t>NEW SGO</a:t>
            </a:r>
          </a:p>
          <a:p>
            <a:pPr algn="ctr">
              <a:lnSpc>
                <a:spcPts val="3168"/>
              </a:lnSpc>
            </a:pPr>
            <a:r>
              <a:rPr lang="en-US" sz="3200" spc="-48" dirty="0">
                <a:solidFill>
                  <a:srgbClr val="422F96"/>
                </a:solidFill>
                <a:latin typeface="Arial Rounded MT Bold" panose="020F0704030504030204" pitchFamily="34" charset="0"/>
                <a:ea typeface="Etna Sans Serif"/>
                <a:cs typeface="Etna Sans Serif"/>
                <a:sym typeface="Etna Sans Serif"/>
              </a:rPr>
              <a:t>PH Sports</a:t>
            </a:r>
          </a:p>
          <a:p>
            <a:pPr algn="ctr">
              <a:lnSpc>
                <a:spcPts val="3168"/>
              </a:lnSpc>
            </a:pPr>
            <a:r>
              <a:rPr lang="en-US" sz="3200" spc="-48" dirty="0">
                <a:solidFill>
                  <a:srgbClr val="422F96"/>
                </a:solidFill>
                <a:latin typeface="Arial Rounded MT Bold" panose="020F0704030504030204" pitchFamily="34" charset="0"/>
                <a:ea typeface="Etna Sans Serif"/>
                <a:cs typeface="Etna Sans Serif"/>
                <a:sym typeface="Etna Sans Serif"/>
              </a:rPr>
              <a:t>Tom Monks Bath Rugby</a:t>
            </a:r>
          </a:p>
          <a:p>
            <a:pPr algn="ctr">
              <a:lnSpc>
                <a:spcPts val="3168"/>
              </a:lnSpc>
            </a:pPr>
            <a:r>
              <a:rPr lang="en-US" sz="3200" spc="-48" dirty="0">
                <a:solidFill>
                  <a:srgbClr val="422F96"/>
                </a:solidFill>
                <a:latin typeface="Arial Rounded MT Bold" panose="020F0704030504030204" pitchFamily="34" charset="0"/>
                <a:ea typeface="Etna Sans Serif"/>
                <a:cs typeface="Etna Sans Serif"/>
                <a:sym typeface="Etna Sans Serif"/>
              </a:rPr>
              <a:t>Rob </a:t>
            </a:r>
            <a:r>
              <a:rPr lang="en-US" sz="3200" spc="-48" dirty="0" err="1">
                <a:solidFill>
                  <a:srgbClr val="422F96"/>
                </a:solidFill>
                <a:latin typeface="Arial Rounded MT Bold" panose="020F0704030504030204" pitchFamily="34" charset="0"/>
                <a:ea typeface="Etna Sans Serif"/>
                <a:cs typeface="Etna Sans Serif"/>
                <a:sym typeface="Etna Sans Serif"/>
              </a:rPr>
              <a:t>Gocca</a:t>
            </a:r>
            <a:r>
              <a:rPr lang="en-US" sz="3200" spc="-48" dirty="0">
                <a:solidFill>
                  <a:srgbClr val="422F96"/>
                </a:solidFill>
                <a:latin typeface="Arial Rounded MT Bold" panose="020F0704030504030204" pitchFamily="34" charset="0"/>
                <a:ea typeface="Etna Sans Serif"/>
                <a:cs typeface="Etna Sans Serif"/>
                <a:sym typeface="Etna Sans Serif"/>
              </a:rPr>
              <a:t> Games</a:t>
            </a:r>
          </a:p>
          <a:p>
            <a:pPr algn="ctr">
              <a:lnSpc>
                <a:spcPts val="3168"/>
              </a:lnSpc>
            </a:pPr>
            <a:r>
              <a:rPr lang="en-US" sz="3200" spc="-48" dirty="0">
                <a:solidFill>
                  <a:srgbClr val="422F96"/>
                </a:solidFill>
                <a:latin typeface="Arial Rounded MT Bold" panose="020F0704030504030204" pitchFamily="34" charset="0"/>
                <a:ea typeface="Etna Sans Serif"/>
                <a:cs typeface="Etna Sans Serif"/>
                <a:sym typeface="Etna Sans Serif"/>
              </a:rPr>
              <a:t>Jack Hill Bath Rugby Foundation</a:t>
            </a:r>
          </a:p>
          <a:p>
            <a:pPr algn="ctr">
              <a:lnSpc>
                <a:spcPts val="3168"/>
              </a:lnSpc>
            </a:pPr>
            <a:r>
              <a:rPr lang="en-US" sz="3200" spc="-48" dirty="0">
                <a:solidFill>
                  <a:srgbClr val="422F96"/>
                </a:solidFill>
                <a:latin typeface="Arial Rounded MT Bold" panose="020F0704030504030204" pitchFamily="34" charset="0"/>
                <a:ea typeface="Etna Sans Serif"/>
                <a:cs typeface="Etna Sans Serif"/>
                <a:sym typeface="Etna Sans Serif"/>
              </a:rPr>
              <a:t>Rugby CPD with Jen</a:t>
            </a:r>
          </a:p>
        </p:txBody>
      </p:sp>
      <p:sp>
        <p:nvSpPr>
          <p:cNvPr id="20" name="TextBox 20"/>
          <p:cNvSpPr txBox="1"/>
          <p:nvPr/>
        </p:nvSpPr>
        <p:spPr>
          <a:xfrm>
            <a:off x="4763200" y="7606751"/>
            <a:ext cx="3126156" cy="1641475"/>
          </a:xfrm>
          <a:prstGeom prst="rect">
            <a:avLst/>
          </a:prstGeom>
        </p:spPr>
        <p:txBody>
          <a:bodyPr lIns="0" tIns="0" rIns="0" bIns="0" rtlCol="0" anchor="t">
            <a:spAutoFit/>
          </a:bodyPr>
          <a:lstStyle/>
          <a:p>
            <a:pPr algn="ctr">
              <a:lnSpc>
                <a:spcPts val="3168"/>
              </a:lnSpc>
            </a:pPr>
            <a:r>
              <a:rPr lang="en-US" sz="3200" spc="-48" dirty="0">
                <a:solidFill>
                  <a:srgbClr val="FFFFFF"/>
                </a:solidFill>
                <a:latin typeface="Arial Rounded MT Bold" panose="020F0704030504030204" pitchFamily="34" charset="0"/>
                <a:ea typeface="Etna Sans Serif"/>
                <a:cs typeface="Etna Sans Serif"/>
                <a:sym typeface="Etna Sans Serif"/>
              </a:rPr>
              <a:t>YAG</a:t>
            </a:r>
          </a:p>
          <a:p>
            <a:pPr algn="ctr">
              <a:lnSpc>
                <a:spcPts val="3168"/>
              </a:lnSpc>
            </a:pPr>
            <a:r>
              <a:rPr lang="en-US" sz="3200" spc="-48" dirty="0">
                <a:solidFill>
                  <a:srgbClr val="FFFFFF"/>
                </a:solidFill>
                <a:latin typeface="Arial Rounded MT Bold" panose="020F0704030504030204" pitchFamily="34" charset="0"/>
                <a:ea typeface="Etna Sans Serif"/>
                <a:cs typeface="Etna Sans Serif"/>
                <a:sym typeface="Etna Sans Serif"/>
              </a:rPr>
              <a:t>Year Ahead</a:t>
            </a:r>
          </a:p>
          <a:p>
            <a:pPr algn="ctr">
              <a:lnSpc>
                <a:spcPts val="3168"/>
              </a:lnSpc>
            </a:pPr>
            <a:r>
              <a:rPr lang="en-US" sz="3200" spc="-48" dirty="0">
                <a:solidFill>
                  <a:srgbClr val="FFFFFF"/>
                </a:solidFill>
                <a:latin typeface="Arial Rounded MT Bold" panose="020F0704030504030204" pitchFamily="34" charset="0"/>
                <a:ea typeface="Etna Sans Serif"/>
                <a:cs typeface="Etna Sans Serif"/>
                <a:sym typeface="Etna Sans Serif"/>
              </a:rPr>
              <a:t>Dance Festival</a:t>
            </a:r>
          </a:p>
          <a:p>
            <a:pPr algn="ctr">
              <a:lnSpc>
                <a:spcPts val="3168"/>
              </a:lnSpc>
            </a:pPr>
            <a:r>
              <a:rPr lang="en-US" sz="3200" spc="-48" dirty="0">
                <a:solidFill>
                  <a:srgbClr val="FFFFFF"/>
                </a:solidFill>
                <a:latin typeface="Arial Rounded MT Bold" panose="020F0704030504030204" pitchFamily="34" charset="0"/>
                <a:ea typeface="Etna Sans Serif"/>
                <a:cs typeface="Etna Sans Serif"/>
                <a:sym typeface="Etna Sans Serif"/>
              </a:rPr>
              <a:t>Cup to Plate</a:t>
            </a:r>
          </a:p>
        </p:txBody>
      </p:sp>
      <p:sp>
        <p:nvSpPr>
          <p:cNvPr id="21" name="TextBox 21"/>
          <p:cNvSpPr txBox="1"/>
          <p:nvPr/>
        </p:nvSpPr>
        <p:spPr>
          <a:xfrm>
            <a:off x="7200028" y="4156531"/>
            <a:ext cx="2797112" cy="1232389"/>
          </a:xfrm>
          <a:prstGeom prst="rect">
            <a:avLst/>
          </a:prstGeom>
        </p:spPr>
        <p:txBody>
          <a:bodyPr lIns="0" tIns="0" rIns="0" bIns="0" rtlCol="0" anchor="t">
            <a:spAutoFit/>
          </a:bodyPr>
          <a:lstStyle/>
          <a:p>
            <a:pPr algn="ctr">
              <a:lnSpc>
                <a:spcPts val="3168"/>
              </a:lnSpc>
            </a:pPr>
            <a:r>
              <a:rPr lang="en-US" sz="3200" spc="-48" dirty="0">
                <a:solidFill>
                  <a:srgbClr val="FFFFFF"/>
                </a:solidFill>
                <a:latin typeface="Arial Rounded MT Bold" panose="020F0704030504030204" pitchFamily="34" charset="0"/>
                <a:ea typeface="Etna Sans Serif"/>
                <a:cs typeface="Etna Sans Serif"/>
                <a:sym typeface="Etna Sans Serif"/>
              </a:rPr>
              <a:t>Events </a:t>
            </a:r>
          </a:p>
          <a:p>
            <a:pPr algn="ctr">
              <a:lnSpc>
                <a:spcPts val="3168"/>
              </a:lnSpc>
            </a:pPr>
            <a:r>
              <a:rPr lang="en-US" sz="3200" spc="-48" dirty="0">
                <a:solidFill>
                  <a:srgbClr val="FFFFFF"/>
                </a:solidFill>
                <a:latin typeface="Arial Rounded MT Bold" panose="020F0704030504030204" pitchFamily="34" charset="0"/>
                <a:ea typeface="Etna Sans Serif"/>
                <a:cs typeface="Etna Sans Serif"/>
                <a:sym typeface="Etna Sans Serif"/>
              </a:rPr>
              <a:t>Newsletter</a:t>
            </a:r>
          </a:p>
          <a:p>
            <a:pPr algn="ctr">
              <a:lnSpc>
                <a:spcPts val="3168"/>
              </a:lnSpc>
            </a:pPr>
            <a:r>
              <a:rPr lang="en-US" sz="3200" spc="-48" dirty="0">
                <a:solidFill>
                  <a:srgbClr val="FFFFFF"/>
                </a:solidFill>
                <a:latin typeface="Arial Rounded MT Bold" panose="020F0704030504030204" pitchFamily="34" charset="0"/>
                <a:ea typeface="Etna Sans Serif"/>
                <a:cs typeface="Etna Sans Serif"/>
                <a:sym typeface="Etna Sans Serif"/>
              </a:rPr>
              <a:t>Social Media</a:t>
            </a:r>
          </a:p>
        </p:txBody>
      </p:sp>
      <p:sp>
        <p:nvSpPr>
          <p:cNvPr id="22" name="Freeform 22"/>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7"/>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9338310" y="8626024"/>
            <a:ext cx="7920990" cy="632276"/>
            <a:chOff x="0" y="0"/>
            <a:chExt cx="2004429" cy="159999"/>
          </a:xfrm>
        </p:grpSpPr>
        <p:sp>
          <p:nvSpPr>
            <p:cNvPr id="4" name="Freeform 4"/>
            <p:cNvSpPr/>
            <p:nvPr/>
          </p:nvSpPr>
          <p:spPr>
            <a:xfrm>
              <a:off x="0" y="0"/>
              <a:ext cx="2004430" cy="159999"/>
            </a:xfrm>
            <a:custGeom>
              <a:avLst/>
              <a:gdLst/>
              <a:ahLst/>
              <a:cxnLst/>
              <a:rect l="l" t="t" r="r" b="b"/>
              <a:pathLst>
                <a:path w="2004430" h="159999">
                  <a:moveTo>
                    <a:pt x="1002215" y="0"/>
                  </a:moveTo>
                  <a:cubicBezTo>
                    <a:pt x="448707" y="0"/>
                    <a:pt x="0" y="35817"/>
                    <a:pt x="0" y="80000"/>
                  </a:cubicBezTo>
                  <a:cubicBezTo>
                    <a:pt x="0" y="124182"/>
                    <a:pt x="448707" y="159999"/>
                    <a:pt x="1002215" y="159999"/>
                  </a:cubicBezTo>
                  <a:cubicBezTo>
                    <a:pt x="1555723" y="159999"/>
                    <a:pt x="2004430" y="124182"/>
                    <a:pt x="2004430" y="80000"/>
                  </a:cubicBezTo>
                  <a:cubicBezTo>
                    <a:pt x="2004430" y="35817"/>
                    <a:pt x="1555723" y="0"/>
                    <a:pt x="1002215" y="0"/>
                  </a:cubicBezTo>
                  <a:close/>
                </a:path>
              </a:pathLst>
            </a:custGeom>
            <a:solidFill>
              <a:srgbClr val="CBDCFA"/>
            </a:solidFill>
          </p:spPr>
        </p:sp>
        <p:sp>
          <p:nvSpPr>
            <p:cNvPr id="5" name="TextBox 5"/>
            <p:cNvSpPr txBox="1"/>
            <p:nvPr/>
          </p:nvSpPr>
          <p:spPr>
            <a:xfrm>
              <a:off x="187915" y="-23100"/>
              <a:ext cx="1628599"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sp>
        <p:nvSpPr>
          <p:cNvPr id="6" name="Freeform 6"/>
          <p:cNvSpPr/>
          <p:nvPr/>
        </p:nvSpPr>
        <p:spPr>
          <a:xfrm>
            <a:off x="9490451" y="1028700"/>
            <a:ext cx="7616707" cy="7913462"/>
          </a:xfrm>
          <a:custGeom>
            <a:avLst/>
            <a:gdLst/>
            <a:ahLst/>
            <a:cxnLst/>
            <a:rect l="l" t="t" r="r" b="b"/>
            <a:pathLst>
              <a:path w="7616707" h="7913462">
                <a:moveTo>
                  <a:pt x="0" y="0"/>
                </a:moveTo>
                <a:lnTo>
                  <a:pt x="7616708" y="0"/>
                </a:lnTo>
                <a:lnTo>
                  <a:pt x="7616708" y="7913462"/>
                </a:lnTo>
                <a:lnTo>
                  <a:pt x="0" y="7913462"/>
                </a:lnTo>
                <a:lnTo>
                  <a:pt x="0" y="0"/>
                </a:lnTo>
                <a:close/>
              </a:path>
            </a:pathLst>
          </a:custGeom>
          <a:blipFill>
            <a:blip r:embed="rId2"/>
            <a:stretch>
              <a:fillRect/>
            </a:stretch>
          </a:blipFill>
        </p:spPr>
      </p:sp>
      <p:sp>
        <p:nvSpPr>
          <p:cNvPr id="7" name="TextBox 7"/>
          <p:cNvSpPr txBox="1"/>
          <p:nvPr/>
        </p:nvSpPr>
        <p:spPr>
          <a:xfrm>
            <a:off x="1883101" y="760315"/>
            <a:ext cx="8696531" cy="2553391"/>
          </a:xfrm>
          <a:prstGeom prst="rect">
            <a:avLst/>
          </a:prstGeom>
        </p:spPr>
        <p:txBody>
          <a:bodyPr lIns="0" tIns="0" rIns="0" bIns="0" rtlCol="0" anchor="t">
            <a:spAutoFit/>
          </a:bodyPr>
          <a:lstStyle/>
          <a:p>
            <a:pPr algn="l">
              <a:lnSpc>
                <a:spcPts val="9739"/>
              </a:lnSpc>
            </a:pPr>
            <a:r>
              <a:rPr lang="en-US" sz="11594" spc="-336" dirty="0">
                <a:solidFill>
                  <a:srgbClr val="E53162"/>
                </a:solidFill>
                <a:latin typeface="Arial Rounded MT Bold" panose="020F0704030504030204" pitchFamily="34" charset="0"/>
                <a:ea typeface="Etna Sans Serif"/>
                <a:cs typeface="Etna Sans Serif"/>
                <a:sym typeface="Etna Sans Serif"/>
              </a:rPr>
              <a:t>Find us on Social Media</a:t>
            </a:r>
          </a:p>
        </p:txBody>
      </p:sp>
      <p:grpSp>
        <p:nvGrpSpPr>
          <p:cNvPr id="9" name="Group 9"/>
          <p:cNvGrpSpPr/>
          <p:nvPr/>
        </p:nvGrpSpPr>
        <p:grpSpPr>
          <a:xfrm>
            <a:off x="677220" y="8039100"/>
            <a:ext cx="17077380" cy="1934724"/>
            <a:chOff x="0" y="0"/>
            <a:chExt cx="624419" cy="500225"/>
          </a:xfrm>
        </p:grpSpPr>
        <p:sp>
          <p:nvSpPr>
            <p:cNvPr id="10" name="Freeform 10"/>
            <p:cNvSpPr/>
            <p:nvPr/>
          </p:nvSpPr>
          <p:spPr>
            <a:xfrm>
              <a:off x="0" y="0"/>
              <a:ext cx="624419" cy="500225"/>
            </a:xfrm>
            <a:custGeom>
              <a:avLst/>
              <a:gdLst/>
              <a:ahLst/>
              <a:cxnLst/>
              <a:rect l="l" t="t" r="r" b="b"/>
              <a:pathLst>
                <a:path w="624419" h="500225">
                  <a:moveTo>
                    <a:pt x="94699" y="0"/>
                  </a:moveTo>
                  <a:lnTo>
                    <a:pt x="529720" y="0"/>
                  </a:lnTo>
                  <a:cubicBezTo>
                    <a:pt x="554836" y="0"/>
                    <a:pt x="578923" y="9977"/>
                    <a:pt x="596682" y="27737"/>
                  </a:cubicBezTo>
                  <a:cubicBezTo>
                    <a:pt x="614442" y="45496"/>
                    <a:pt x="624419" y="69583"/>
                    <a:pt x="624419" y="94699"/>
                  </a:cubicBezTo>
                  <a:lnTo>
                    <a:pt x="624419" y="405526"/>
                  </a:lnTo>
                  <a:cubicBezTo>
                    <a:pt x="624419" y="430642"/>
                    <a:pt x="614442" y="454729"/>
                    <a:pt x="596682" y="472488"/>
                  </a:cubicBezTo>
                  <a:cubicBezTo>
                    <a:pt x="578923" y="490248"/>
                    <a:pt x="554836" y="500225"/>
                    <a:pt x="529720" y="500225"/>
                  </a:cubicBezTo>
                  <a:lnTo>
                    <a:pt x="94699" y="500225"/>
                  </a:lnTo>
                  <a:cubicBezTo>
                    <a:pt x="69583" y="500225"/>
                    <a:pt x="45496" y="490248"/>
                    <a:pt x="27737" y="472488"/>
                  </a:cubicBezTo>
                  <a:cubicBezTo>
                    <a:pt x="9977" y="454729"/>
                    <a:pt x="0" y="430642"/>
                    <a:pt x="0" y="405526"/>
                  </a:cubicBezTo>
                  <a:lnTo>
                    <a:pt x="0" y="94699"/>
                  </a:lnTo>
                  <a:cubicBezTo>
                    <a:pt x="0" y="69583"/>
                    <a:pt x="9977" y="45496"/>
                    <a:pt x="27737" y="27737"/>
                  </a:cubicBezTo>
                  <a:cubicBezTo>
                    <a:pt x="45496" y="9977"/>
                    <a:pt x="69583" y="0"/>
                    <a:pt x="94699" y="0"/>
                  </a:cubicBezTo>
                  <a:close/>
                </a:path>
              </a:pathLst>
            </a:custGeom>
            <a:solidFill>
              <a:srgbClr val="E53162"/>
            </a:solidFill>
          </p:spPr>
        </p:sp>
        <p:sp>
          <p:nvSpPr>
            <p:cNvPr id="11" name="TextBox 11"/>
            <p:cNvSpPr txBox="1"/>
            <p:nvPr/>
          </p:nvSpPr>
          <p:spPr>
            <a:xfrm>
              <a:off x="0" y="-47625"/>
              <a:ext cx="624419" cy="54785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2" name="TextBox 12"/>
          <p:cNvSpPr txBox="1"/>
          <p:nvPr/>
        </p:nvSpPr>
        <p:spPr>
          <a:xfrm>
            <a:off x="1114581" y="8799823"/>
            <a:ext cx="16128156" cy="325410"/>
          </a:xfrm>
          <a:prstGeom prst="rect">
            <a:avLst/>
          </a:prstGeom>
        </p:spPr>
        <p:txBody>
          <a:bodyPr wrap="square" lIns="0" tIns="0" rIns="0" bIns="0" rtlCol="0" anchor="t">
            <a:spAutoFit/>
          </a:bodyPr>
          <a:lstStyle/>
          <a:p>
            <a:pPr algn="ctr">
              <a:lnSpc>
                <a:spcPts val="2079"/>
              </a:lnSpc>
            </a:pPr>
            <a:r>
              <a:rPr lang="en-GB" sz="4400" b="1" u="sng" dirty="0">
                <a:solidFill>
                  <a:schemeClr val="bg1"/>
                </a:solidFill>
                <a:latin typeface="Arial Rounded MT Bold" panose="020F0704030504030204" pitchFamily="34" charset="0"/>
                <a:hlinkClick r:id="rId3">
                  <a:extLst>
                    <a:ext uri="{A12FA001-AC4F-418D-AE19-62706E023703}">
                      <ahyp:hlinkClr xmlns:ahyp="http://schemas.microsoft.com/office/drawing/2018/hyperlinkcolor" val="tx"/>
                    </a:ext>
                  </a:extLst>
                </a:hlinkClick>
              </a:rPr>
              <a:t>https://www.facebook.com/profile.php?id=61581043856135</a:t>
            </a:r>
            <a:endParaRPr lang="en-US" sz="11500" b="1" spc="-31" dirty="0">
              <a:solidFill>
                <a:schemeClr val="bg1"/>
              </a:solidFill>
              <a:latin typeface="Arial Rounded MT Bold" panose="020F0704030504030204" pitchFamily="34" charset="0"/>
              <a:ea typeface="Etna Sans Serif"/>
              <a:cs typeface="Etna Sans Serif"/>
              <a:sym typeface="Etna Sans Serif"/>
            </a:endParaRPr>
          </a:p>
        </p:txBody>
      </p:sp>
      <p:sp>
        <p:nvSpPr>
          <p:cNvPr id="21" name="Freeform 21"/>
          <p:cNvSpPr/>
          <p:nvPr/>
        </p:nvSpPr>
        <p:spPr>
          <a:xfrm flipH="1">
            <a:off x="7394722" y="3894638"/>
            <a:ext cx="1066902" cy="950513"/>
          </a:xfrm>
          <a:custGeom>
            <a:avLst/>
            <a:gdLst/>
            <a:ahLst/>
            <a:cxnLst/>
            <a:rect l="l" t="t" r="r" b="b"/>
            <a:pathLst>
              <a:path w="1066902" h="950513">
                <a:moveTo>
                  <a:pt x="1066901" y="0"/>
                </a:moveTo>
                <a:lnTo>
                  <a:pt x="0" y="0"/>
                </a:lnTo>
                <a:lnTo>
                  <a:pt x="0" y="950513"/>
                </a:lnTo>
                <a:lnTo>
                  <a:pt x="1066901" y="950513"/>
                </a:lnTo>
                <a:lnTo>
                  <a:pt x="1066901"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p:cNvSpPr/>
          <p:nvPr/>
        </p:nvSpPr>
        <p:spPr>
          <a:xfrm>
            <a:off x="15368911" y="1216089"/>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TextBox 18">
            <a:extLst>
              <a:ext uri="{FF2B5EF4-FFF2-40B4-BE49-F238E27FC236}">
                <a16:creationId xmlns:a16="http://schemas.microsoft.com/office/drawing/2014/main" id="{55D2519F-D509-4850-A439-76B7CD171972}"/>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a:solidFill>
                  <a:srgbClr val="422F96"/>
                </a:solidFill>
                <a:latin typeface="Arial Rounded MT Bold" panose="020F0704030504030204" pitchFamily="34" charset="0"/>
                <a:ea typeface="Etna Sans Serif"/>
                <a:cs typeface="Etna Sans Serif"/>
                <a:sym typeface="Etna Sans Serif"/>
              </a:rPr>
              <a:t>CSP</a:t>
            </a:r>
          </a:p>
        </p:txBody>
      </p:sp>
      <p:sp>
        <p:nvSpPr>
          <p:cNvPr id="24" name="Freeform 22">
            <a:extLst>
              <a:ext uri="{FF2B5EF4-FFF2-40B4-BE49-F238E27FC236}">
                <a16:creationId xmlns:a16="http://schemas.microsoft.com/office/drawing/2014/main" id="{4B0AB522-51B7-41AC-B32C-A7DB9C8DA7CD}"/>
              </a:ext>
            </a:extLst>
          </p:cNvPr>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8"/>
            <a:stretch>
              <a:fillRect/>
            </a:stretch>
          </a:blipFill>
        </p:spPr>
      </p:sp>
      <p:pic>
        <p:nvPicPr>
          <p:cNvPr id="1026" name="Picture 2" descr="04e8ee6f-215e-4644-8083-2f3a81e99110">
            <a:extLst>
              <a:ext uri="{FF2B5EF4-FFF2-40B4-BE49-F238E27FC236}">
                <a16:creationId xmlns:a16="http://schemas.microsoft.com/office/drawing/2014/main" id="{86159E18-B329-424C-8BD5-A72BD05F93A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21940" y="4052478"/>
            <a:ext cx="2422525"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938941" y="8650802"/>
            <a:ext cx="9320359" cy="607498"/>
            <a:chOff x="0" y="0"/>
            <a:chExt cx="2454745" cy="159999"/>
          </a:xfrm>
        </p:grpSpPr>
        <p:sp>
          <p:nvSpPr>
            <p:cNvPr id="3" name="Freeform 3"/>
            <p:cNvSpPr/>
            <p:nvPr/>
          </p:nvSpPr>
          <p:spPr>
            <a:xfrm>
              <a:off x="0" y="0"/>
              <a:ext cx="2454745" cy="159999"/>
            </a:xfrm>
            <a:custGeom>
              <a:avLst/>
              <a:gdLst/>
              <a:ahLst/>
              <a:cxnLst/>
              <a:rect l="l" t="t" r="r" b="b"/>
              <a:pathLst>
                <a:path w="2454745" h="159999">
                  <a:moveTo>
                    <a:pt x="1227372" y="0"/>
                  </a:moveTo>
                  <a:cubicBezTo>
                    <a:pt x="549513" y="0"/>
                    <a:pt x="0" y="35817"/>
                    <a:pt x="0" y="80000"/>
                  </a:cubicBezTo>
                  <a:cubicBezTo>
                    <a:pt x="0" y="124182"/>
                    <a:pt x="549513" y="159999"/>
                    <a:pt x="1227372" y="159999"/>
                  </a:cubicBezTo>
                  <a:cubicBezTo>
                    <a:pt x="1905231" y="159999"/>
                    <a:pt x="2454745" y="124182"/>
                    <a:pt x="2454745" y="80000"/>
                  </a:cubicBezTo>
                  <a:cubicBezTo>
                    <a:pt x="2454745" y="35817"/>
                    <a:pt x="1905231" y="0"/>
                    <a:pt x="1227372" y="0"/>
                  </a:cubicBezTo>
                  <a:close/>
                </a:path>
              </a:pathLst>
            </a:custGeom>
            <a:solidFill>
              <a:srgbClr val="CBDCFA"/>
            </a:solidFill>
          </p:spPr>
        </p:sp>
        <p:sp>
          <p:nvSpPr>
            <p:cNvPr id="4" name="TextBox 4"/>
            <p:cNvSpPr txBox="1"/>
            <p:nvPr/>
          </p:nvSpPr>
          <p:spPr>
            <a:xfrm>
              <a:off x="230132" y="-23100"/>
              <a:ext cx="1994480"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grpSp>
        <p:nvGrpSpPr>
          <p:cNvPr id="5" name="Group 5"/>
          <p:cNvGrpSpPr/>
          <p:nvPr/>
        </p:nvGrpSpPr>
        <p:grpSpPr>
          <a:xfrm>
            <a:off x="1036774" y="7681642"/>
            <a:ext cx="6126026" cy="1881458"/>
            <a:chOff x="0" y="0"/>
            <a:chExt cx="752890" cy="328134"/>
          </a:xfrm>
        </p:grpSpPr>
        <p:sp>
          <p:nvSpPr>
            <p:cNvPr id="6" name="Freeform 6"/>
            <p:cNvSpPr/>
            <p:nvPr/>
          </p:nvSpPr>
          <p:spPr>
            <a:xfrm>
              <a:off x="0" y="0"/>
              <a:ext cx="752890" cy="328134"/>
            </a:xfrm>
            <a:custGeom>
              <a:avLst/>
              <a:gdLst/>
              <a:ahLst/>
              <a:cxnLst/>
              <a:rect l="l" t="t" r="r" b="b"/>
              <a:pathLst>
                <a:path w="752890" h="328134">
                  <a:moveTo>
                    <a:pt x="67589" y="0"/>
                  </a:moveTo>
                  <a:lnTo>
                    <a:pt x="685301" y="0"/>
                  </a:lnTo>
                  <a:cubicBezTo>
                    <a:pt x="722629" y="0"/>
                    <a:pt x="752890" y="30261"/>
                    <a:pt x="752890" y="67589"/>
                  </a:cubicBezTo>
                  <a:lnTo>
                    <a:pt x="752890" y="260544"/>
                  </a:lnTo>
                  <a:cubicBezTo>
                    <a:pt x="752890" y="297873"/>
                    <a:pt x="722629" y="328134"/>
                    <a:pt x="685301" y="328134"/>
                  </a:cubicBezTo>
                  <a:lnTo>
                    <a:pt x="67589" y="328134"/>
                  </a:lnTo>
                  <a:cubicBezTo>
                    <a:pt x="30261" y="328134"/>
                    <a:pt x="0" y="297873"/>
                    <a:pt x="0" y="260544"/>
                  </a:cubicBezTo>
                  <a:lnTo>
                    <a:pt x="0" y="67589"/>
                  </a:lnTo>
                  <a:cubicBezTo>
                    <a:pt x="0" y="30261"/>
                    <a:pt x="30261" y="0"/>
                    <a:pt x="67589" y="0"/>
                  </a:cubicBezTo>
                  <a:close/>
                </a:path>
              </a:pathLst>
            </a:custGeom>
            <a:solidFill>
              <a:srgbClr val="DAFD64"/>
            </a:solidFill>
          </p:spPr>
        </p:sp>
        <p:sp>
          <p:nvSpPr>
            <p:cNvPr id="7" name="TextBox 7"/>
            <p:cNvSpPr txBox="1"/>
            <p:nvPr/>
          </p:nvSpPr>
          <p:spPr>
            <a:xfrm>
              <a:off x="0" y="-47625"/>
              <a:ext cx="752890" cy="375759"/>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8" name="Freeform 8"/>
          <p:cNvSpPr/>
          <p:nvPr/>
        </p:nvSpPr>
        <p:spPr>
          <a:xfrm>
            <a:off x="8685421" y="602305"/>
            <a:ext cx="9018740" cy="8229600"/>
          </a:xfrm>
          <a:custGeom>
            <a:avLst/>
            <a:gdLst/>
            <a:ahLst/>
            <a:cxnLst/>
            <a:rect l="l" t="t" r="r" b="b"/>
            <a:pathLst>
              <a:path w="9018740" h="8229600">
                <a:moveTo>
                  <a:pt x="0" y="0"/>
                </a:moveTo>
                <a:lnTo>
                  <a:pt x="9018740" y="0"/>
                </a:lnTo>
                <a:lnTo>
                  <a:pt x="9018740" y="8229600"/>
                </a:lnTo>
                <a:lnTo>
                  <a:pt x="0" y="8229600"/>
                </a:lnTo>
                <a:lnTo>
                  <a:pt x="0" y="0"/>
                </a:lnTo>
                <a:close/>
              </a:path>
            </a:pathLst>
          </a:custGeom>
          <a:blipFill>
            <a:blip r:embed="rId2"/>
            <a:stretch>
              <a:fillRect/>
            </a:stretch>
          </a:blipFill>
        </p:spPr>
      </p:sp>
      <p:sp>
        <p:nvSpPr>
          <p:cNvPr id="12" name="Freeform 12"/>
          <p:cNvSpPr/>
          <p:nvPr/>
        </p:nvSpPr>
        <p:spPr>
          <a:xfrm>
            <a:off x="16465292" y="741681"/>
            <a:ext cx="1238869" cy="1103720"/>
          </a:xfrm>
          <a:custGeom>
            <a:avLst/>
            <a:gdLst/>
            <a:ahLst/>
            <a:cxnLst/>
            <a:rect l="l" t="t" r="r" b="b"/>
            <a:pathLst>
              <a:path w="1238869" h="1103720">
                <a:moveTo>
                  <a:pt x="0" y="0"/>
                </a:moveTo>
                <a:lnTo>
                  <a:pt x="1238869" y="0"/>
                </a:lnTo>
                <a:lnTo>
                  <a:pt x="1238869" y="1103720"/>
                </a:lnTo>
                <a:lnTo>
                  <a:pt x="0" y="11037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Freeform 13"/>
          <p:cNvSpPr/>
          <p:nvPr/>
        </p:nvSpPr>
        <p:spPr>
          <a:xfrm>
            <a:off x="3330595" y="628239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1436863" y="4620534"/>
            <a:ext cx="6790210" cy="1336969"/>
          </a:xfrm>
          <a:prstGeom prst="rect">
            <a:avLst/>
          </a:prstGeom>
        </p:spPr>
        <p:txBody>
          <a:bodyPr wrap="square" lIns="0" tIns="0" rIns="0" bIns="0" rtlCol="0" anchor="t">
            <a:spAutoFit/>
          </a:bodyPr>
          <a:lstStyle/>
          <a:p>
            <a:pPr algn="l">
              <a:lnSpc>
                <a:spcPts val="11200"/>
              </a:lnSpc>
            </a:pPr>
            <a:r>
              <a:rPr lang="en-US" sz="8000" spc="-232" dirty="0">
                <a:solidFill>
                  <a:srgbClr val="422F96"/>
                </a:solidFill>
                <a:latin typeface="Arial Rounded MT Bold" panose="020F0704030504030204" pitchFamily="34" charset="0"/>
                <a:ea typeface="Etna Sans Serif"/>
                <a:cs typeface="Etna Sans Serif"/>
                <a:sym typeface="Etna Sans Serif"/>
              </a:rPr>
              <a:t>School Games</a:t>
            </a:r>
          </a:p>
        </p:txBody>
      </p:sp>
      <p:sp>
        <p:nvSpPr>
          <p:cNvPr id="16" name="TextBox 16"/>
          <p:cNvSpPr txBox="1"/>
          <p:nvPr/>
        </p:nvSpPr>
        <p:spPr>
          <a:xfrm>
            <a:off x="1102934" y="8477793"/>
            <a:ext cx="5962221" cy="403957"/>
          </a:xfrm>
          <a:prstGeom prst="rect">
            <a:avLst/>
          </a:prstGeom>
        </p:spPr>
        <p:txBody>
          <a:bodyPr wrap="square" lIns="0" tIns="0" rIns="0" bIns="0" rtlCol="0" anchor="t">
            <a:spAutoFit/>
          </a:bodyPr>
          <a:lstStyle/>
          <a:p>
            <a:pPr algn="ctr">
              <a:lnSpc>
                <a:spcPts val="2760"/>
              </a:lnSpc>
            </a:pPr>
            <a:r>
              <a:rPr lang="en-US" sz="4800" spc="-41" dirty="0">
                <a:solidFill>
                  <a:srgbClr val="422F96"/>
                </a:solidFill>
                <a:latin typeface="Arial Rounded MT Bold" panose="020F0704030504030204" pitchFamily="34" charset="0"/>
                <a:ea typeface="Etna Sans Serif"/>
                <a:cs typeface="Etna Sans Serif"/>
                <a:sym typeface="Etna Sans Serif"/>
              </a:rPr>
              <a:t>Jordan </a:t>
            </a:r>
            <a:r>
              <a:rPr lang="en-US" sz="4800" spc="-41" dirty="0" err="1">
                <a:solidFill>
                  <a:srgbClr val="422F96"/>
                </a:solidFill>
                <a:latin typeface="Arial Rounded MT Bold" panose="020F0704030504030204" pitchFamily="34" charset="0"/>
                <a:ea typeface="Etna Sans Serif"/>
                <a:cs typeface="Etna Sans Serif"/>
                <a:sym typeface="Etna Sans Serif"/>
              </a:rPr>
              <a:t>Fortius</a:t>
            </a:r>
            <a:r>
              <a:rPr lang="en-US" sz="4800" spc="-41" dirty="0">
                <a:solidFill>
                  <a:srgbClr val="422F96"/>
                </a:solidFill>
                <a:latin typeface="Arial Rounded MT Bold" panose="020F0704030504030204" pitchFamily="34" charset="0"/>
                <a:ea typeface="Etna Sans Serif"/>
                <a:cs typeface="Etna Sans Serif"/>
                <a:sym typeface="Etna Sans Serif"/>
              </a:rPr>
              <a:t> PE</a:t>
            </a:r>
          </a:p>
        </p:txBody>
      </p:sp>
      <p:sp>
        <p:nvSpPr>
          <p:cNvPr id="17" name="TextBox 17"/>
          <p:cNvSpPr txBox="1"/>
          <p:nvPr/>
        </p:nvSpPr>
        <p:spPr>
          <a:xfrm>
            <a:off x="269229" y="513598"/>
            <a:ext cx="9362248" cy="1755224"/>
          </a:xfrm>
          <a:prstGeom prst="rect">
            <a:avLst/>
          </a:prstGeom>
        </p:spPr>
        <p:txBody>
          <a:bodyPr wrap="square" lIns="0" tIns="0" rIns="0" bIns="0" rtlCol="0" anchor="t">
            <a:spAutoFit/>
          </a:bodyPr>
          <a:lstStyle/>
          <a:p>
            <a:pPr algn="ctr">
              <a:lnSpc>
                <a:spcPts val="14717"/>
              </a:lnSpc>
              <a:spcBef>
                <a:spcPct val="0"/>
              </a:spcBef>
            </a:pPr>
            <a:r>
              <a:rPr lang="en-US" sz="10512" spc="-304" dirty="0">
                <a:solidFill>
                  <a:srgbClr val="E53162"/>
                </a:solidFill>
                <a:latin typeface="Arial Rounded MT Bold" panose="020F0704030504030204" pitchFamily="34" charset="0"/>
                <a:ea typeface="Etna Sans Serif"/>
                <a:cs typeface="Etna Sans Serif"/>
                <a:sym typeface="Etna Sans Serif"/>
              </a:rPr>
              <a:t>New SGO</a:t>
            </a:r>
          </a:p>
        </p:txBody>
      </p:sp>
      <p:sp>
        <p:nvSpPr>
          <p:cNvPr id="19" name="Freeform 22">
            <a:extLst>
              <a:ext uri="{FF2B5EF4-FFF2-40B4-BE49-F238E27FC236}">
                <a16:creationId xmlns:a16="http://schemas.microsoft.com/office/drawing/2014/main" id="{E7DB1F64-B047-44CD-9BF5-788F99D5D3A1}"/>
              </a:ext>
            </a:extLst>
          </p:cNvPr>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7"/>
            <a:stretch>
              <a:fillRect/>
            </a:stretch>
          </a:blipFill>
        </p:spPr>
      </p:sp>
      <p:sp>
        <p:nvSpPr>
          <p:cNvPr id="21" name="TextBox 18">
            <a:extLst>
              <a:ext uri="{FF2B5EF4-FFF2-40B4-BE49-F238E27FC236}">
                <a16:creationId xmlns:a16="http://schemas.microsoft.com/office/drawing/2014/main" id="{7C8BAB21-D529-43D7-AE0C-5686763C6B53}"/>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dirty="0">
                <a:solidFill>
                  <a:srgbClr val="422F96"/>
                </a:solidFill>
                <a:latin typeface="Arial Rounded MT Bold" panose="020F0704030504030204" pitchFamily="34" charset="0"/>
                <a:ea typeface="Etna Sans Serif"/>
                <a:cs typeface="Etna Sans Serif"/>
                <a:sym typeface="Etna Sans Serif"/>
              </a:rPr>
              <a:t>CSP</a:t>
            </a:r>
          </a:p>
        </p:txBody>
      </p:sp>
      <p:sp>
        <p:nvSpPr>
          <p:cNvPr id="18" name="Freeform 6">
            <a:extLst>
              <a:ext uri="{FF2B5EF4-FFF2-40B4-BE49-F238E27FC236}">
                <a16:creationId xmlns:a16="http://schemas.microsoft.com/office/drawing/2014/main" id="{3C1C08B5-B129-4CE7-BF90-83806F499A4A}"/>
              </a:ext>
            </a:extLst>
          </p:cNvPr>
          <p:cNvSpPr/>
          <p:nvPr/>
        </p:nvSpPr>
        <p:spPr>
          <a:xfrm>
            <a:off x="2402113" y="2514601"/>
            <a:ext cx="6283307" cy="1718765"/>
          </a:xfrm>
          <a:custGeom>
            <a:avLst/>
            <a:gdLst/>
            <a:ahLst/>
            <a:cxnLst/>
            <a:rect l="l" t="t" r="r" b="b"/>
            <a:pathLst>
              <a:path w="752890" h="328134">
                <a:moveTo>
                  <a:pt x="67589" y="0"/>
                </a:moveTo>
                <a:lnTo>
                  <a:pt x="685301" y="0"/>
                </a:lnTo>
                <a:cubicBezTo>
                  <a:pt x="722629" y="0"/>
                  <a:pt x="752890" y="30261"/>
                  <a:pt x="752890" y="67589"/>
                </a:cubicBezTo>
                <a:lnTo>
                  <a:pt x="752890" y="260544"/>
                </a:lnTo>
                <a:cubicBezTo>
                  <a:pt x="752890" y="297873"/>
                  <a:pt x="722629" y="328134"/>
                  <a:pt x="685301" y="328134"/>
                </a:cubicBezTo>
                <a:lnTo>
                  <a:pt x="67589" y="328134"/>
                </a:lnTo>
                <a:cubicBezTo>
                  <a:pt x="30261" y="328134"/>
                  <a:pt x="0" y="297873"/>
                  <a:pt x="0" y="260544"/>
                </a:cubicBezTo>
                <a:lnTo>
                  <a:pt x="0" y="67589"/>
                </a:lnTo>
                <a:cubicBezTo>
                  <a:pt x="0" y="30261"/>
                  <a:pt x="30261" y="0"/>
                  <a:pt x="67589" y="0"/>
                </a:cubicBezTo>
                <a:close/>
              </a:path>
            </a:pathLst>
          </a:custGeom>
          <a:solidFill>
            <a:srgbClr val="DAFD64"/>
          </a:solidFill>
        </p:spPr>
      </p:sp>
      <p:sp>
        <p:nvSpPr>
          <p:cNvPr id="20" name="TextBox 16">
            <a:extLst>
              <a:ext uri="{FF2B5EF4-FFF2-40B4-BE49-F238E27FC236}">
                <a16:creationId xmlns:a16="http://schemas.microsoft.com/office/drawing/2014/main" id="{4A8E707B-D25E-406E-9810-8FBDB9FF819F}"/>
              </a:ext>
            </a:extLst>
          </p:cNvPr>
          <p:cNvSpPr txBox="1"/>
          <p:nvPr/>
        </p:nvSpPr>
        <p:spPr>
          <a:xfrm>
            <a:off x="2577375" y="3162816"/>
            <a:ext cx="5576025" cy="370294"/>
          </a:xfrm>
          <a:prstGeom prst="rect">
            <a:avLst/>
          </a:prstGeom>
        </p:spPr>
        <p:txBody>
          <a:bodyPr wrap="square" lIns="0" tIns="0" rIns="0" bIns="0" rtlCol="0" anchor="t">
            <a:spAutoFit/>
          </a:bodyPr>
          <a:lstStyle/>
          <a:p>
            <a:pPr algn="ctr">
              <a:lnSpc>
                <a:spcPts val="2760"/>
              </a:lnSpc>
            </a:pPr>
            <a:r>
              <a:rPr lang="en-US" sz="3600" spc="-41" dirty="0">
                <a:solidFill>
                  <a:srgbClr val="422F96"/>
                </a:solidFill>
                <a:latin typeface="Arial Rounded MT Bold" panose="020F0704030504030204" pitchFamily="34" charset="0"/>
                <a:ea typeface="Etna Sans Serif"/>
                <a:cs typeface="Etna Sans Serif"/>
                <a:sym typeface="Etna Sans Serif"/>
              </a:rPr>
              <a:t>jordan@fortiuspe.co.uk</a:t>
            </a:r>
          </a:p>
        </p:txBody>
      </p:sp>
      <p:sp>
        <p:nvSpPr>
          <p:cNvPr id="9" name="TextBox 8">
            <a:extLst>
              <a:ext uri="{FF2B5EF4-FFF2-40B4-BE49-F238E27FC236}">
                <a16:creationId xmlns:a16="http://schemas.microsoft.com/office/drawing/2014/main" id="{2907EBB3-3BFE-4FCE-AA23-DC55AC94F422}"/>
              </a:ext>
            </a:extLst>
          </p:cNvPr>
          <p:cNvSpPr txBox="1"/>
          <p:nvPr/>
        </p:nvSpPr>
        <p:spPr>
          <a:xfrm>
            <a:off x="16078200" y="9639300"/>
            <a:ext cx="1181100" cy="369332"/>
          </a:xfrm>
          <a:prstGeom prst="rect">
            <a:avLst/>
          </a:prstGeom>
          <a:noFill/>
        </p:spPr>
        <p:txBody>
          <a:bodyPr wrap="square" rtlCol="0">
            <a:spAutoFit/>
          </a:bodyPr>
          <a:lstStyle/>
          <a:p>
            <a:r>
              <a:rPr lang="en-GB" dirty="0">
                <a:latin typeface="Arial Rounded MT Bold" panose="020F0704030504030204" pitchFamily="34" charset="0"/>
              </a:rPr>
              <a:t>9am</a:t>
            </a:r>
          </a:p>
        </p:txBody>
      </p:sp>
    </p:spTree>
    <p:extLst>
      <p:ext uri="{BB962C8B-B14F-4D97-AF65-F5344CB8AC3E}">
        <p14:creationId xmlns:p14="http://schemas.microsoft.com/office/powerpoint/2010/main" val="112306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447800" y="761736"/>
            <a:ext cx="14715931" cy="1048364"/>
          </a:xfrm>
          <a:prstGeom prst="rect">
            <a:avLst/>
          </a:prstGeom>
        </p:spPr>
        <p:txBody>
          <a:bodyPr lIns="0" tIns="0" rIns="0" bIns="0" rtlCol="0" anchor="t">
            <a:spAutoFit/>
          </a:bodyPr>
          <a:lstStyle/>
          <a:p>
            <a:pPr algn="ctr">
              <a:lnSpc>
                <a:spcPts val="8064"/>
              </a:lnSpc>
            </a:pPr>
            <a:r>
              <a:rPr lang="en-US" sz="9600" spc="-278" dirty="0">
                <a:solidFill>
                  <a:srgbClr val="422F96"/>
                </a:solidFill>
                <a:latin typeface="Arial Rounded MT Bold" panose="020F0704030504030204" pitchFamily="34" charset="0"/>
                <a:ea typeface="Etna Sans Serif"/>
                <a:cs typeface="Etna Sans Serif"/>
                <a:sym typeface="Etna Sans Serif"/>
              </a:rPr>
              <a:t>Year at a Glance</a:t>
            </a:r>
          </a:p>
        </p:txBody>
      </p:sp>
      <p:grpSp>
        <p:nvGrpSpPr>
          <p:cNvPr id="4" name="Group 4"/>
          <p:cNvGrpSpPr/>
          <p:nvPr/>
        </p:nvGrpSpPr>
        <p:grpSpPr>
          <a:xfrm>
            <a:off x="1752600" y="8977483"/>
            <a:ext cx="4539909" cy="547781"/>
            <a:chOff x="0" y="0"/>
            <a:chExt cx="1796326" cy="277235"/>
          </a:xfrm>
        </p:grpSpPr>
        <p:sp>
          <p:nvSpPr>
            <p:cNvPr id="5" name="Freeform 5"/>
            <p:cNvSpPr/>
            <p:nvPr/>
          </p:nvSpPr>
          <p:spPr>
            <a:xfrm>
              <a:off x="0" y="0"/>
              <a:ext cx="1796326" cy="277235"/>
            </a:xfrm>
            <a:custGeom>
              <a:avLst/>
              <a:gdLst/>
              <a:ahLst/>
              <a:cxnLst/>
              <a:rect l="l" t="t" r="r" b="b"/>
              <a:pathLst>
                <a:path w="1796326" h="277235">
                  <a:moveTo>
                    <a:pt x="898163" y="0"/>
                  </a:moveTo>
                  <a:cubicBezTo>
                    <a:pt x="402121" y="0"/>
                    <a:pt x="0" y="62061"/>
                    <a:pt x="0" y="138618"/>
                  </a:cubicBezTo>
                  <a:cubicBezTo>
                    <a:pt x="0" y="215174"/>
                    <a:pt x="402121" y="277235"/>
                    <a:pt x="898163" y="277235"/>
                  </a:cubicBezTo>
                  <a:cubicBezTo>
                    <a:pt x="1394205" y="277235"/>
                    <a:pt x="1796326" y="215174"/>
                    <a:pt x="1796326" y="138618"/>
                  </a:cubicBezTo>
                  <a:cubicBezTo>
                    <a:pt x="1796326" y="62061"/>
                    <a:pt x="1394205" y="0"/>
                    <a:pt x="898163" y="0"/>
                  </a:cubicBezTo>
                  <a:close/>
                </a:path>
              </a:pathLst>
            </a:custGeom>
            <a:solidFill>
              <a:srgbClr val="CBDCFA"/>
            </a:solidFill>
          </p:spPr>
        </p:sp>
        <p:sp>
          <p:nvSpPr>
            <p:cNvPr id="6" name="TextBox 6"/>
            <p:cNvSpPr txBox="1"/>
            <p:nvPr/>
          </p:nvSpPr>
          <p:spPr>
            <a:xfrm>
              <a:off x="168406" y="-12109"/>
              <a:ext cx="1459515" cy="263354"/>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sp>
        <p:nvSpPr>
          <p:cNvPr id="7" name="Freeform 7"/>
          <p:cNvSpPr/>
          <p:nvPr/>
        </p:nvSpPr>
        <p:spPr>
          <a:xfrm>
            <a:off x="1408985" y="7339106"/>
            <a:ext cx="4790187" cy="2505541"/>
          </a:xfrm>
          <a:custGeom>
            <a:avLst/>
            <a:gdLst/>
            <a:ahLst/>
            <a:cxnLst/>
            <a:rect l="l" t="t" r="r" b="b"/>
            <a:pathLst>
              <a:path w="5862259" h="6354752">
                <a:moveTo>
                  <a:pt x="0" y="0"/>
                </a:moveTo>
                <a:lnTo>
                  <a:pt x="5862258" y="0"/>
                </a:lnTo>
                <a:lnTo>
                  <a:pt x="5862258" y="6354752"/>
                </a:lnTo>
                <a:lnTo>
                  <a:pt x="0" y="6354752"/>
                </a:lnTo>
                <a:lnTo>
                  <a:pt x="0" y="0"/>
                </a:lnTo>
                <a:close/>
              </a:path>
            </a:pathLst>
          </a:custGeom>
          <a:blipFill>
            <a:blip r:embed="rId2"/>
            <a:stretch>
              <a:fillRect/>
            </a:stretch>
          </a:blipFill>
        </p:spPr>
      </p:sp>
      <p:sp>
        <p:nvSpPr>
          <p:cNvPr id="20" name="TextBox 20"/>
          <p:cNvSpPr txBox="1"/>
          <p:nvPr/>
        </p:nvSpPr>
        <p:spPr>
          <a:xfrm>
            <a:off x="2252564" y="4882343"/>
            <a:ext cx="2875599" cy="1231106"/>
          </a:xfrm>
          <a:prstGeom prst="rect">
            <a:avLst/>
          </a:prstGeom>
        </p:spPr>
        <p:txBody>
          <a:bodyPr lIns="0" tIns="0" rIns="0" bIns="0" rtlCol="0" anchor="t">
            <a:spAutoFit/>
          </a:bodyPr>
          <a:lstStyle/>
          <a:p>
            <a:pPr algn="ctr">
              <a:lnSpc>
                <a:spcPts val="2376"/>
              </a:lnSpc>
            </a:pPr>
            <a:r>
              <a:rPr lang="en-US" sz="2400" spc="-36" dirty="0">
                <a:solidFill>
                  <a:srgbClr val="FFFFFF"/>
                </a:solidFill>
                <a:latin typeface="Arial Rounded MT Bold" panose="020F0704030504030204" pitchFamily="34" charset="0"/>
                <a:ea typeface="Etna Sans Serif"/>
                <a:cs typeface="Etna Sans Serif"/>
                <a:sym typeface="Etna Sans Serif"/>
              </a:rPr>
              <a:t>Schools encourage Underwater Chess, where players hold their breath to think</a:t>
            </a:r>
          </a:p>
        </p:txBody>
      </p:sp>
      <p:sp>
        <p:nvSpPr>
          <p:cNvPr id="21" name="Freeform 21"/>
          <p:cNvSpPr/>
          <p:nvPr/>
        </p:nvSpPr>
        <p:spPr>
          <a:xfrm>
            <a:off x="15128779" y="1011750"/>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2" name="Freeform 22"/>
          <p:cNvSpPr/>
          <p:nvPr/>
        </p:nvSpPr>
        <p:spPr>
          <a:xfrm>
            <a:off x="14834932" y="9525264"/>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29" name="Group 9">
            <a:extLst>
              <a:ext uri="{FF2B5EF4-FFF2-40B4-BE49-F238E27FC236}">
                <a16:creationId xmlns:a16="http://schemas.microsoft.com/office/drawing/2014/main" id="{00AB2192-CEA8-4EB3-B76C-E998BE94BAAF}"/>
              </a:ext>
            </a:extLst>
          </p:cNvPr>
          <p:cNvGrpSpPr/>
          <p:nvPr/>
        </p:nvGrpSpPr>
        <p:grpSpPr>
          <a:xfrm>
            <a:off x="10515600" y="7888187"/>
            <a:ext cx="6363415" cy="1619061"/>
            <a:chOff x="0" y="0"/>
            <a:chExt cx="836820" cy="798724"/>
          </a:xfrm>
        </p:grpSpPr>
        <p:sp>
          <p:nvSpPr>
            <p:cNvPr id="30" name="Freeform 10">
              <a:extLst>
                <a:ext uri="{FF2B5EF4-FFF2-40B4-BE49-F238E27FC236}">
                  <a16:creationId xmlns:a16="http://schemas.microsoft.com/office/drawing/2014/main" id="{A6AE7755-8170-42BE-9614-84CC60588052}"/>
                </a:ext>
              </a:extLst>
            </p:cNvPr>
            <p:cNvSpPr/>
            <p:nvPr/>
          </p:nvSpPr>
          <p:spPr>
            <a:xfrm>
              <a:off x="0" y="0"/>
              <a:ext cx="836820" cy="798724"/>
            </a:xfrm>
            <a:custGeom>
              <a:avLst/>
              <a:gdLst/>
              <a:ahLst/>
              <a:cxnLst/>
              <a:rect l="l" t="t" r="r" b="b"/>
              <a:pathLst>
                <a:path w="836820" h="798724">
                  <a:moveTo>
                    <a:pt x="70662" y="0"/>
                  </a:moveTo>
                  <a:lnTo>
                    <a:pt x="766158" y="0"/>
                  </a:lnTo>
                  <a:cubicBezTo>
                    <a:pt x="784899" y="0"/>
                    <a:pt x="802872" y="7445"/>
                    <a:pt x="816124" y="20697"/>
                  </a:cubicBezTo>
                  <a:cubicBezTo>
                    <a:pt x="829375" y="33948"/>
                    <a:pt x="836820" y="51922"/>
                    <a:pt x="836820" y="70662"/>
                  </a:cubicBezTo>
                  <a:lnTo>
                    <a:pt x="836820" y="728062"/>
                  </a:lnTo>
                  <a:cubicBezTo>
                    <a:pt x="836820" y="746803"/>
                    <a:pt x="829375" y="764776"/>
                    <a:pt x="816124" y="778028"/>
                  </a:cubicBezTo>
                  <a:cubicBezTo>
                    <a:pt x="802872" y="791280"/>
                    <a:pt x="784899" y="798724"/>
                    <a:pt x="766158" y="798724"/>
                  </a:cubicBezTo>
                  <a:lnTo>
                    <a:pt x="70662" y="798724"/>
                  </a:lnTo>
                  <a:cubicBezTo>
                    <a:pt x="51922" y="798724"/>
                    <a:pt x="33948" y="791280"/>
                    <a:pt x="20697" y="778028"/>
                  </a:cubicBezTo>
                  <a:cubicBezTo>
                    <a:pt x="7445" y="764776"/>
                    <a:pt x="0" y="746803"/>
                    <a:pt x="0" y="728062"/>
                  </a:cubicBezTo>
                  <a:lnTo>
                    <a:pt x="0" y="70662"/>
                  </a:lnTo>
                  <a:cubicBezTo>
                    <a:pt x="0" y="51922"/>
                    <a:pt x="7445" y="33948"/>
                    <a:pt x="20697" y="20697"/>
                  </a:cubicBezTo>
                  <a:cubicBezTo>
                    <a:pt x="33948" y="7445"/>
                    <a:pt x="51922" y="0"/>
                    <a:pt x="70662" y="0"/>
                  </a:cubicBezTo>
                  <a:close/>
                </a:path>
              </a:pathLst>
            </a:custGeom>
            <a:solidFill>
              <a:srgbClr val="422F96"/>
            </a:solidFill>
          </p:spPr>
          <p:txBody>
            <a:bodyPr/>
            <a:lstStyle/>
            <a:p>
              <a:endParaRPr lang="en-GB" dirty="0">
                <a:latin typeface="Arial Rounded MT Bold" panose="020F0704030504030204" pitchFamily="34" charset="0"/>
              </a:endParaRPr>
            </a:p>
          </p:txBody>
        </p:sp>
        <p:sp>
          <p:nvSpPr>
            <p:cNvPr id="31" name="TextBox 11">
              <a:extLst>
                <a:ext uri="{FF2B5EF4-FFF2-40B4-BE49-F238E27FC236}">
                  <a16:creationId xmlns:a16="http://schemas.microsoft.com/office/drawing/2014/main" id="{63AD61FE-DEDB-4F95-ADBB-6B1537629FA9}"/>
                </a:ext>
              </a:extLst>
            </p:cNvPr>
            <p:cNvSpPr txBox="1"/>
            <p:nvPr/>
          </p:nvSpPr>
          <p:spPr>
            <a:xfrm>
              <a:off x="0" y="-47625"/>
              <a:ext cx="836820" cy="846349"/>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32" name="TextBox 24">
            <a:extLst>
              <a:ext uri="{FF2B5EF4-FFF2-40B4-BE49-F238E27FC236}">
                <a16:creationId xmlns:a16="http://schemas.microsoft.com/office/drawing/2014/main" id="{17C2BE84-041D-4EA4-BD2E-0AB9E3194812}"/>
              </a:ext>
            </a:extLst>
          </p:cNvPr>
          <p:cNvSpPr txBox="1"/>
          <p:nvPr/>
        </p:nvSpPr>
        <p:spPr>
          <a:xfrm>
            <a:off x="11506200" y="8535059"/>
            <a:ext cx="3874110" cy="403957"/>
          </a:xfrm>
          <a:prstGeom prst="rect">
            <a:avLst/>
          </a:prstGeom>
        </p:spPr>
        <p:txBody>
          <a:bodyPr wrap="square" lIns="0" tIns="0" rIns="0" bIns="0" rtlCol="0" anchor="t">
            <a:spAutoFit/>
          </a:bodyPr>
          <a:lstStyle/>
          <a:p>
            <a:pPr algn="ctr">
              <a:lnSpc>
                <a:spcPts val="2079"/>
              </a:lnSpc>
            </a:pPr>
            <a:r>
              <a:rPr lang="en-US" sz="7200" spc="-31" dirty="0">
                <a:solidFill>
                  <a:srgbClr val="FFFFFF"/>
                </a:solidFill>
                <a:latin typeface="Arial Rounded MT Bold" panose="020F0704030504030204" pitchFamily="34" charset="0"/>
                <a:ea typeface="Etna Sans Serif"/>
                <a:cs typeface="Etna Sans Serif"/>
                <a:sym typeface="Etna Sans Serif"/>
              </a:rPr>
              <a:t>Term 3</a:t>
            </a:r>
            <a:r>
              <a:rPr lang="en-US" sz="2100" spc="-31" dirty="0">
                <a:solidFill>
                  <a:srgbClr val="FFFFFF"/>
                </a:solidFill>
                <a:latin typeface="Arial Rounded MT Bold" panose="020F0704030504030204" pitchFamily="34" charset="0"/>
                <a:ea typeface="Etna Sans Serif"/>
                <a:cs typeface="Etna Sans Serif"/>
                <a:sym typeface="Etna Sans Serif"/>
              </a:rPr>
              <a:t> </a:t>
            </a:r>
          </a:p>
        </p:txBody>
      </p:sp>
      <p:sp>
        <p:nvSpPr>
          <p:cNvPr id="15" name="Freeform 22">
            <a:extLst>
              <a:ext uri="{FF2B5EF4-FFF2-40B4-BE49-F238E27FC236}">
                <a16:creationId xmlns:a16="http://schemas.microsoft.com/office/drawing/2014/main" id="{CEA91459-CE32-4DE7-8439-FA59955579B3}"/>
              </a:ext>
            </a:extLst>
          </p:cNvPr>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5"/>
            <a:stretch>
              <a:fillRect/>
            </a:stretch>
          </a:blipFill>
        </p:spPr>
      </p:sp>
      <p:graphicFrame>
        <p:nvGraphicFramePr>
          <p:cNvPr id="2" name="Table 1">
            <a:extLst>
              <a:ext uri="{FF2B5EF4-FFF2-40B4-BE49-F238E27FC236}">
                <a16:creationId xmlns:a16="http://schemas.microsoft.com/office/drawing/2014/main" id="{276B3B2A-E295-48ED-9220-7035454B94F7}"/>
              </a:ext>
            </a:extLst>
          </p:cNvPr>
          <p:cNvGraphicFramePr>
            <a:graphicFrameLocks noGrp="1"/>
          </p:cNvGraphicFramePr>
          <p:nvPr>
            <p:extLst>
              <p:ext uri="{D42A27DB-BD31-4B8C-83A1-F6EECF244321}">
                <p14:modId xmlns:p14="http://schemas.microsoft.com/office/powerpoint/2010/main" val="4228851383"/>
              </p:ext>
            </p:extLst>
          </p:nvPr>
        </p:nvGraphicFramePr>
        <p:xfrm>
          <a:off x="685801" y="1982988"/>
          <a:ext cx="16306801" cy="4637088"/>
        </p:xfrm>
        <a:graphic>
          <a:graphicData uri="http://schemas.openxmlformats.org/drawingml/2006/table">
            <a:tbl>
              <a:tblPr firstRow="1" firstCol="1" bandRow="1">
                <a:tableStyleId>{5C22544A-7EE6-4342-B048-85BDC9FD1C3A}</a:tableStyleId>
              </a:tblPr>
              <a:tblGrid>
                <a:gridCol w="4125058">
                  <a:extLst>
                    <a:ext uri="{9D8B030D-6E8A-4147-A177-3AD203B41FA5}">
                      <a16:colId xmlns:a16="http://schemas.microsoft.com/office/drawing/2014/main" val="3578793907"/>
                    </a:ext>
                  </a:extLst>
                </a:gridCol>
                <a:gridCol w="3262282">
                  <a:extLst>
                    <a:ext uri="{9D8B030D-6E8A-4147-A177-3AD203B41FA5}">
                      <a16:colId xmlns:a16="http://schemas.microsoft.com/office/drawing/2014/main" val="1423798830"/>
                    </a:ext>
                  </a:extLst>
                </a:gridCol>
                <a:gridCol w="2390293">
                  <a:extLst>
                    <a:ext uri="{9D8B030D-6E8A-4147-A177-3AD203B41FA5}">
                      <a16:colId xmlns:a16="http://schemas.microsoft.com/office/drawing/2014/main" val="1343128504"/>
                    </a:ext>
                  </a:extLst>
                </a:gridCol>
                <a:gridCol w="6529168">
                  <a:extLst>
                    <a:ext uri="{9D8B030D-6E8A-4147-A177-3AD203B41FA5}">
                      <a16:colId xmlns:a16="http://schemas.microsoft.com/office/drawing/2014/main" val="3726909027"/>
                    </a:ext>
                  </a:extLst>
                </a:gridCol>
              </a:tblGrid>
              <a:tr h="515232">
                <a:tc>
                  <a:txBody>
                    <a:bodyPr/>
                    <a:lstStyle/>
                    <a:p>
                      <a:pPr>
                        <a:lnSpc>
                          <a:spcPct val="107000"/>
                        </a:lnSpc>
                        <a:spcAft>
                          <a:spcPts val="0"/>
                        </a:spcAft>
                      </a:pPr>
                      <a:r>
                        <a:rPr lang="en-GB" sz="2800" dirty="0">
                          <a:effectLst/>
                        </a:rPr>
                        <a:t>Date</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Time</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School</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Activity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2750944"/>
                  </a:ext>
                </a:extLst>
              </a:tr>
              <a:tr h="515232">
                <a:tc>
                  <a:txBody>
                    <a:bodyPr/>
                    <a:lstStyle/>
                    <a:p>
                      <a:pPr>
                        <a:lnSpc>
                          <a:spcPct val="107000"/>
                        </a:lnSpc>
                        <a:spcAft>
                          <a:spcPts val="0"/>
                        </a:spcAft>
                      </a:pPr>
                      <a:r>
                        <a:rPr lang="en-GB" sz="2800">
                          <a:effectLst/>
                        </a:rPr>
                        <a:t>Friday 9</a:t>
                      </a:r>
                      <a:r>
                        <a:rPr lang="en-GB" sz="2800" baseline="30000">
                          <a:effectLst/>
                        </a:rPr>
                        <a:t>th</a:t>
                      </a:r>
                      <a:r>
                        <a:rPr lang="en-GB" sz="2800">
                          <a:effectLst/>
                        </a:rPr>
                        <a:t> January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9.00am – 12.00pm</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Sheldon</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PLT Meeting</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8433526"/>
                  </a:ext>
                </a:extLst>
              </a:tr>
              <a:tr h="515232">
                <a:tc>
                  <a:txBody>
                    <a:bodyPr/>
                    <a:lstStyle/>
                    <a:p>
                      <a:pPr>
                        <a:lnSpc>
                          <a:spcPct val="107000"/>
                        </a:lnSpc>
                        <a:spcAft>
                          <a:spcPts val="0"/>
                        </a:spcAft>
                      </a:pPr>
                      <a:r>
                        <a:rPr lang="en-GB" sz="2800">
                          <a:effectLst/>
                        </a:rPr>
                        <a:t>Friday 9</a:t>
                      </a:r>
                      <a:r>
                        <a:rPr lang="en-GB" sz="2800" baseline="30000">
                          <a:effectLst/>
                        </a:rPr>
                        <a:t>th</a:t>
                      </a:r>
                      <a:r>
                        <a:rPr lang="en-GB" sz="2800">
                          <a:effectLst/>
                        </a:rPr>
                        <a:t> January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9.00am – 12.00pm</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Sheldon</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Compere / Young Speaker Training</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6667969"/>
                  </a:ext>
                </a:extLst>
              </a:tr>
              <a:tr h="515232">
                <a:tc>
                  <a:txBody>
                    <a:bodyPr/>
                    <a:lstStyle/>
                    <a:p>
                      <a:pPr>
                        <a:lnSpc>
                          <a:spcPct val="107000"/>
                        </a:lnSpc>
                        <a:spcAft>
                          <a:spcPts val="0"/>
                        </a:spcAft>
                      </a:pPr>
                      <a:r>
                        <a:rPr lang="en-GB" sz="2800">
                          <a:effectLst/>
                        </a:rPr>
                        <a:t>Friday 16</a:t>
                      </a:r>
                      <a:r>
                        <a:rPr lang="en-GB" sz="2800" baseline="30000">
                          <a:effectLst/>
                        </a:rPr>
                        <a:t>th</a:t>
                      </a:r>
                      <a:r>
                        <a:rPr lang="en-GB" sz="2800">
                          <a:effectLst/>
                        </a:rPr>
                        <a:t> January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10.45am – 12pm</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Huish</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Multi Skills super hero  YR3/4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0510874"/>
                  </a:ext>
                </a:extLst>
              </a:tr>
              <a:tr h="515232">
                <a:tc>
                  <a:txBody>
                    <a:bodyPr/>
                    <a:lstStyle/>
                    <a:p>
                      <a:pPr>
                        <a:lnSpc>
                          <a:spcPct val="107000"/>
                        </a:lnSpc>
                        <a:spcAft>
                          <a:spcPts val="0"/>
                        </a:spcAft>
                      </a:pPr>
                      <a:r>
                        <a:rPr lang="en-GB" sz="2800">
                          <a:effectLst/>
                        </a:rPr>
                        <a:t>Friday 16</a:t>
                      </a:r>
                      <a:r>
                        <a:rPr lang="en-GB" sz="2800" baseline="30000">
                          <a:effectLst/>
                        </a:rPr>
                        <a:t>th</a:t>
                      </a:r>
                      <a:r>
                        <a:rPr lang="en-GB" sz="2800">
                          <a:effectLst/>
                        </a:rPr>
                        <a:t> January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9.30am -11am</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Sheldon</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Footie for fun mixed YR2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7240559"/>
                  </a:ext>
                </a:extLst>
              </a:tr>
              <a:tr h="515232">
                <a:tc>
                  <a:txBody>
                    <a:bodyPr/>
                    <a:lstStyle/>
                    <a:p>
                      <a:pPr>
                        <a:lnSpc>
                          <a:spcPct val="107000"/>
                        </a:lnSpc>
                        <a:spcAft>
                          <a:spcPts val="0"/>
                        </a:spcAft>
                      </a:pPr>
                      <a:r>
                        <a:rPr lang="en-GB" sz="2800" dirty="0">
                          <a:solidFill>
                            <a:srgbClr val="FF0000"/>
                          </a:solidFill>
                          <a:effectLst/>
                        </a:rPr>
                        <a:t>Monday </a:t>
                      </a:r>
                      <a:r>
                        <a:rPr lang="en-GB" sz="2800">
                          <a:solidFill>
                            <a:srgbClr val="FF0000"/>
                          </a:solidFill>
                          <a:effectLst/>
                        </a:rPr>
                        <a:t>2</a:t>
                      </a:r>
                      <a:r>
                        <a:rPr lang="en-GB" sz="2800" baseline="30000">
                          <a:solidFill>
                            <a:srgbClr val="FF0000"/>
                          </a:solidFill>
                          <a:effectLst/>
                        </a:rPr>
                        <a:t>nd</a:t>
                      </a:r>
                      <a:r>
                        <a:rPr lang="en-GB" sz="2800">
                          <a:solidFill>
                            <a:srgbClr val="FF0000"/>
                          </a:solidFill>
                          <a:effectLst/>
                        </a:rPr>
                        <a:t> February </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solidFill>
                            <a:srgbClr val="FF0000"/>
                          </a:solidFill>
                          <a:effectLst/>
                        </a:rPr>
                        <a:t>ALL DAY</a:t>
                      </a:r>
                      <a:endParaRPr lang="en-GB" sz="2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solidFill>
                            <a:srgbClr val="FF0000"/>
                          </a:solidFill>
                          <a:effectLst/>
                        </a:rPr>
                        <a:t>JEP</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solidFill>
                            <a:srgbClr val="FF0000"/>
                          </a:solidFill>
                          <a:effectLst/>
                        </a:rPr>
                        <a:t>Dance Troupe Picture day</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9647508"/>
                  </a:ext>
                </a:extLst>
              </a:tr>
              <a:tr h="515232">
                <a:tc>
                  <a:txBody>
                    <a:bodyPr/>
                    <a:lstStyle/>
                    <a:p>
                      <a:pPr>
                        <a:lnSpc>
                          <a:spcPct val="107000"/>
                        </a:lnSpc>
                        <a:spcAft>
                          <a:spcPts val="0"/>
                        </a:spcAft>
                      </a:pPr>
                      <a:r>
                        <a:rPr lang="en-GB" sz="2800">
                          <a:solidFill>
                            <a:srgbClr val="FF0000"/>
                          </a:solidFill>
                          <a:effectLst/>
                        </a:rPr>
                        <a:t>Friday 23</a:t>
                      </a:r>
                      <a:r>
                        <a:rPr lang="en-GB" sz="2800" baseline="30000">
                          <a:solidFill>
                            <a:srgbClr val="FF0000"/>
                          </a:solidFill>
                          <a:effectLst/>
                        </a:rPr>
                        <a:t>rd</a:t>
                      </a:r>
                      <a:r>
                        <a:rPr lang="en-GB" sz="2800">
                          <a:solidFill>
                            <a:srgbClr val="FF0000"/>
                          </a:solidFill>
                          <a:effectLst/>
                        </a:rPr>
                        <a:t> January </a:t>
                      </a:r>
                      <a:endParaRPr lang="en-GB" sz="2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solidFill>
                            <a:srgbClr val="FF0000"/>
                          </a:solidFill>
                          <a:effectLst/>
                        </a:rPr>
                        <a:t>9.30am – 11am</a:t>
                      </a:r>
                      <a:endParaRPr lang="en-GB" sz="2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solidFill>
                            <a:srgbClr val="FF0000"/>
                          </a:solidFill>
                          <a:effectLst/>
                        </a:rPr>
                        <a:t>Huish</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solidFill>
                            <a:srgbClr val="FF0000"/>
                          </a:solidFill>
                          <a:effectLst/>
                        </a:rPr>
                        <a:t>Spring Orienteering YR 1/2/3</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6252435"/>
                  </a:ext>
                </a:extLst>
              </a:tr>
              <a:tr h="515232">
                <a:tc>
                  <a:txBody>
                    <a:bodyPr/>
                    <a:lstStyle/>
                    <a:p>
                      <a:pPr>
                        <a:lnSpc>
                          <a:spcPct val="107000"/>
                        </a:lnSpc>
                        <a:spcAft>
                          <a:spcPts val="0"/>
                        </a:spcAft>
                      </a:pPr>
                      <a:r>
                        <a:rPr lang="en-GB" sz="2800">
                          <a:effectLst/>
                        </a:rPr>
                        <a:t>Friday 30</a:t>
                      </a:r>
                      <a:r>
                        <a:rPr lang="en-GB" sz="2800" baseline="30000">
                          <a:effectLst/>
                        </a:rPr>
                        <a:t>th</a:t>
                      </a:r>
                      <a:r>
                        <a:rPr lang="en-GB" sz="2800">
                          <a:effectLst/>
                        </a:rPr>
                        <a:t> January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1.15pm 2.30pm</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Sheldon</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Mini </a:t>
                      </a:r>
                      <a:r>
                        <a:rPr lang="en-GB" sz="2800" dirty="0" err="1">
                          <a:effectLst/>
                        </a:rPr>
                        <a:t>Mudder</a:t>
                      </a:r>
                      <a:r>
                        <a:rPr lang="en-GB" sz="2800" dirty="0">
                          <a:effectLst/>
                        </a:rPr>
                        <a:t> – YR3/4/5</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3366302"/>
                  </a:ext>
                </a:extLst>
              </a:tr>
              <a:tr h="515232">
                <a:tc>
                  <a:txBody>
                    <a:bodyPr/>
                    <a:lstStyle/>
                    <a:p>
                      <a:pPr>
                        <a:lnSpc>
                          <a:spcPct val="107000"/>
                        </a:lnSpc>
                        <a:spcAft>
                          <a:spcPts val="0"/>
                        </a:spcAft>
                      </a:pPr>
                      <a:r>
                        <a:rPr lang="en-GB" sz="2800">
                          <a:effectLst/>
                        </a:rPr>
                        <a:t>Friday 6</a:t>
                      </a:r>
                      <a:r>
                        <a:rPr lang="en-GB" sz="2800" baseline="30000">
                          <a:effectLst/>
                        </a:rPr>
                        <a:t>th</a:t>
                      </a:r>
                      <a:r>
                        <a:rPr lang="en-GB" sz="2800">
                          <a:effectLst/>
                        </a:rPr>
                        <a:t> February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10.30am – 12pm</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Abbeyfield</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Talent Team YR4/5/6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747173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5628904" y="8326952"/>
            <a:ext cx="7502242" cy="1712284"/>
            <a:chOff x="0" y="-53711"/>
            <a:chExt cx="1331260" cy="852435"/>
          </a:xfrm>
        </p:grpSpPr>
        <p:sp>
          <p:nvSpPr>
            <p:cNvPr id="4" name="Freeform 4"/>
            <p:cNvSpPr/>
            <p:nvPr/>
          </p:nvSpPr>
          <p:spPr>
            <a:xfrm>
              <a:off x="494440" y="-53711"/>
              <a:ext cx="836820" cy="798724"/>
            </a:xfrm>
            <a:custGeom>
              <a:avLst/>
              <a:gdLst/>
              <a:ahLst/>
              <a:cxnLst/>
              <a:rect l="l" t="t" r="r" b="b"/>
              <a:pathLst>
                <a:path w="836820" h="798724">
                  <a:moveTo>
                    <a:pt x="70662" y="0"/>
                  </a:moveTo>
                  <a:lnTo>
                    <a:pt x="766158" y="0"/>
                  </a:lnTo>
                  <a:cubicBezTo>
                    <a:pt x="784899" y="0"/>
                    <a:pt x="802872" y="7445"/>
                    <a:pt x="816124" y="20697"/>
                  </a:cubicBezTo>
                  <a:cubicBezTo>
                    <a:pt x="829375" y="33948"/>
                    <a:pt x="836820" y="51922"/>
                    <a:pt x="836820" y="70662"/>
                  </a:cubicBezTo>
                  <a:lnTo>
                    <a:pt x="836820" y="728062"/>
                  </a:lnTo>
                  <a:cubicBezTo>
                    <a:pt x="836820" y="746803"/>
                    <a:pt x="829375" y="764776"/>
                    <a:pt x="816124" y="778028"/>
                  </a:cubicBezTo>
                  <a:cubicBezTo>
                    <a:pt x="802872" y="791280"/>
                    <a:pt x="784899" y="798724"/>
                    <a:pt x="766158" y="798724"/>
                  </a:cubicBezTo>
                  <a:lnTo>
                    <a:pt x="70662" y="798724"/>
                  </a:lnTo>
                  <a:cubicBezTo>
                    <a:pt x="51922" y="798724"/>
                    <a:pt x="33948" y="791280"/>
                    <a:pt x="20697" y="778028"/>
                  </a:cubicBezTo>
                  <a:cubicBezTo>
                    <a:pt x="7445" y="764776"/>
                    <a:pt x="0" y="746803"/>
                    <a:pt x="0" y="728062"/>
                  </a:cubicBezTo>
                  <a:lnTo>
                    <a:pt x="0" y="70662"/>
                  </a:lnTo>
                  <a:cubicBezTo>
                    <a:pt x="0" y="51922"/>
                    <a:pt x="7445" y="33948"/>
                    <a:pt x="20697" y="20697"/>
                  </a:cubicBezTo>
                  <a:cubicBezTo>
                    <a:pt x="33948" y="7445"/>
                    <a:pt x="51922" y="0"/>
                    <a:pt x="70662" y="0"/>
                  </a:cubicBezTo>
                  <a:close/>
                </a:path>
              </a:pathLst>
            </a:custGeom>
            <a:solidFill>
              <a:srgbClr val="E53162"/>
            </a:solidFill>
          </p:spPr>
          <p:txBody>
            <a:bodyPr/>
            <a:lstStyle/>
            <a:p>
              <a:r>
                <a:rPr lang="en-GB" dirty="0">
                  <a:latin typeface="Arial Rounded MT Bold" panose="020F0704030504030204" pitchFamily="34" charset="0"/>
                </a:rPr>
                <a:t>4</a:t>
              </a:r>
            </a:p>
          </p:txBody>
        </p:sp>
        <p:sp>
          <p:nvSpPr>
            <p:cNvPr id="5" name="TextBox 5"/>
            <p:cNvSpPr txBox="1"/>
            <p:nvPr/>
          </p:nvSpPr>
          <p:spPr>
            <a:xfrm>
              <a:off x="0" y="-47625"/>
              <a:ext cx="836820" cy="846349"/>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pSp>
        <p:nvGrpSpPr>
          <p:cNvPr id="12" name="Group 12"/>
          <p:cNvGrpSpPr/>
          <p:nvPr/>
        </p:nvGrpSpPr>
        <p:grpSpPr>
          <a:xfrm>
            <a:off x="644524" y="8945221"/>
            <a:ext cx="4984380" cy="817319"/>
            <a:chOff x="0" y="0"/>
            <a:chExt cx="1884924" cy="132659"/>
          </a:xfrm>
        </p:grpSpPr>
        <p:sp>
          <p:nvSpPr>
            <p:cNvPr id="13" name="Freeform 13"/>
            <p:cNvSpPr/>
            <p:nvPr/>
          </p:nvSpPr>
          <p:spPr>
            <a:xfrm>
              <a:off x="0" y="0"/>
              <a:ext cx="1884924" cy="132659"/>
            </a:xfrm>
            <a:custGeom>
              <a:avLst/>
              <a:gdLst/>
              <a:ahLst/>
              <a:cxnLst/>
              <a:rect l="l" t="t" r="r" b="b"/>
              <a:pathLst>
                <a:path w="1884924" h="132659">
                  <a:moveTo>
                    <a:pt x="942462" y="0"/>
                  </a:moveTo>
                  <a:cubicBezTo>
                    <a:pt x="421955" y="0"/>
                    <a:pt x="0" y="29697"/>
                    <a:pt x="0" y="66329"/>
                  </a:cubicBezTo>
                  <a:cubicBezTo>
                    <a:pt x="0" y="102962"/>
                    <a:pt x="421955" y="132659"/>
                    <a:pt x="942462" y="132659"/>
                  </a:cubicBezTo>
                  <a:cubicBezTo>
                    <a:pt x="1462970" y="132659"/>
                    <a:pt x="1884924" y="102962"/>
                    <a:pt x="1884924" y="66329"/>
                  </a:cubicBezTo>
                  <a:cubicBezTo>
                    <a:pt x="1884924" y="29697"/>
                    <a:pt x="1462970" y="0"/>
                    <a:pt x="942462" y="0"/>
                  </a:cubicBezTo>
                  <a:close/>
                </a:path>
              </a:pathLst>
            </a:custGeom>
            <a:solidFill>
              <a:srgbClr val="CBDCFA"/>
            </a:solidFill>
          </p:spPr>
        </p:sp>
        <p:sp>
          <p:nvSpPr>
            <p:cNvPr id="14" name="TextBox 14"/>
            <p:cNvSpPr txBox="1"/>
            <p:nvPr/>
          </p:nvSpPr>
          <p:spPr>
            <a:xfrm>
              <a:off x="176712" y="-25663"/>
              <a:ext cx="1531501" cy="145885"/>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sp>
        <p:nvSpPr>
          <p:cNvPr id="15" name="Freeform 15"/>
          <p:cNvSpPr/>
          <p:nvPr/>
        </p:nvSpPr>
        <p:spPr>
          <a:xfrm flipH="1">
            <a:off x="1111812" y="7982494"/>
            <a:ext cx="4049808" cy="1555611"/>
          </a:xfrm>
          <a:custGeom>
            <a:avLst/>
            <a:gdLst/>
            <a:ahLst/>
            <a:cxnLst/>
            <a:rect l="l" t="t" r="r" b="b"/>
            <a:pathLst>
              <a:path w="7613279" h="6832918">
                <a:moveTo>
                  <a:pt x="7613279" y="0"/>
                </a:moveTo>
                <a:lnTo>
                  <a:pt x="0" y="0"/>
                </a:lnTo>
                <a:lnTo>
                  <a:pt x="0" y="6832918"/>
                </a:lnTo>
                <a:lnTo>
                  <a:pt x="7613279" y="6832918"/>
                </a:lnTo>
                <a:lnTo>
                  <a:pt x="7613279" y="0"/>
                </a:lnTo>
                <a:close/>
              </a:path>
            </a:pathLst>
          </a:custGeom>
          <a:blipFill>
            <a:blip r:embed="rId2"/>
            <a:stretch>
              <a:fillRect/>
            </a:stretch>
          </a:blipFill>
        </p:spPr>
      </p:sp>
      <p:sp>
        <p:nvSpPr>
          <p:cNvPr id="16" name="TextBox 16"/>
          <p:cNvSpPr txBox="1"/>
          <p:nvPr/>
        </p:nvSpPr>
        <p:spPr>
          <a:xfrm>
            <a:off x="4789738" y="181559"/>
            <a:ext cx="11441929" cy="1247906"/>
          </a:xfrm>
          <a:prstGeom prst="rect">
            <a:avLst/>
          </a:prstGeom>
        </p:spPr>
        <p:txBody>
          <a:bodyPr lIns="0" tIns="0" rIns="0" bIns="0" rtlCol="0" anchor="t">
            <a:spAutoFit/>
          </a:bodyPr>
          <a:lstStyle/>
          <a:p>
            <a:pPr algn="r">
              <a:lnSpc>
                <a:spcPts val="9739"/>
              </a:lnSpc>
            </a:pPr>
            <a:r>
              <a:rPr lang="en-US" sz="9700" spc="-336" dirty="0">
                <a:solidFill>
                  <a:srgbClr val="E53162"/>
                </a:solidFill>
                <a:latin typeface="Arial Rounded MT Bold" panose="020F0704030504030204" pitchFamily="34" charset="0"/>
                <a:ea typeface="Etna Sans Serif"/>
                <a:cs typeface="Etna Sans Serif"/>
                <a:sym typeface="Etna Sans Serif"/>
              </a:rPr>
              <a:t>Year at a Glance</a:t>
            </a:r>
          </a:p>
        </p:txBody>
      </p:sp>
      <p:sp>
        <p:nvSpPr>
          <p:cNvPr id="18" name="TextBox 18"/>
          <p:cNvSpPr txBox="1"/>
          <p:nvPr/>
        </p:nvSpPr>
        <p:spPr>
          <a:xfrm>
            <a:off x="8615221" y="9183094"/>
            <a:ext cx="4195123" cy="403957"/>
          </a:xfrm>
          <a:prstGeom prst="rect">
            <a:avLst/>
          </a:prstGeom>
        </p:spPr>
        <p:txBody>
          <a:bodyPr wrap="square" lIns="0" tIns="0" rIns="0" bIns="0" rtlCol="0" anchor="t">
            <a:spAutoFit/>
          </a:bodyPr>
          <a:lstStyle/>
          <a:p>
            <a:pPr algn="ctr">
              <a:lnSpc>
                <a:spcPts val="2079"/>
              </a:lnSpc>
            </a:pPr>
            <a:r>
              <a:rPr lang="en-US" sz="7200" spc="-31" dirty="0">
                <a:solidFill>
                  <a:srgbClr val="FFFFFF"/>
                </a:solidFill>
                <a:latin typeface="Arial Rounded MT Bold" panose="020F0704030504030204" pitchFamily="34" charset="0"/>
                <a:ea typeface="Etna Sans Serif"/>
                <a:cs typeface="Etna Sans Serif"/>
                <a:sym typeface="Etna Sans Serif"/>
              </a:rPr>
              <a:t>Term 4</a:t>
            </a:r>
          </a:p>
        </p:txBody>
      </p:sp>
      <p:sp>
        <p:nvSpPr>
          <p:cNvPr id="27" name="Freeform 27"/>
          <p:cNvSpPr/>
          <p:nvPr/>
        </p:nvSpPr>
        <p:spPr>
          <a:xfrm rot="-7895020" flipH="1">
            <a:off x="14712360" y="8399346"/>
            <a:ext cx="2333667" cy="2083328"/>
          </a:xfrm>
          <a:custGeom>
            <a:avLst/>
            <a:gdLst/>
            <a:ahLst/>
            <a:cxnLst/>
            <a:rect l="l" t="t" r="r" b="b"/>
            <a:pathLst>
              <a:path w="2333667" h="2083328">
                <a:moveTo>
                  <a:pt x="2333667" y="0"/>
                </a:moveTo>
                <a:lnTo>
                  <a:pt x="0" y="0"/>
                </a:lnTo>
                <a:lnTo>
                  <a:pt x="0" y="2083328"/>
                </a:lnTo>
                <a:lnTo>
                  <a:pt x="2333667" y="2083328"/>
                </a:lnTo>
                <a:lnTo>
                  <a:pt x="2333667"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p:cNvSpPr/>
          <p:nvPr/>
        </p:nvSpPr>
        <p:spPr>
          <a:xfrm>
            <a:off x="6559752" y="8543310"/>
            <a:ext cx="1066902" cy="950513"/>
          </a:xfrm>
          <a:custGeom>
            <a:avLst/>
            <a:gdLst/>
            <a:ahLst/>
            <a:cxnLst/>
            <a:rect l="l" t="t" r="r" b="b"/>
            <a:pathLst>
              <a:path w="1066902" h="950513">
                <a:moveTo>
                  <a:pt x="0" y="0"/>
                </a:moveTo>
                <a:lnTo>
                  <a:pt x="1066902" y="0"/>
                </a:lnTo>
                <a:lnTo>
                  <a:pt x="1066902" y="950513"/>
                </a:lnTo>
                <a:lnTo>
                  <a:pt x="0" y="9505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Freeform 22">
            <a:extLst>
              <a:ext uri="{FF2B5EF4-FFF2-40B4-BE49-F238E27FC236}">
                <a16:creationId xmlns:a16="http://schemas.microsoft.com/office/drawing/2014/main" id="{303DBB50-E180-4857-9427-69EE75E1D80A}"/>
              </a:ext>
            </a:extLst>
          </p:cNvPr>
          <p:cNvSpPr/>
          <p:nvPr/>
        </p:nvSpPr>
        <p:spPr>
          <a:xfrm>
            <a:off x="269229" y="234313"/>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7"/>
            <a:stretch>
              <a:fillRect/>
            </a:stretch>
          </a:blipFill>
        </p:spPr>
      </p:sp>
      <p:graphicFrame>
        <p:nvGraphicFramePr>
          <p:cNvPr id="2" name="Table 1">
            <a:extLst>
              <a:ext uri="{FF2B5EF4-FFF2-40B4-BE49-F238E27FC236}">
                <a16:creationId xmlns:a16="http://schemas.microsoft.com/office/drawing/2014/main" id="{6A990FB2-477D-4E17-9D9E-6815561B2B82}"/>
              </a:ext>
            </a:extLst>
          </p:cNvPr>
          <p:cNvGraphicFramePr>
            <a:graphicFrameLocks noGrp="1"/>
          </p:cNvGraphicFramePr>
          <p:nvPr>
            <p:extLst>
              <p:ext uri="{D42A27DB-BD31-4B8C-83A1-F6EECF244321}">
                <p14:modId xmlns:p14="http://schemas.microsoft.com/office/powerpoint/2010/main" val="1736847250"/>
              </p:ext>
            </p:extLst>
          </p:nvPr>
        </p:nvGraphicFramePr>
        <p:xfrm>
          <a:off x="853046" y="1693206"/>
          <a:ext cx="16746987" cy="6605646"/>
        </p:xfrm>
        <a:graphic>
          <a:graphicData uri="http://schemas.openxmlformats.org/drawingml/2006/table">
            <a:tbl>
              <a:tblPr firstRow="1" firstCol="1" bandRow="1">
                <a:tableStyleId>{5C22544A-7EE6-4342-B048-85BDC9FD1C3A}</a:tableStyleId>
              </a:tblPr>
              <a:tblGrid>
                <a:gridCol w="4182805">
                  <a:extLst>
                    <a:ext uri="{9D8B030D-6E8A-4147-A177-3AD203B41FA5}">
                      <a16:colId xmlns:a16="http://schemas.microsoft.com/office/drawing/2014/main" val="3038605159"/>
                    </a:ext>
                  </a:extLst>
                </a:gridCol>
                <a:gridCol w="3321964">
                  <a:extLst>
                    <a:ext uri="{9D8B030D-6E8A-4147-A177-3AD203B41FA5}">
                      <a16:colId xmlns:a16="http://schemas.microsoft.com/office/drawing/2014/main" val="2356130702"/>
                    </a:ext>
                  </a:extLst>
                </a:gridCol>
                <a:gridCol w="2412247">
                  <a:extLst>
                    <a:ext uri="{9D8B030D-6E8A-4147-A177-3AD203B41FA5}">
                      <a16:colId xmlns:a16="http://schemas.microsoft.com/office/drawing/2014/main" val="1883941202"/>
                    </a:ext>
                  </a:extLst>
                </a:gridCol>
                <a:gridCol w="6829971">
                  <a:extLst>
                    <a:ext uri="{9D8B030D-6E8A-4147-A177-3AD203B41FA5}">
                      <a16:colId xmlns:a16="http://schemas.microsoft.com/office/drawing/2014/main" val="3515877685"/>
                    </a:ext>
                  </a:extLst>
                </a:gridCol>
              </a:tblGrid>
              <a:tr h="708786">
                <a:tc>
                  <a:txBody>
                    <a:bodyPr/>
                    <a:lstStyle/>
                    <a:p>
                      <a:pPr>
                        <a:lnSpc>
                          <a:spcPct val="107000"/>
                        </a:lnSpc>
                        <a:spcAft>
                          <a:spcPts val="0"/>
                        </a:spcAft>
                      </a:pPr>
                      <a:r>
                        <a:rPr lang="en-GB" sz="3200">
                          <a:effectLst/>
                        </a:rPr>
                        <a:t>Date</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Time</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School</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Activity</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1407241"/>
                  </a:ext>
                </a:extLst>
              </a:tr>
              <a:tr h="708786">
                <a:tc>
                  <a:txBody>
                    <a:bodyPr/>
                    <a:lstStyle/>
                    <a:p>
                      <a:pPr>
                        <a:lnSpc>
                          <a:spcPct val="107000"/>
                        </a:lnSpc>
                        <a:spcAft>
                          <a:spcPts val="0"/>
                        </a:spcAft>
                      </a:pPr>
                      <a:r>
                        <a:rPr lang="en-GB" sz="3200">
                          <a:effectLst/>
                        </a:rPr>
                        <a:t>Monday 23</a:t>
                      </a:r>
                      <a:r>
                        <a:rPr lang="en-GB" sz="3200" baseline="30000">
                          <a:effectLst/>
                        </a:rPr>
                        <a:t>rd</a:t>
                      </a:r>
                      <a:r>
                        <a:rPr lang="en-GB" sz="3200">
                          <a:effectLst/>
                        </a:rPr>
                        <a:t> February </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3.00pm – 8.30pm</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The Neeld</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Dance Festival All Years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5038379"/>
                  </a:ext>
                </a:extLst>
              </a:tr>
              <a:tr h="708786">
                <a:tc>
                  <a:txBody>
                    <a:bodyPr/>
                    <a:lstStyle/>
                    <a:p>
                      <a:pPr>
                        <a:lnSpc>
                          <a:spcPct val="107000"/>
                        </a:lnSpc>
                        <a:spcAft>
                          <a:spcPts val="0"/>
                        </a:spcAft>
                      </a:pPr>
                      <a:r>
                        <a:rPr lang="en-GB" sz="3200">
                          <a:effectLst/>
                        </a:rPr>
                        <a:t>Tuesday 24</a:t>
                      </a:r>
                      <a:r>
                        <a:rPr lang="en-GB" sz="3200" baseline="30000">
                          <a:effectLst/>
                        </a:rPr>
                        <a:t>th</a:t>
                      </a:r>
                      <a:r>
                        <a:rPr lang="en-GB" sz="3200">
                          <a:effectLst/>
                        </a:rPr>
                        <a:t> February </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3.00pm – 8.30pm</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The Neeld</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Dance Festival All Years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5502615"/>
                  </a:ext>
                </a:extLst>
              </a:tr>
              <a:tr h="708786">
                <a:tc>
                  <a:txBody>
                    <a:bodyPr/>
                    <a:lstStyle/>
                    <a:p>
                      <a:pPr>
                        <a:lnSpc>
                          <a:spcPct val="107000"/>
                        </a:lnSpc>
                        <a:spcAft>
                          <a:spcPts val="0"/>
                        </a:spcAft>
                      </a:pPr>
                      <a:r>
                        <a:rPr lang="en-GB" sz="3200">
                          <a:effectLst/>
                        </a:rPr>
                        <a:t>Monday 2</a:t>
                      </a:r>
                      <a:r>
                        <a:rPr lang="en-GB" sz="3200" baseline="30000">
                          <a:effectLst/>
                        </a:rPr>
                        <a:t>nd</a:t>
                      </a:r>
                      <a:r>
                        <a:rPr lang="en-GB" sz="3200">
                          <a:effectLst/>
                        </a:rPr>
                        <a:t> March</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10.00am – 12.30pm</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Chip RC</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Tag Rugby YR5/6 </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9998922"/>
                  </a:ext>
                </a:extLst>
              </a:tr>
              <a:tr h="708786">
                <a:tc>
                  <a:txBody>
                    <a:bodyPr/>
                    <a:lstStyle/>
                    <a:p>
                      <a:pPr>
                        <a:lnSpc>
                          <a:spcPct val="107000"/>
                        </a:lnSpc>
                        <a:spcAft>
                          <a:spcPts val="0"/>
                        </a:spcAft>
                      </a:pPr>
                      <a:r>
                        <a:rPr lang="en-GB" sz="3200">
                          <a:effectLst/>
                        </a:rPr>
                        <a:t>Friday 6</a:t>
                      </a:r>
                      <a:r>
                        <a:rPr lang="en-GB" sz="3200" baseline="30000">
                          <a:effectLst/>
                        </a:rPr>
                        <a:t>th</a:t>
                      </a:r>
                      <a:r>
                        <a:rPr lang="en-GB" sz="3200">
                          <a:effectLst/>
                        </a:rPr>
                        <a:t> March</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10.00am – 12.30pm</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Abbeyfield</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Girls Only biggest ever football YR3/4/5/6</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6976859"/>
                  </a:ext>
                </a:extLst>
              </a:tr>
              <a:tr h="708786">
                <a:tc>
                  <a:txBody>
                    <a:bodyPr/>
                    <a:lstStyle/>
                    <a:p>
                      <a:pPr>
                        <a:lnSpc>
                          <a:spcPct val="107000"/>
                        </a:lnSpc>
                        <a:spcAft>
                          <a:spcPts val="0"/>
                        </a:spcAft>
                      </a:pPr>
                      <a:r>
                        <a:rPr lang="en-GB" sz="3200">
                          <a:effectLst/>
                        </a:rPr>
                        <a:t>Friday 13</a:t>
                      </a:r>
                      <a:r>
                        <a:rPr lang="en-GB" sz="3200" baseline="30000">
                          <a:effectLst/>
                        </a:rPr>
                        <a:t>th</a:t>
                      </a:r>
                      <a:r>
                        <a:rPr lang="en-GB" sz="3200">
                          <a:effectLst/>
                        </a:rPr>
                        <a:t> March</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10.30am – 12pm</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Huish</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All Active Academy YR 4/5/6 </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8253816"/>
                  </a:ext>
                </a:extLst>
              </a:tr>
              <a:tr h="708786">
                <a:tc>
                  <a:txBody>
                    <a:bodyPr/>
                    <a:lstStyle/>
                    <a:p>
                      <a:pPr>
                        <a:lnSpc>
                          <a:spcPct val="107000"/>
                        </a:lnSpc>
                        <a:spcAft>
                          <a:spcPts val="0"/>
                        </a:spcAft>
                      </a:pPr>
                      <a:r>
                        <a:rPr lang="en-GB" sz="3200">
                          <a:effectLst/>
                        </a:rPr>
                        <a:t>Friday 20</a:t>
                      </a:r>
                      <a:r>
                        <a:rPr lang="en-GB" sz="3200" baseline="30000">
                          <a:effectLst/>
                        </a:rPr>
                        <a:t>th</a:t>
                      </a:r>
                      <a:r>
                        <a:rPr lang="en-GB" sz="3200">
                          <a:effectLst/>
                        </a:rPr>
                        <a:t> March </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10.30am – 12.45am</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Sheldon</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dirty="0">
                          <a:effectLst/>
                        </a:rPr>
                        <a:t>High Five Netball  YR5/6</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2898088"/>
                  </a:ext>
                </a:extLst>
              </a:tr>
              <a:tr h="708786">
                <a:tc>
                  <a:txBody>
                    <a:bodyPr/>
                    <a:lstStyle/>
                    <a:p>
                      <a:pPr>
                        <a:lnSpc>
                          <a:spcPct val="107000"/>
                        </a:lnSpc>
                        <a:spcAft>
                          <a:spcPts val="0"/>
                        </a:spcAft>
                      </a:pPr>
                      <a:r>
                        <a:rPr lang="en-GB" sz="3200">
                          <a:effectLst/>
                        </a:rPr>
                        <a:t>Friday 27</a:t>
                      </a:r>
                      <a:r>
                        <a:rPr lang="en-GB" sz="3200" baseline="30000">
                          <a:effectLst/>
                        </a:rPr>
                        <a:t>th</a:t>
                      </a:r>
                      <a:r>
                        <a:rPr lang="en-GB" sz="3200">
                          <a:effectLst/>
                        </a:rPr>
                        <a:t> March</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10.45am – 12pm</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a:effectLst/>
                        </a:rPr>
                        <a:t>Huish</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3200" dirty="0">
                          <a:effectLst/>
                        </a:rPr>
                        <a:t>Easter Egg Hunt REC/YR1</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359714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7696200" y="103164"/>
            <a:ext cx="10229773" cy="1631400"/>
            <a:chOff x="0" y="0"/>
            <a:chExt cx="836820" cy="500225"/>
          </a:xfrm>
        </p:grpSpPr>
        <p:sp>
          <p:nvSpPr>
            <p:cNvPr id="4" name="Freeform 4"/>
            <p:cNvSpPr/>
            <p:nvPr/>
          </p:nvSpPr>
          <p:spPr>
            <a:xfrm>
              <a:off x="0" y="0"/>
              <a:ext cx="836820" cy="500225"/>
            </a:xfrm>
            <a:custGeom>
              <a:avLst/>
              <a:gdLst/>
              <a:ahLst/>
              <a:cxnLst/>
              <a:rect l="l" t="t" r="r" b="b"/>
              <a:pathLst>
                <a:path w="836820" h="500225">
                  <a:moveTo>
                    <a:pt x="70662" y="0"/>
                  </a:moveTo>
                  <a:lnTo>
                    <a:pt x="766158" y="0"/>
                  </a:lnTo>
                  <a:cubicBezTo>
                    <a:pt x="784899" y="0"/>
                    <a:pt x="802872" y="7445"/>
                    <a:pt x="816124" y="20697"/>
                  </a:cubicBezTo>
                  <a:cubicBezTo>
                    <a:pt x="829375" y="33948"/>
                    <a:pt x="836820" y="51922"/>
                    <a:pt x="836820" y="70662"/>
                  </a:cubicBezTo>
                  <a:lnTo>
                    <a:pt x="836820" y="429562"/>
                  </a:lnTo>
                  <a:cubicBezTo>
                    <a:pt x="836820" y="448303"/>
                    <a:pt x="829375" y="466276"/>
                    <a:pt x="816124" y="479528"/>
                  </a:cubicBezTo>
                  <a:cubicBezTo>
                    <a:pt x="802872" y="492780"/>
                    <a:pt x="784899" y="500225"/>
                    <a:pt x="766158" y="500225"/>
                  </a:cubicBezTo>
                  <a:lnTo>
                    <a:pt x="70662" y="500225"/>
                  </a:lnTo>
                  <a:cubicBezTo>
                    <a:pt x="51922" y="500225"/>
                    <a:pt x="33948" y="492780"/>
                    <a:pt x="20697" y="479528"/>
                  </a:cubicBezTo>
                  <a:cubicBezTo>
                    <a:pt x="7445" y="466276"/>
                    <a:pt x="0" y="448303"/>
                    <a:pt x="0" y="429562"/>
                  </a:cubicBezTo>
                  <a:lnTo>
                    <a:pt x="0" y="70662"/>
                  </a:lnTo>
                  <a:cubicBezTo>
                    <a:pt x="0" y="51922"/>
                    <a:pt x="7445" y="33948"/>
                    <a:pt x="20697" y="20697"/>
                  </a:cubicBezTo>
                  <a:cubicBezTo>
                    <a:pt x="33948" y="7445"/>
                    <a:pt x="51922" y="0"/>
                    <a:pt x="70662" y="0"/>
                  </a:cubicBezTo>
                  <a:close/>
                </a:path>
              </a:pathLst>
            </a:custGeom>
            <a:solidFill>
              <a:srgbClr val="DAFD64"/>
            </a:solidFill>
          </p:spPr>
        </p:sp>
        <p:sp>
          <p:nvSpPr>
            <p:cNvPr id="5" name="TextBox 5"/>
            <p:cNvSpPr txBox="1"/>
            <p:nvPr/>
          </p:nvSpPr>
          <p:spPr>
            <a:xfrm>
              <a:off x="0" y="-47625"/>
              <a:ext cx="836820" cy="54785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pSp>
        <p:nvGrpSpPr>
          <p:cNvPr id="6" name="Group 6"/>
          <p:cNvGrpSpPr/>
          <p:nvPr/>
        </p:nvGrpSpPr>
        <p:grpSpPr>
          <a:xfrm>
            <a:off x="7389645" y="8626024"/>
            <a:ext cx="9432206" cy="632276"/>
            <a:chOff x="0" y="0"/>
            <a:chExt cx="2386847" cy="159999"/>
          </a:xfrm>
        </p:grpSpPr>
        <p:sp>
          <p:nvSpPr>
            <p:cNvPr id="7" name="Freeform 7"/>
            <p:cNvSpPr/>
            <p:nvPr/>
          </p:nvSpPr>
          <p:spPr>
            <a:xfrm>
              <a:off x="0" y="0"/>
              <a:ext cx="2386847" cy="159999"/>
            </a:xfrm>
            <a:custGeom>
              <a:avLst/>
              <a:gdLst/>
              <a:ahLst/>
              <a:cxnLst/>
              <a:rect l="l" t="t" r="r" b="b"/>
              <a:pathLst>
                <a:path w="2386847" h="159999">
                  <a:moveTo>
                    <a:pt x="1193424" y="0"/>
                  </a:moveTo>
                  <a:cubicBezTo>
                    <a:pt x="534314" y="0"/>
                    <a:pt x="0" y="35817"/>
                    <a:pt x="0" y="80000"/>
                  </a:cubicBezTo>
                  <a:cubicBezTo>
                    <a:pt x="0" y="124182"/>
                    <a:pt x="534314" y="159999"/>
                    <a:pt x="1193424" y="159999"/>
                  </a:cubicBezTo>
                  <a:cubicBezTo>
                    <a:pt x="1852533" y="159999"/>
                    <a:pt x="2386847" y="124182"/>
                    <a:pt x="2386847" y="80000"/>
                  </a:cubicBezTo>
                  <a:cubicBezTo>
                    <a:pt x="2386847" y="35817"/>
                    <a:pt x="1852533" y="0"/>
                    <a:pt x="1193424" y="0"/>
                  </a:cubicBezTo>
                  <a:close/>
                </a:path>
              </a:pathLst>
            </a:custGeom>
            <a:solidFill>
              <a:srgbClr val="CBDCFA"/>
            </a:solidFill>
          </p:spPr>
        </p:sp>
        <p:sp>
          <p:nvSpPr>
            <p:cNvPr id="8" name="TextBox 8"/>
            <p:cNvSpPr txBox="1"/>
            <p:nvPr/>
          </p:nvSpPr>
          <p:spPr>
            <a:xfrm>
              <a:off x="223767" y="-23100"/>
              <a:ext cx="1939313"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sp>
        <p:nvSpPr>
          <p:cNvPr id="9" name="Freeform 9"/>
          <p:cNvSpPr/>
          <p:nvPr/>
        </p:nvSpPr>
        <p:spPr>
          <a:xfrm>
            <a:off x="8534399" y="2705099"/>
            <a:ext cx="8287451" cy="6451069"/>
          </a:xfrm>
          <a:custGeom>
            <a:avLst/>
            <a:gdLst/>
            <a:ahLst/>
            <a:cxnLst/>
            <a:rect l="l" t="t" r="r" b="b"/>
            <a:pathLst>
              <a:path w="9432206" h="8229600">
                <a:moveTo>
                  <a:pt x="0" y="0"/>
                </a:moveTo>
                <a:lnTo>
                  <a:pt x="9432206" y="0"/>
                </a:lnTo>
                <a:lnTo>
                  <a:pt x="9432206" y="8229600"/>
                </a:lnTo>
                <a:lnTo>
                  <a:pt x="0" y="8229600"/>
                </a:lnTo>
                <a:lnTo>
                  <a:pt x="0" y="0"/>
                </a:lnTo>
                <a:close/>
              </a:path>
            </a:pathLst>
          </a:custGeom>
          <a:blipFill>
            <a:blip r:embed="rId2"/>
            <a:stretch>
              <a:fillRect/>
            </a:stretch>
          </a:blipFill>
        </p:spPr>
      </p:sp>
      <p:sp>
        <p:nvSpPr>
          <p:cNvPr id="20" name="TextBox 20"/>
          <p:cNvSpPr txBox="1"/>
          <p:nvPr/>
        </p:nvSpPr>
        <p:spPr>
          <a:xfrm>
            <a:off x="9294697" y="457199"/>
            <a:ext cx="10000346" cy="923330"/>
          </a:xfrm>
          <a:prstGeom prst="rect">
            <a:avLst/>
          </a:prstGeom>
        </p:spPr>
        <p:txBody>
          <a:bodyPr wrap="square" lIns="0" tIns="0" rIns="0" bIns="0" rtlCol="0" anchor="t">
            <a:spAutoFit/>
          </a:bodyPr>
          <a:lstStyle/>
          <a:p>
            <a:r>
              <a:rPr lang="en-GB" sz="6000" dirty="0">
                <a:latin typeface="Arial Rounded MT Bold" panose="020F0704030504030204" pitchFamily="34" charset="0"/>
                <a:cs typeface="Aharoni" panose="02010803020104030203" pitchFamily="2" charset="-79"/>
              </a:rPr>
              <a:t>Chippenham Games</a:t>
            </a:r>
            <a:endParaRPr lang="en-GB" sz="5400" dirty="0">
              <a:latin typeface="Arial Rounded MT Bold" panose="020F0704030504030204" pitchFamily="34" charset="0"/>
              <a:cs typeface="Aharoni" panose="02010803020104030203" pitchFamily="2" charset="-79"/>
            </a:endParaRPr>
          </a:p>
        </p:txBody>
      </p:sp>
      <p:sp>
        <p:nvSpPr>
          <p:cNvPr id="21" name="Freeform 21"/>
          <p:cNvSpPr/>
          <p:nvPr/>
        </p:nvSpPr>
        <p:spPr>
          <a:xfrm flipH="1">
            <a:off x="8254249" y="3431735"/>
            <a:ext cx="1987654" cy="1774433"/>
          </a:xfrm>
          <a:custGeom>
            <a:avLst/>
            <a:gdLst/>
            <a:ahLst/>
            <a:cxnLst/>
            <a:rect l="l" t="t" r="r" b="b"/>
            <a:pathLst>
              <a:path w="1987654" h="1774433">
                <a:moveTo>
                  <a:pt x="1987654" y="0"/>
                </a:moveTo>
                <a:lnTo>
                  <a:pt x="0" y="0"/>
                </a:lnTo>
                <a:lnTo>
                  <a:pt x="0" y="1774433"/>
                </a:lnTo>
                <a:lnTo>
                  <a:pt x="1987654" y="1774433"/>
                </a:lnTo>
                <a:lnTo>
                  <a:pt x="1987654"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2" name="Freeform 22"/>
          <p:cNvSpPr/>
          <p:nvPr/>
        </p:nvSpPr>
        <p:spPr>
          <a:xfrm>
            <a:off x="15828227" y="4761290"/>
            <a:ext cx="838159" cy="746723"/>
          </a:xfrm>
          <a:custGeom>
            <a:avLst/>
            <a:gdLst/>
            <a:ahLst/>
            <a:cxnLst/>
            <a:rect l="l" t="t" r="r" b="b"/>
            <a:pathLst>
              <a:path w="838159" h="746723">
                <a:moveTo>
                  <a:pt x="0" y="0"/>
                </a:moveTo>
                <a:lnTo>
                  <a:pt x="838159" y="0"/>
                </a:lnTo>
                <a:lnTo>
                  <a:pt x="838159" y="746723"/>
                </a:lnTo>
                <a:lnTo>
                  <a:pt x="0" y="7467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3" name="Group 12">
            <a:extLst>
              <a:ext uri="{FF2B5EF4-FFF2-40B4-BE49-F238E27FC236}">
                <a16:creationId xmlns:a16="http://schemas.microsoft.com/office/drawing/2014/main" id="{A811AE4A-E55F-4D9B-88F3-64B710431BF8}"/>
              </a:ext>
            </a:extLst>
          </p:cNvPr>
          <p:cNvGrpSpPr/>
          <p:nvPr/>
        </p:nvGrpSpPr>
        <p:grpSpPr>
          <a:xfrm>
            <a:off x="2438400" y="8692156"/>
            <a:ext cx="15094113" cy="1013736"/>
            <a:chOff x="0" y="0"/>
            <a:chExt cx="836820" cy="500225"/>
          </a:xfrm>
        </p:grpSpPr>
        <p:sp>
          <p:nvSpPr>
            <p:cNvPr id="14" name="Freeform 13">
              <a:extLst>
                <a:ext uri="{FF2B5EF4-FFF2-40B4-BE49-F238E27FC236}">
                  <a16:creationId xmlns:a16="http://schemas.microsoft.com/office/drawing/2014/main" id="{20AD81AC-3B06-440F-B1FC-03AA9ABC1C0C}"/>
                </a:ext>
              </a:extLst>
            </p:cNvPr>
            <p:cNvSpPr/>
            <p:nvPr/>
          </p:nvSpPr>
          <p:spPr>
            <a:xfrm>
              <a:off x="0" y="0"/>
              <a:ext cx="836820" cy="500225"/>
            </a:xfrm>
            <a:custGeom>
              <a:avLst/>
              <a:gdLst/>
              <a:ahLst/>
              <a:cxnLst/>
              <a:rect l="l" t="t" r="r" b="b"/>
              <a:pathLst>
                <a:path w="836820" h="500225">
                  <a:moveTo>
                    <a:pt x="70662" y="0"/>
                  </a:moveTo>
                  <a:lnTo>
                    <a:pt x="766158" y="0"/>
                  </a:lnTo>
                  <a:cubicBezTo>
                    <a:pt x="784899" y="0"/>
                    <a:pt x="802872" y="7445"/>
                    <a:pt x="816124" y="20697"/>
                  </a:cubicBezTo>
                  <a:cubicBezTo>
                    <a:pt x="829375" y="33948"/>
                    <a:pt x="836820" y="51922"/>
                    <a:pt x="836820" y="70662"/>
                  </a:cubicBezTo>
                  <a:lnTo>
                    <a:pt x="836820" y="429562"/>
                  </a:lnTo>
                  <a:cubicBezTo>
                    <a:pt x="836820" y="448303"/>
                    <a:pt x="829375" y="466276"/>
                    <a:pt x="816124" y="479528"/>
                  </a:cubicBezTo>
                  <a:cubicBezTo>
                    <a:pt x="802872" y="492780"/>
                    <a:pt x="784899" y="500225"/>
                    <a:pt x="766158" y="500225"/>
                  </a:cubicBezTo>
                  <a:lnTo>
                    <a:pt x="70662" y="500225"/>
                  </a:lnTo>
                  <a:cubicBezTo>
                    <a:pt x="51922" y="500225"/>
                    <a:pt x="33948" y="492780"/>
                    <a:pt x="20697" y="479528"/>
                  </a:cubicBezTo>
                  <a:cubicBezTo>
                    <a:pt x="7445" y="466276"/>
                    <a:pt x="0" y="448303"/>
                    <a:pt x="0" y="429562"/>
                  </a:cubicBezTo>
                  <a:lnTo>
                    <a:pt x="0" y="70662"/>
                  </a:lnTo>
                  <a:cubicBezTo>
                    <a:pt x="0" y="51922"/>
                    <a:pt x="7445" y="33948"/>
                    <a:pt x="20697" y="20697"/>
                  </a:cubicBezTo>
                  <a:cubicBezTo>
                    <a:pt x="33948" y="7445"/>
                    <a:pt x="51922" y="0"/>
                    <a:pt x="70662" y="0"/>
                  </a:cubicBezTo>
                  <a:close/>
                </a:path>
              </a:pathLst>
            </a:custGeom>
            <a:solidFill>
              <a:srgbClr val="E53162"/>
            </a:solidFill>
          </p:spPr>
        </p:sp>
        <p:sp>
          <p:nvSpPr>
            <p:cNvPr id="15" name="TextBox 14">
              <a:extLst>
                <a:ext uri="{FF2B5EF4-FFF2-40B4-BE49-F238E27FC236}">
                  <a16:creationId xmlns:a16="http://schemas.microsoft.com/office/drawing/2014/main" id="{C85CB149-D28C-46B9-A218-D87FB8BD1688}"/>
                </a:ext>
              </a:extLst>
            </p:cNvPr>
            <p:cNvSpPr txBox="1"/>
            <p:nvPr/>
          </p:nvSpPr>
          <p:spPr>
            <a:xfrm>
              <a:off x="0" y="-47625"/>
              <a:ext cx="836820" cy="54785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aphicFrame>
        <p:nvGraphicFramePr>
          <p:cNvPr id="2" name="Table 1">
            <a:extLst>
              <a:ext uri="{FF2B5EF4-FFF2-40B4-BE49-F238E27FC236}">
                <a16:creationId xmlns:a16="http://schemas.microsoft.com/office/drawing/2014/main" id="{9F95EBDD-EE5D-4B29-BEE1-184C968D2CB7}"/>
              </a:ext>
            </a:extLst>
          </p:cNvPr>
          <p:cNvGraphicFramePr>
            <a:graphicFrameLocks noGrp="1"/>
          </p:cNvGraphicFramePr>
          <p:nvPr>
            <p:extLst>
              <p:ext uri="{D42A27DB-BD31-4B8C-83A1-F6EECF244321}">
                <p14:modId xmlns:p14="http://schemas.microsoft.com/office/powerpoint/2010/main" val="1849281744"/>
              </p:ext>
            </p:extLst>
          </p:nvPr>
        </p:nvGraphicFramePr>
        <p:xfrm>
          <a:off x="586387" y="1582824"/>
          <a:ext cx="6957413" cy="6849746"/>
        </p:xfrm>
        <a:graphic>
          <a:graphicData uri="http://schemas.openxmlformats.org/drawingml/2006/table">
            <a:tbl>
              <a:tblPr firstRow="1" firstCol="1" bandRow="1">
                <a:tableStyleId>{5C22544A-7EE6-4342-B048-85BDC9FD1C3A}</a:tableStyleId>
              </a:tblPr>
              <a:tblGrid>
                <a:gridCol w="3288207">
                  <a:extLst>
                    <a:ext uri="{9D8B030D-6E8A-4147-A177-3AD203B41FA5}">
                      <a16:colId xmlns:a16="http://schemas.microsoft.com/office/drawing/2014/main" val="1754671041"/>
                    </a:ext>
                  </a:extLst>
                </a:gridCol>
                <a:gridCol w="3669206">
                  <a:extLst>
                    <a:ext uri="{9D8B030D-6E8A-4147-A177-3AD203B41FA5}">
                      <a16:colId xmlns:a16="http://schemas.microsoft.com/office/drawing/2014/main" val="2717732953"/>
                    </a:ext>
                  </a:extLst>
                </a:gridCol>
              </a:tblGrid>
              <a:tr h="343338">
                <a:tc>
                  <a:txBody>
                    <a:bodyPr/>
                    <a:lstStyle/>
                    <a:p>
                      <a:pPr>
                        <a:lnSpc>
                          <a:spcPct val="115000"/>
                        </a:lnSpc>
                        <a:spcAft>
                          <a:spcPts val="0"/>
                        </a:spcAft>
                      </a:pPr>
                      <a:r>
                        <a:rPr lang="en-GB" sz="4400" u="sng" kern="100" dirty="0">
                          <a:effectLst/>
                        </a:rPr>
                        <a:t>Tuesday</a:t>
                      </a:r>
                      <a:endParaRPr lang="en-GB" sz="4400" kern="100" dirty="0">
                        <a:effectLst/>
                        <a:latin typeface="Aptos"/>
                        <a:ea typeface="Aptos"/>
                        <a:cs typeface="Times New Roman" panose="02020603050405020304" pitchFamily="18" charset="0"/>
                      </a:endParaRPr>
                    </a:p>
                  </a:txBody>
                  <a:tcPr marL="68580" marR="68580" marT="0" marB="0"/>
                </a:tc>
                <a:tc>
                  <a:txBody>
                    <a:bodyPr/>
                    <a:lstStyle/>
                    <a:p>
                      <a:pPr>
                        <a:lnSpc>
                          <a:spcPct val="115000"/>
                        </a:lnSpc>
                        <a:spcAft>
                          <a:spcPts val="0"/>
                        </a:spcAft>
                      </a:pPr>
                      <a:r>
                        <a:rPr lang="en-GB" sz="4400" u="sng" kern="100">
                          <a:effectLst/>
                        </a:rPr>
                        <a:t>Wednesday</a:t>
                      </a:r>
                      <a:endParaRPr lang="en-GB" sz="4400" kern="100">
                        <a:effectLst/>
                        <a:latin typeface="Aptos"/>
                        <a:ea typeface="Aptos"/>
                        <a:cs typeface="Times New Roman" panose="02020603050405020304" pitchFamily="18" charset="0"/>
                      </a:endParaRPr>
                    </a:p>
                  </a:txBody>
                  <a:tcPr marL="68580" marR="68580" marT="0" marB="0"/>
                </a:tc>
                <a:extLst>
                  <a:ext uri="{0D108BD9-81ED-4DB2-BD59-A6C34878D82A}">
                    <a16:rowId xmlns:a16="http://schemas.microsoft.com/office/drawing/2014/main" val="3296486473"/>
                  </a:ext>
                </a:extLst>
              </a:tr>
              <a:tr h="2531537">
                <a:tc>
                  <a:txBody>
                    <a:bodyPr/>
                    <a:lstStyle/>
                    <a:p>
                      <a:pPr>
                        <a:lnSpc>
                          <a:spcPct val="115000"/>
                        </a:lnSpc>
                        <a:spcAft>
                          <a:spcPts val="0"/>
                        </a:spcAft>
                      </a:pPr>
                      <a:r>
                        <a:rPr lang="en-GB" sz="4400" kern="100">
                          <a:effectLst/>
                        </a:rPr>
                        <a:t>Kings Lodge</a:t>
                      </a:r>
                    </a:p>
                    <a:p>
                      <a:pPr>
                        <a:lnSpc>
                          <a:spcPct val="115000"/>
                        </a:lnSpc>
                        <a:spcAft>
                          <a:spcPts val="0"/>
                        </a:spcAft>
                      </a:pPr>
                      <a:r>
                        <a:rPr lang="en-GB" sz="4400" kern="100">
                          <a:effectLst/>
                        </a:rPr>
                        <a:t>Lacock</a:t>
                      </a:r>
                    </a:p>
                    <a:p>
                      <a:pPr>
                        <a:lnSpc>
                          <a:spcPct val="115000"/>
                        </a:lnSpc>
                        <a:spcAft>
                          <a:spcPts val="0"/>
                        </a:spcAft>
                      </a:pPr>
                      <a:r>
                        <a:rPr lang="en-GB" sz="4400" kern="100">
                          <a:effectLst/>
                        </a:rPr>
                        <a:t>Frogwell</a:t>
                      </a:r>
                    </a:p>
                    <a:p>
                      <a:pPr>
                        <a:lnSpc>
                          <a:spcPct val="115000"/>
                        </a:lnSpc>
                        <a:spcAft>
                          <a:spcPts val="0"/>
                        </a:spcAft>
                      </a:pPr>
                      <a:r>
                        <a:rPr lang="en-GB" sz="4400" kern="100">
                          <a:effectLst/>
                        </a:rPr>
                        <a:t>St Peters</a:t>
                      </a:r>
                    </a:p>
                    <a:p>
                      <a:pPr>
                        <a:lnSpc>
                          <a:spcPct val="115000"/>
                        </a:lnSpc>
                        <a:spcAft>
                          <a:spcPts val="0"/>
                        </a:spcAft>
                      </a:pPr>
                      <a:r>
                        <a:rPr lang="en-GB" sz="4400" kern="100">
                          <a:effectLst/>
                        </a:rPr>
                        <a:t>Queens Crescent</a:t>
                      </a:r>
                    </a:p>
                    <a:p>
                      <a:pPr>
                        <a:lnSpc>
                          <a:spcPct val="115000"/>
                        </a:lnSpc>
                        <a:spcAft>
                          <a:spcPts val="0"/>
                        </a:spcAft>
                      </a:pPr>
                      <a:r>
                        <a:rPr lang="en-GB" sz="4400" kern="100">
                          <a:effectLst/>
                        </a:rPr>
                        <a:t>St Pauls</a:t>
                      </a:r>
                    </a:p>
                    <a:p>
                      <a:pPr>
                        <a:lnSpc>
                          <a:spcPct val="115000"/>
                        </a:lnSpc>
                        <a:spcAft>
                          <a:spcPts val="0"/>
                        </a:spcAft>
                      </a:pPr>
                      <a:r>
                        <a:rPr lang="en-GB" sz="4400" kern="100">
                          <a:effectLst/>
                        </a:rPr>
                        <a:t>St Marys</a:t>
                      </a:r>
                      <a:endParaRPr lang="en-GB" sz="4400" kern="100">
                        <a:effectLst/>
                        <a:latin typeface="Aptos"/>
                        <a:ea typeface="Aptos"/>
                        <a:cs typeface="Times New Roman" panose="02020603050405020304" pitchFamily="18" charset="0"/>
                      </a:endParaRPr>
                    </a:p>
                  </a:txBody>
                  <a:tcPr marL="68580" marR="68580" marT="0" marB="0"/>
                </a:tc>
                <a:tc>
                  <a:txBody>
                    <a:bodyPr/>
                    <a:lstStyle/>
                    <a:p>
                      <a:pPr>
                        <a:lnSpc>
                          <a:spcPct val="115000"/>
                        </a:lnSpc>
                        <a:spcAft>
                          <a:spcPts val="0"/>
                        </a:spcAft>
                      </a:pPr>
                      <a:r>
                        <a:rPr lang="en-GB" sz="4400" kern="100" dirty="0">
                          <a:effectLst/>
                        </a:rPr>
                        <a:t>Derry Hill</a:t>
                      </a:r>
                    </a:p>
                    <a:p>
                      <a:pPr>
                        <a:lnSpc>
                          <a:spcPct val="115000"/>
                        </a:lnSpc>
                        <a:spcAft>
                          <a:spcPts val="0"/>
                        </a:spcAft>
                      </a:pPr>
                      <a:r>
                        <a:rPr lang="en-GB" sz="4400" kern="100" dirty="0">
                          <a:effectLst/>
                        </a:rPr>
                        <a:t>Monkton Park</a:t>
                      </a:r>
                    </a:p>
                    <a:p>
                      <a:pPr>
                        <a:lnSpc>
                          <a:spcPct val="115000"/>
                        </a:lnSpc>
                        <a:spcAft>
                          <a:spcPts val="0"/>
                        </a:spcAft>
                      </a:pPr>
                      <a:r>
                        <a:rPr lang="en-GB" sz="4400" kern="100" dirty="0">
                          <a:effectLst/>
                        </a:rPr>
                        <a:t>Redland</a:t>
                      </a:r>
                    </a:p>
                    <a:p>
                      <a:pPr>
                        <a:lnSpc>
                          <a:spcPct val="115000"/>
                        </a:lnSpc>
                        <a:spcAft>
                          <a:spcPts val="0"/>
                        </a:spcAft>
                      </a:pPr>
                      <a:r>
                        <a:rPr lang="en-GB" sz="4400" kern="100" dirty="0">
                          <a:effectLst/>
                        </a:rPr>
                        <a:t>Charter</a:t>
                      </a:r>
                    </a:p>
                    <a:p>
                      <a:pPr>
                        <a:lnSpc>
                          <a:spcPct val="115000"/>
                        </a:lnSpc>
                        <a:spcAft>
                          <a:spcPts val="0"/>
                        </a:spcAft>
                      </a:pPr>
                      <a:r>
                        <a:rPr lang="en-GB" sz="4400" kern="100" dirty="0">
                          <a:effectLst/>
                        </a:rPr>
                        <a:t>KSM</a:t>
                      </a:r>
                    </a:p>
                    <a:p>
                      <a:pPr>
                        <a:lnSpc>
                          <a:spcPct val="115000"/>
                        </a:lnSpc>
                        <a:spcAft>
                          <a:spcPts val="0"/>
                        </a:spcAft>
                      </a:pPr>
                      <a:r>
                        <a:rPr lang="en-GB" sz="4400" kern="100" dirty="0">
                          <a:effectLst/>
                        </a:rPr>
                        <a:t>Ivy Lane</a:t>
                      </a:r>
                      <a:endParaRPr lang="en-GB" sz="4400" kern="100" dirty="0">
                        <a:effectLst/>
                        <a:latin typeface="Aptos"/>
                        <a:ea typeface="Aptos"/>
                        <a:cs typeface="Times New Roman" panose="02020603050405020304" pitchFamily="18" charset="0"/>
                      </a:endParaRPr>
                    </a:p>
                  </a:txBody>
                  <a:tcPr marL="68580" marR="68580" marT="0" marB="0"/>
                </a:tc>
                <a:extLst>
                  <a:ext uri="{0D108BD9-81ED-4DB2-BD59-A6C34878D82A}">
                    <a16:rowId xmlns:a16="http://schemas.microsoft.com/office/drawing/2014/main" val="2327554651"/>
                  </a:ext>
                </a:extLst>
              </a:tr>
            </a:tbl>
          </a:graphicData>
        </a:graphic>
      </p:graphicFrame>
      <p:sp>
        <p:nvSpPr>
          <p:cNvPr id="18" name="TextBox 20">
            <a:extLst>
              <a:ext uri="{FF2B5EF4-FFF2-40B4-BE49-F238E27FC236}">
                <a16:creationId xmlns:a16="http://schemas.microsoft.com/office/drawing/2014/main" id="{2E35FCEB-86BD-4D10-9FC7-D148AE446862}"/>
              </a:ext>
            </a:extLst>
          </p:cNvPr>
          <p:cNvSpPr txBox="1"/>
          <p:nvPr/>
        </p:nvSpPr>
        <p:spPr>
          <a:xfrm>
            <a:off x="3733800" y="8737359"/>
            <a:ext cx="14375307" cy="923330"/>
          </a:xfrm>
          <a:prstGeom prst="rect">
            <a:avLst/>
          </a:prstGeom>
        </p:spPr>
        <p:txBody>
          <a:bodyPr wrap="square" lIns="0" tIns="0" rIns="0" bIns="0" rtlCol="0" anchor="t">
            <a:spAutoFit/>
          </a:bodyPr>
          <a:lstStyle/>
          <a:p>
            <a:r>
              <a:rPr lang="en-GB" sz="6000" dirty="0">
                <a:latin typeface="Arial Rounded MT Bold" panose="020F0704030504030204" pitchFamily="34" charset="0"/>
                <a:cs typeface="Aharoni" panose="02010803020104030203" pitchFamily="2" charset="-79"/>
              </a:rPr>
              <a:t>Tuesday 16</a:t>
            </a:r>
            <a:r>
              <a:rPr lang="en-GB" sz="6000" baseline="30000" dirty="0">
                <a:latin typeface="Arial Rounded MT Bold" panose="020F0704030504030204" pitchFamily="34" charset="0"/>
                <a:cs typeface="Aharoni" panose="02010803020104030203" pitchFamily="2" charset="-79"/>
              </a:rPr>
              <a:t>th</a:t>
            </a:r>
            <a:r>
              <a:rPr lang="en-GB" sz="6000" dirty="0">
                <a:latin typeface="Arial Rounded MT Bold" panose="020F0704030504030204" pitchFamily="34" charset="0"/>
                <a:cs typeface="Aharoni" panose="02010803020104030203" pitchFamily="2" charset="-79"/>
              </a:rPr>
              <a:t>  &amp; 17</a:t>
            </a:r>
            <a:r>
              <a:rPr lang="en-GB" sz="6000" baseline="30000" dirty="0">
                <a:latin typeface="Arial Rounded MT Bold" panose="020F0704030504030204" pitchFamily="34" charset="0"/>
                <a:cs typeface="Aharoni" panose="02010803020104030203" pitchFamily="2" charset="-79"/>
              </a:rPr>
              <a:t>th</a:t>
            </a:r>
            <a:r>
              <a:rPr lang="en-GB" sz="6000" dirty="0">
                <a:latin typeface="Arial Rounded MT Bold" panose="020F0704030504030204" pitchFamily="34" charset="0"/>
                <a:cs typeface="Aharoni" panose="02010803020104030203" pitchFamily="2" charset="-79"/>
              </a:rPr>
              <a:t>  Wednesday June  </a:t>
            </a:r>
            <a:endParaRPr lang="en-GB" sz="5400" dirty="0">
              <a:latin typeface="Arial Rounded MT Bold" panose="020F0704030504030204" pitchFamily="34" charset="0"/>
              <a:cs typeface="Aharoni" panose="02010803020104030203" pitchFamily="2" charset="-79"/>
            </a:endParaRPr>
          </a:p>
        </p:txBody>
      </p:sp>
    </p:spTree>
    <p:extLst>
      <p:ext uri="{BB962C8B-B14F-4D97-AF65-F5344CB8AC3E}">
        <p14:creationId xmlns:p14="http://schemas.microsoft.com/office/powerpoint/2010/main" val="2695619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ccer Field - Soccer Fields - The City of Pembroke : Free for ...">
            <a:extLst>
              <a:ext uri="{FF2B5EF4-FFF2-40B4-BE49-F238E27FC236}">
                <a16:creationId xmlns:a16="http://schemas.microsoft.com/office/drawing/2014/main" id="{BE42CAA1-36D4-4909-9CAF-B655FE1AA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8288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98259ECB-0F38-4592-9E6A-BA5A7786C7E7}"/>
              </a:ext>
            </a:extLst>
          </p:cNvPr>
          <p:cNvSpPr>
            <a:spLocks noGrp="1"/>
          </p:cNvSpPr>
          <p:nvPr>
            <p:ph type="subTitle" idx="1"/>
          </p:nvPr>
        </p:nvSpPr>
        <p:spPr/>
        <p:txBody>
          <a:bodyPr/>
          <a:lstStyle/>
          <a:p>
            <a:endParaRPr lang="en-GB"/>
          </a:p>
        </p:txBody>
      </p:sp>
      <p:sp>
        <p:nvSpPr>
          <p:cNvPr id="5" name="TextBox 4">
            <a:extLst>
              <a:ext uri="{FF2B5EF4-FFF2-40B4-BE49-F238E27FC236}">
                <a16:creationId xmlns:a16="http://schemas.microsoft.com/office/drawing/2014/main" id="{DC81299D-76BC-4149-97CB-8D20867DEB00}"/>
              </a:ext>
            </a:extLst>
          </p:cNvPr>
          <p:cNvSpPr txBox="1"/>
          <p:nvPr/>
        </p:nvSpPr>
        <p:spPr>
          <a:xfrm>
            <a:off x="2050256" y="959977"/>
            <a:ext cx="14187488" cy="769441"/>
          </a:xfrm>
          <a:prstGeom prst="rect">
            <a:avLst/>
          </a:prstGeom>
          <a:solidFill>
            <a:schemeClr val="accent6">
              <a:lumMod val="40000"/>
              <a:lumOff val="60000"/>
            </a:schemeClr>
          </a:solidFill>
        </p:spPr>
        <p:txBody>
          <a:bodyPr wrap="square" rtlCol="0">
            <a:spAutoFit/>
          </a:bodyPr>
          <a:lstStyle/>
          <a:p>
            <a:r>
              <a:rPr lang="en-GB" sz="4400" dirty="0"/>
              <a:t>Monday 11</a:t>
            </a:r>
            <a:r>
              <a:rPr lang="en-GB" sz="4400" baseline="30000" dirty="0"/>
              <a:t>th</a:t>
            </a:r>
            <a:r>
              <a:rPr lang="en-GB" sz="4400" dirty="0"/>
              <a:t> May</a:t>
            </a:r>
            <a:endParaRPr lang="en-GB" sz="5400" dirty="0"/>
          </a:p>
        </p:txBody>
      </p:sp>
      <p:graphicFrame>
        <p:nvGraphicFramePr>
          <p:cNvPr id="6" name="Table 5">
            <a:extLst>
              <a:ext uri="{FF2B5EF4-FFF2-40B4-BE49-F238E27FC236}">
                <a16:creationId xmlns:a16="http://schemas.microsoft.com/office/drawing/2014/main" id="{02AF8909-8B3C-4C5F-BA9A-1B58C250239A}"/>
              </a:ext>
            </a:extLst>
          </p:cNvPr>
          <p:cNvGraphicFramePr>
            <a:graphicFrameLocks noGrp="1"/>
          </p:cNvGraphicFramePr>
          <p:nvPr>
            <p:extLst>
              <p:ext uri="{D42A27DB-BD31-4B8C-83A1-F6EECF244321}">
                <p14:modId xmlns:p14="http://schemas.microsoft.com/office/powerpoint/2010/main" val="3820040835"/>
              </p:ext>
            </p:extLst>
          </p:nvPr>
        </p:nvGraphicFramePr>
        <p:xfrm>
          <a:off x="2671763" y="2650992"/>
          <a:ext cx="12501563" cy="5236464"/>
        </p:xfrm>
        <a:graphic>
          <a:graphicData uri="http://schemas.openxmlformats.org/drawingml/2006/table">
            <a:tbl>
              <a:tblPr firstRow="1" firstCol="1" bandRow="1">
                <a:tableStyleId>{5C22544A-7EE6-4342-B048-85BDC9FD1C3A}</a:tableStyleId>
              </a:tblPr>
              <a:tblGrid>
                <a:gridCol w="4809909">
                  <a:extLst>
                    <a:ext uri="{9D8B030D-6E8A-4147-A177-3AD203B41FA5}">
                      <a16:colId xmlns:a16="http://schemas.microsoft.com/office/drawing/2014/main" val="4098932795"/>
                    </a:ext>
                  </a:extLst>
                </a:gridCol>
                <a:gridCol w="2856540">
                  <a:extLst>
                    <a:ext uri="{9D8B030D-6E8A-4147-A177-3AD203B41FA5}">
                      <a16:colId xmlns:a16="http://schemas.microsoft.com/office/drawing/2014/main" val="591629403"/>
                    </a:ext>
                  </a:extLst>
                </a:gridCol>
                <a:gridCol w="4835114">
                  <a:extLst>
                    <a:ext uri="{9D8B030D-6E8A-4147-A177-3AD203B41FA5}">
                      <a16:colId xmlns:a16="http://schemas.microsoft.com/office/drawing/2014/main" val="969518589"/>
                    </a:ext>
                  </a:extLst>
                </a:gridCol>
              </a:tblGrid>
              <a:tr h="654464">
                <a:tc>
                  <a:txBody>
                    <a:bodyPr/>
                    <a:lstStyle/>
                    <a:p>
                      <a:pPr>
                        <a:lnSpc>
                          <a:spcPct val="107000"/>
                        </a:lnSpc>
                        <a:spcAft>
                          <a:spcPts val="0"/>
                        </a:spcAft>
                      </a:pPr>
                      <a:r>
                        <a:rPr lang="en-GB" sz="4200" b="1">
                          <a:solidFill>
                            <a:schemeClr val="tx1"/>
                          </a:solidFill>
                          <a:effectLst/>
                        </a:rPr>
                        <a:t>Queens Crescent </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ctr">
                        <a:lnSpc>
                          <a:spcPct val="107000"/>
                        </a:lnSpc>
                        <a:spcAft>
                          <a:spcPts val="0"/>
                        </a:spcAft>
                      </a:pPr>
                      <a:r>
                        <a:rPr lang="en-GB" sz="4200" b="1">
                          <a:solidFill>
                            <a:schemeClr val="tx1"/>
                          </a:solidFill>
                          <a:effectLst/>
                        </a:rPr>
                        <a:t>V</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r>
                        <a:rPr lang="en-GB" sz="4200" b="1">
                          <a:solidFill>
                            <a:schemeClr val="tx1"/>
                          </a:solidFill>
                          <a:effectLst/>
                        </a:rPr>
                        <a:t>Redland</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extLst>
                  <a:ext uri="{0D108BD9-81ED-4DB2-BD59-A6C34878D82A}">
                    <a16:rowId xmlns:a16="http://schemas.microsoft.com/office/drawing/2014/main" val="3897763723"/>
                  </a:ext>
                </a:extLst>
              </a:tr>
              <a:tr h="654464">
                <a:tc>
                  <a:txBody>
                    <a:bodyPr/>
                    <a:lstStyle/>
                    <a:p>
                      <a:pPr>
                        <a:lnSpc>
                          <a:spcPct val="107000"/>
                        </a:lnSpc>
                        <a:spcAft>
                          <a:spcPts val="0"/>
                        </a:spcAft>
                      </a:pPr>
                      <a:r>
                        <a:rPr lang="en-GB" sz="4200" b="1" dirty="0">
                          <a:solidFill>
                            <a:schemeClr val="tx1"/>
                          </a:solidFill>
                          <a:effectLst/>
                        </a:rPr>
                        <a:t>Frogwell</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ctr">
                        <a:lnSpc>
                          <a:spcPct val="107000"/>
                        </a:lnSpc>
                        <a:spcAft>
                          <a:spcPts val="0"/>
                        </a:spcAft>
                      </a:pPr>
                      <a:r>
                        <a:rPr lang="en-GB" sz="4200" b="1" dirty="0">
                          <a:solidFill>
                            <a:schemeClr val="tx1"/>
                          </a:solidFill>
                          <a:effectLst/>
                        </a:rPr>
                        <a:t>V</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r>
                        <a:rPr lang="en-GB" sz="4200" b="1" dirty="0">
                          <a:solidFill>
                            <a:schemeClr val="tx1"/>
                          </a:solidFill>
                          <a:effectLst/>
                        </a:rPr>
                        <a:t>St Pauls</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extLst>
                  <a:ext uri="{0D108BD9-81ED-4DB2-BD59-A6C34878D82A}">
                    <a16:rowId xmlns:a16="http://schemas.microsoft.com/office/drawing/2014/main" val="4292056952"/>
                  </a:ext>
                </a:extLst>
              </a:tr>
              <a:tr h="654464">
                <a:tc>
                  <a:txBody>
                    <a:bodyPr/>
                    <a:lstStyle/>
                    <a:p>
                      <a:pPr>
                        <a:lnSpc>
                          <a:spcPct val="107000"/>
                        </a:lnSpc>
                        <a:spcAft>
                          <a:spcPts val="0"/>
                        </a:spcAft>
                      </a:pPr>
                      <a:r>
                        <a:rPr lang="en-GB" sz="4200" b="1" dirty="0">
                          <a:solidFill>
                            <a:schemeClr val="tx1"/>
                          </a:solidFill>
                          <a:effectLst/>
                        </a:rPr>
                        <a:t>KSM</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ctr">
                        <a:lnSpc>
                          <a:spcPct val="107000"/>
                        </a:lnSpc>
                        <a:spcAft>
                          <a:spcPts val="0"/>
                        </a:spcAft>
                      </a:pPr>
                      <a:r>
                        <a:rPr lang="en-GB" sz="4200" b="1" dirty="0">
                          <a:solidFill>
                            <a:schemeClr val="tx1"/>
                          </a:solidFill>
                          <a:effectLst/>
                        </a:rPr>
                        <a:t>V</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r>
                        <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 Pauls</a:t>
                      </a:r>
                    </a:p>
                  </a:txBody>
                  <a:tcPr marL="102870" marR="102870" marT="0" marB="0">
                    <a:solidFill>
                      <a:schemeClr val="bg1"/>
                    </a:solidFill>
                  </a:tcPr>
                </a:tc>
                <a:extLst>
                  <a:ext uri="{0D108BD9-81ED-4DB2-BD59-A6C34878D82A}">
                    <a16:rowId xmlns:a16="http://schemas.microsoft.com/office/drawing/2014/main" val="3695345224"/>
                  </a:ext>
                </a:extLst>
              </a:tr>
              <a:tr h="654464">
                <a:tc>
                  <a:txBody>
                    <a:bodyPr/>
                    <a:lstStyle/>
                    <a:p>
                      <a:pPr>
                        <a:lnSpc>
                          <a:spcPct val="107000"/>
                        </a:lnSpc>
                        <a:spcAft>
                          <a:spcPts val="0"/>
                        </a:spcAft>
                      </a:pPr>
                      <a:r>
                        <a:rPr lang="en-GB" sz="4200" b="1" dirty="0">
                          <a:solidFill>
                            <a:schemeClr val="tx1"/>
                          </a:solidFill>
                          <a:effectLst/>
                        </a:rPr>
                        <a:t>Charter</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ctr">
                        <a:lnSpc>
                          <a:spcPct val="107000"/>
                        </a:lnSpc>
                        <a:spcAft>
                          <a:spcPts val="0"/>
                        </a:spcAft>
                      </a:pPr>
                      <a:r>
                        <a:rPr lang="en-GB" sz="4200" b="1">
                          <a:solidFill>
                            <a:schemeClr val="tx1"/>
                          </a:solidFill>
                          <a:effectLst/>
                        </a:rPr>
                        <a:t>V</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r>
                        <a:rPr lang="en-GB" sz="4200" b="1" dirty="0">
                          <a:solidFill>
                            <a:schemeClr val="tx1"/>
                          </a:solidFill>
                          <a:effectLst/>
                        </a:rPr>
                        <a:t>Kings Lodge</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extLst>
                  <a:ext uri="{0D108BD9-81ED-4DB2-BD59-A6C34878D82A}">
                    <a16:rowId xmlns:a16="http://schemas.microsoft.com/office/drawing/2014/main" val="1148349525"/>
                  </a:ext>
                </a:extLst>
              </a:tr>
              <a:tr h="654464">
                <a:tc>
                  <a:txBody>
                    <a:bodyPr/>
                    <a:lstStyle/>
                    <a:p>
                      <a:pPr>
                        <a:lnSpc>
                          <a:spcPct val="107000"/>
                        </a:lnSpc>
                        <a:spcAft>
                          <a:spcPts val="0"/>
                        </a:spcAft>
                      </a:pPr>
                      <a:r>
                        <a:rPr lang="en-GB" sz="4200" b="1" dirty="0">
                          <a:solidFill>
                            <a:schemeClr val="tx1"/>
                          </a:solidFill>
                          <a:effectLst/>
                        </a:rPr>
                        <a:t>St Marys</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ctr">
                        <a:lnSpc>
                          <a:spcPct val="107000"/>
                        </a:lnSpc>
                        <a:spcAft>
                          <a:spcPts val="0"/>
                        </a:spcAft>
                      </a:pPr>
                      <a:r>
                        <a:rPr lang="en-GB" sz="4200" b="1">
                          <a:solidFill>
                            <a:schemeClr val="tx1"/>
                          </a:solidFill>
                          <a:effectLst/>
                        </a:rPr>
                        <a:t>V</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r>
                        <a:rPr lang="en-GB" sz="4200" b="1">
                          <a:solidFill>
                            <a:schemeClr val="tx1"/>
                          </a:solidFill>
                          <a:effectLst/>
                        </a:rPr>
                        <a:t>St Peters</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extLst>
                  <a:ext uri="{0D108BD9-81ED-4DB2-BD59-A6C34878D82A}">
                    <a16:rowId xmlns:a16="http://schemas.microsoft.com/office/drawing/2014/main" val="2918367940"/>
                  </a:ext>
                </a:extLst>
              </a:tr>
              <a:tr h="654464">
                <a:tc>
                  <a:txBody>
                    <a:bodyPr/>
                    <a:lstStyle/>
                    <a:p>
                      <a:pPr>
                        <a:lnSpc>
                          <a:spcPct val="107000"/>
                        </a:lnSpc>
                        <a:spcAft>
                          <a:spcPts val="0"/>
                        </a:spcAft>
                      </a:pPr>
                      <a:r>
                        <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Derry Hill</a:t>
                      </a:r>
                    </a:p>
                  </a:txBody>
                  <a:tcPr marL="102870" marR="102870" marT="0" marB="0">
                    <a:solidFill>
                      <a:schemeClr val="bg1"/>
                    </a:solidFill>
                  </a:tcPr>
                </a:tc>
                <a:tc>
                  <a:txBody>
                    <a:bodyPr/>
                    <a:lstStyle/>
                    <a:p>
                      <a:pPr algn="ctr">
                        <a:lnSpc>
                          <a:spcPct val="107000"/>
                        </a:lnSpc>
                        <a:spcAft>
                          <a:spcPts val="0"/>
                        </a:spcAft>
                      </a:pPr>
                      <a:r>
                        <a:rPr lang="en-GB" sz="4200" b="1" dirty="0">
                          <a:solidFill>
                            <a:schemeClr val="tx1"/>
                          </a:solidFill>
                          <a:effectLst/>
                        </a:rPr>
                        <a:t>V</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r>
                        <a:rPr lang="en-GB" sz="4200" b="1">
                          <a:solidFill>
                            <a:schemeClr val="tx1"/>
                          </a:solidFill>
                          <a:effectLst/>
                        </a:rPr>
                        <a:t>Lacock</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extLst>
                  <a:ext uri="{0D108BD9-81ED-4DB2-BD59-A6C34878D82A}">
                    <a16:rowId xmlns:a16="http://schemas.microsoft.com/office/drawing/2014/main" val="1561556686"/>
                  </a:ext>
                </a:extLst>
              </a:tr>
              <a:tr h="654464">
                <a:tc>
                  <a:txBody>
                    <a:bodyPr/>
                    <a:lstStyle/>
                    <a:p>
                      <a:pPr>
                        <a:lnSpc>
                          <a:spcPct val="107000"/>
                        </a:lnSpc>
                        <a:spcAft>
                          <a:spcPts val="0"/>
                        </a:spcAft>
                      </a:pPr>
                      <a:r>
                        <a:rPr lang="en-GB" sz="4200" b="1" dirty="0">
                          <a:solidFill>
                            <a:schemeClr val="tx1"/>
                          </a:solidFill>
                          <a:effectLst/>
                        </a:rPr>
                        <a:t>Ivy Lane</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ctr">
                        <a:lnSpc>
                          <a:spcPct val="107000"/>
                        </a:lnSpc>
                        <a:spcAft>
                          <a:spcPts val="0"/>
                        </a:spcAft>
                      </a:pPr>
                      <a:r>
                        <a:rPr lang="en-GB" sz="4200" b="1">
                          <a:solidFill>
                            <a:schemeClr val="tx1"/>
                          </a:solidFill>
                          <a:effectLst/>
                        </a:rPr>
                        <a:t>V</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r>
                        <a:rPr lang="en-GB" sz="4200" b="1" dirty="0">
                          <a:solidFill>
                            <a:schemeClr val="tx1"/>
                          </a:solidFill>
                          <a:effectLst/>
                        </a:rPr>
                        <a:t>Monkton Park</a:t>
                      </a: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extLst>
                  <a:ext uri="{0D108BD9-81ED-4DB2-BD59-A6C34878D82A}">
                    <a16:rowId xmlns:a16="http://schemas.microsoft.com/office/drawing/2014/main" val="1697676271"/>
                  </a:ext>
                </a:extLst>
              </a:tr>
              <a:tr h="654464">
                <a:tc>
                  <a:txBody>
                    <a:bodyPr/>
                    <a:lstStyle/>
                    <a:p>
                      <a:pPr>
                        <a:lnSpc>
                          <a:spcPct val="107000"/>
                        </a:lnSpc>
                        <a:spcAft>
                          <a:spcPts val="0"/>
                        </a:spcAft>
                      </a:pP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ctr">
                        <a:lnSpc>
                          <a:spcPct val="107000"/>
                        </a:lnSpc>
                        <a:spcAft>
                          <a:spcPts val="0"/>
                        </a:spcAft>
                      </a:pPr>
                      <a:r>
                        <a:rPr lang="en-GB" sz="4200" b="1">
                          <a:solidFill>
                            <a:schemeClr val="tx1"/>
                          </a:solidFill>
                          <a:effectLst/>
                        </a:rPr>
                        <a:t>V</a:t>
                      </a:r>
                      <a:endParaRPr lang="en-GB" sz="4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tc>
                  <a:txBody>
                    <a:bodyPr/>
                    <a:lstStyle/>
                    <a:p>
                      <a:pPr algn="r">
                        <a:lnSpc>
                          <a:spcPct val="107000"/>
                        </a:lnSpc>
                        <a:spcAft>
                          <a:spcPts val="0"/>
                        </a:spcAft>
                      </a:pPr>
                      <a:endParaRPr lang="en-GB" sz="4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solidFill>
                      <a:schemeClr val="bg1"/>
                    </a:solidFill>
                  </a:tcPr>
                </a:tc>
                <a:extLst>
                  <a:ext uri="{0D108BD9-81ED-4DB2-BD59-A6C34878D82A}">
                    <a16:rowId xmlns:a16="http://schemas.microsoft.com/office/drawing/2014/main" val="108438927"/>
                  </a:ext>
                </a:extLst>
              </a:tr>
            </a:tbl>
          </a:graphicData>
        </a:graphic>
      </p:graphicFrame>
      <p:sp>
        <p:nvSpPr>
          <p:cNvPr id="7" name="TextBox 6">
            <a:extLst>
              <a:ext uri="{FF2B5EF4-FFF2-40B4-BE49-F238E27FC236}">
                <a16:creationId xmlns:a16="http://schemas.microsoft.com/office/drawing/2014/main" id="{5A683A7E-F65E-4970-B5DC-555CC7133A9C}"/>
              </a:ext>
            </a:extLst>
          </p:cNvPr>
          <p:cNvSpPr txBox="1"/>
          <p:nvPr/>
        </p:nvSpPr>
        <p:spPr>
          <a:xfrm>
            <a:off x="4861320" y="1542996"/>
            <a:ext cx="9515475" cy="1107996"/>
          </a:xfrm>
          <a:prstGeom prst="rect">
            <a:avLst/>
          </a:prstGeom>
          <a:noFill/>
        </p:spPr>
        <p:txBody>
          <a:bodyPr wrap="square" rtlCol="0">
            <a:spAutoFit/>
          </a:bodyPr>
          <a:lstStyle/>
          <a:p>
            <a:r>
              <a:rPr lang="en-GB" sz="6600" dirty="0"/>
              <a:t>Cup to Plate The Draw</a:t>
            </a:r>
          </a:p>
        </p:txBody>
      </p:sp>
      <p:sp>
        <p:nvSpPr>
          <p:cNvPr id="8" name="TextBox 7">
            <a:extLst>
              <a:ext uri="{FF2B5EF4-FFF2-40B4-BE49-F238E27FC236}">
                <a16:creationId xmlns:a16="http://schemas.microsoft.com/office/drawing/2014/main" id="{D567E555-3D96-42CF-882D-8B09144FD6D6}"/>
              </a:ext>
            </a:extLst>
          </p:cNvPr>
          <p:cNvSpPr txBox="1"/>
          <p:nvPr/>
        </p:nvSpPr>
        <p:spPr>
          <a:xfrm>
            <a:off x="3278978" y="7964315"/>
            <a:ext cx="11401427" cy="738664"/>
          </a:xfrm>
          <a:prstGeom prst="rect">
            <a:avLst/>
          </a:prstGeom>
          <a:solidFill>
            <a:srgbClr val="FF66FF"/>
          </a:solidFill>
        </p:spPr>
        <p:txBody>
          <a:bodyPr wrap="square" rtlCol="0">
            <a:spAutoFit/>
          </a:bodyPr>
          <a:lstStyle/>
          <a:p>
            <a:r>
              <a:rPr lang="en-GB" sz="4200" b="1" dirty="0"/>
              <a:t>ALL GAMES MUST BE PLAYED BEFORE TERM 5</a:t>
            </a:r>
          </a:p>
        </p:txBody>
      </p:sp>
      <p:sp>
        <p:nvSpPr>
          <p:cNvPr id="2" name="TextBox 1">
            <a:extLst>
              <a:ext uri="{FF2B5EF4-FFF2-40B4-BE49-F238E27FC236}">
                <a16:creationId xmlns:a16="http://schemas.microsoft.com/office/drawing/2014/main" id="{18B50ABE-E5C6-4C6F-9699-30C8F2A6B807}"/>
              </a:ext>
            </a:extLst>
          </p:cNvPr>
          <p:cNvSpPr txBox="1"/>
          <p:nvPr/>
        </p:nvSpPr>
        <p:spPr>
          <a:xfrm>
            <a:off x="12269386" y="1084699"/>
            <a:ext cx="5661422" cy="507831"/>
          </a:xfrm>
          <a:prstGeom prst="rect">
            <a:avLst/>
          </a:prstGeom>
          <a:noFill/>
        </p:spPr>
        <p:txBody>
          <a:bodyPr wrap="square" rtlCol="0">
            <a:spAutoFit/>
          </a:bodyPr>
          <a:lstStyle/>
          <a:p>
            <a:r>
              <a:rPr lang="en-GB" sz="2700" dirty="0">
                <a:solidFill>
                  <a:srgbClr val="FF0000"/>
                </a:solidFill>
              </a:rPr>
              <a:t>I have a pp on this!</a:t>
            </a:r>
          </a:p>
        </p:txBody>
      </p:sp>
    </p:spTree>
    <p:extLst>
      <p:ext uri="{BB962C8B-B14F-4D97-AF65-F5344CB8AC3E}">
        <p14:creationId xmlns:p14="http://schemas.microsoft.com/office/powerpoint/2010/main" val="221494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420385" y="360282"/>
            <a:ext cx="8250361" cy="1154162"/>
          </a:xfrm>
          <a:prstGeom prst="rect">
            <a:avLst/>
          </a:prstGeom>
        </p:spPr>
        <p:txBody>
          <a:bodyPr lIns="0" tIns="0" rIns="0" bIns="0" rtlCol="0" anchor="t">
            <a:spAutoFit/>
          </a:bodyPr>
          <a:lstStyle/>
          <a:p>
            <a:pPr algn="l">
              <a:lnSpc>
                <a:spcPts val="9939"/>
              </a:lnSpc>
            </a:pPr>
            <a:r>
              <a:rPr lang="en-US" sz="6600" spc="-343" dirty="0">
                <a:latin typeface="Arial Rounded MT Bold" panose="020F0704030504030204" pitchFamily="34" charset="0"/>
                <a:ea typeface="Etna Sans Serif"/>
                <a:cs typeface="Etna Sans Serif"/>
                <a:sym typeface="Etna Sans Serif"/>
              </a:rPr>
              <a:t>Dance Festival 2026</a:t>
            </a:r>
          </a:p>
        </p:txBody>
      </p:sp>
      <p:grpSp>
        <p:nvGrpSpPr>
          <p:cNvPr id="9" name="Group 9"/>
          <p:cNvGrpSpPr/>
          <p:nvPr/>
        </p:nvGrpSpPr>
        <p:grpSpPr>
          <a:xfrm>
            <a:off x="822648" y="9345342"/>
            <a:ext cx="11849101" cy="820818"/>
            <a:chOff x="0" y="0"/>
            <a:chExt cx="932022" cy="338061"/>
          </a:xfrm>
        </p:grpSpPr>
        <p:sp>
          <p:nvSpPr>
            <p:cNvPr id="10" name="Freeform 10"/>
            <p:cNvSpPr/>
            <p:nvPr/>
          </p:nvSpPr>
          <p:spPr>
            <a:xfrm>
              <a:off x="0" y="0"/>
              <a:ext cx="932022" cy="338061"/>
            </a:xfrm>
            <a:custGeom>
              <a:avLst/>
              <a:gdLst/>
              <a:ahLst/>
              <a:cxnLst/>
              <a:rect l="l" t="t" r="r" b="b"/>
              <a:pathLst>
                <a:path w="932022" h="338061">
                  <a:moveTo>
                    <a:pt x="63445" y="0"/>
                  </a:moveTo>
                  <a:lnTo>
                    <a:pt x="868577" y="0"/>
                  </a:lnTo>
                  <a:cubicBezTo>
                    <a:pt x="903617" y="0"/>
                    <a:pt x="932022" y="28405"/>
                    <a:pt x="932022" y="63445"/>
                  </a:cubicBezTo>
                  <a:lnTo>
                    <a:pt x="932022" y="274617"/>
                  </a:lnTo>
                  <a:cubicBezTo>
                    <a:pt x="932022" y="309656"/>
                    <a:pt x="903617" y="338061"/>
                    <a:pt x="868577" y="338061"/>
                  </a:cubicBezTo>
                  <a:lnTo>
                    <a:pt x="63445" y="338061"/>
                  </a:lnTo>
                  <a:cubicBezTo>
                    <a:pt x="28405" y="338061"/>
                    <a:pt x="0" y="309656"/>
                    <a:pt x="0" y="274617"/>
                  </a:cubicBezTo>
                  <a:lnTo>
                    <a:pt x="0" y="63445"/>
                  </a:lnTo>
                  <a:cubicBezTo>
                    <a:pt x="0" y="28405"/>
                    <a:pt x="28405" y="0"/>
                    <a:pt x="63445" y="0"/>
                  </a:cubicBezTo>
                  <a:close/>
                </a:path>
              </a:pathLst>
            </a:custGeom>
            <a:solidFill>
              <a:srgbClr val="E53162"/>
            </a:solidFill>
          </p:spPr>
        </p:sp>
        <p:sp>
          <p:nvSpPr>
            <p:cNvPr id="11" name="TextBox 11"/>
            <p:cNvSpPr txBox="1"/>
            <p:nvPr/>
          </p:nvSpPr>
          <p:spPr>
            <a:xfrm>
              <a:off x="0" y="-47625"/>
              <a:ext cx="932022" cy="385686"/>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2" name="TextBox 12"/>
          <p:cNvSpPr txBox="1"/>
          <p:nvPr/>
        </p:nvSpPr>
        <p:spPr>
          <a:xfrm>
            <a:off x="624347" y="9719049"/>
            <a:ext cx="11849101" cy="365485"/>
          </a:xfrm>
          <a:prstGeom prst="rect">
            <a:avLst/>
          </a:prstGeom>
        </p:spPr>
        <p:txBody>
          <a:bodyPr wrap="square" lIns="0" tIns="0" rIns="0" bIns="0" rtlCol="0" anchor="t">
            <a:spAutoFit/>
          </a:bodyPr>
          <a:lstStyle/>
          <a:p>
            <a:pPr algn="ctr">
              <a:lnSpc>
                <a:spcPts val="2376"/>
              </a:lnSpc>
            </a:pPr>
            <a:r>
              <a:rPr lang="en-US" sz="4800" spc="-36" dirty="0">
                <a:solidFill>
                  <a:srgbClr val="FFFFFF"/>
                </a:solidFill>
                <a:latin typeface="Arial Rounded MT Bold" panose="020F0704030504030204" pitchFamily="34" charset="0"/>
                <a:ea typeface="Etna Sans Serif"/>
                <a:cs typeface="Etna Sans Serif"/>
                <a:sym typeface="Etna Sans Serif"/>
              </a:rPr>
              <a:t>I need your music and blurb</a:t>
            </a:r>
          </a:p>
        </p:txBody>
      </p:sp>
      <p:grpSp>
        <p:nvGrpSpPr>
          <p:cNvPr id="13" name="Group 13"/>
          <p:cNvGrpSpPr/>
          <p:nvPr/>
        </p:nvGrpSpPr>
        <p:grpSpPr>
          <a:xfrm>
            <a:off x="9143999" y="125382"/>
            <a:ext cx="8839199" cy="3301079"/>
            <a:chOff x="0" y="0"/>
            <a:chExt cx="1003103" cy="577737"/>
          </a:xfrm>
        </p:grpSpPr>
        <p:sp>
          <p:nvSpPr>
            <p:cNvPr id="14" name="Freeform 14"/>
            <p:cNvSpPr/>
            <p:nvPr/>
          </p:nvSpPr>
          <p:spPr>
            <a:xfrm>
              <a:off x="0" y="0"/>
              <a:ext cx="1003103" cy="577737"/>
            </a:xfrm>
            <a:custGeom>
              <a:avLst/>
              <a:gdLst/>
              <a:ahLst/>
              <a:cxnLst/>
              <a:rect l="l" t="t" r="r" b="b"/>
              <a:pathLst>
                <a:path w="1003103" h="577737">
                  <a:moveTo>
                    <a:pt x="58949" y="0"/>
                  </a:moveTo>
                  <a:lnTo>
                    <a:pt x="944154" y="0"/>
                  </a:lnTo>
                  <a:cubicBezTo>
                    <a:pt x="976711" y="0"/>
                    <a:pt x="1003103" y="26392"/>
                    <a:pt x="1003103" y="58949"/>
                  </a:cubicBezTo>
                  <a:lnTo>
                    <a:pt x="1003103" y="518788"/>
                  </a:lnTo>
                  <a:cubicBezTo>
                    <a:pt x="1003103" y="551345"/>
                    <a:pt x="976711" y="577737"/>
                    <a:pt x="944154" y="577737"/>
                  </a:cubicBezTo>
                  <a:lnTo>
                    <a:pt x="58949" y="577737"/>
                  </a:lnTo>
                  <a:cubicBezTo>
                    <a:pt x="26392" y="577737"/>
                    <a:pt x="0" y="551345"/>
                    <a:pt x="0" y="518788"/>
                  </a:cubicBezTo>
                  <a:lnTo>
                    <a:pt x="0" y="58949"/>
                  </a:lnTo>
                  <a:cubicBezTo>
                    <a:pt x="0" y="26392"/>
                    <a:pt x="26392" y="0"/>
                    <a:pt x="58949" y="0"/>
                  </a:cubicBezTo>
                  <a:close/>
                </a:path>
              </a:pathLst>
            </a:custGeom>
            <a:solidFill>
              <a:srgbClr val="54F329"/>
            </a:solidFill>
            <a:ln>
              <a:solidFill>
                <a:srgbClr val="00B050"/>
              </a:solidFill>
            </a:ln>
          </p:spPr>
        </p:sp>
        <p:sp>
          <p:nvSpPr>
            <p:cNvPr id="15" name="TextBox 15"/>
            <p:cNvSpPr txBox="1"/>
            <p:nvPr/>
          </p:nvSpPr>
          <p:spPr>
            <a:xfrm>
              <a:off x="0" y="-47625"/>
              <a:ext cx="1003103" cy="625362"/>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6" name="TextBox 16"/>
          <p:cNvSpPr txBox="1"/>
          <p:nvPr/>
        </p:nvSpPr>
        <p:spPr>
          <a:xfrm>
            <a:off x="9049525" y="775322"/>
            <a:ext cx="8723349" cy="2245808"/>
          </a:xfrm>
          <a:prstGeom prst="rect">
            <a:avLst/>
          </a:prstGeom>
        </p:spPr>
        <p:txBody>
          <a:bodyPr wrap="square" lIns="0" tIns="0" rIns="0" bIns="0" rtlCol="0" anchor="t">
            <a:spAutoFit/>
          </a:bodyPr>
          <a:lstStyle/>
          <a:p>
            <a:pPr algn="ctr">
              <a:lnSpc>
                <a:spcPts val="2376"/>
              </a:lnSpc>
            </a:pPr>
            <a:r>
              <a:rPr lang="en-US" sz="6000" spc="-36" dirty="0">
                <a:latin typeface="Arial Rounded MT Bold" panose="020F0704030504030204" pitchFamily="34" charset="0"/>
                <a:ea typeface="Etna Sans Serif"/>
                <a:cs typeface="Etna Sans Serif"/>
                <a:sym typeface="Etna Sans Serif"/>
              </a:rPr>
              <a:t>This years dates</a:t>
            </a:r>
          </a:p>
          <a:p>
            <a:pPr algn="ctr">
              <a:lnSpc>
                <a:spcPts val="2376"/>
              </a:lnSpc>
            </a:pPr>
            <a:r>
              <a:rPr lang="en-US" sz="6000" spc="-36" dirty="0">
                <a:latin typeface="Arial Rounded MT Bold" panose="020F0704030504030204" pitchFamily="34" charset="0"/>
                <a:ea typeface="Etna Sans Serif"/>
                <a:cs typeface="Etna Sans Serif"/>
                <a:sym typeface="Etna Sans Serif"/>
              </a:rPr>
              <a:t>:</a:t>
            </a:r>
          </a:p>
          <a:p>
            <a:pPr algn="ctr">
              <a:lnSpc>
                <a:spcPts val="2376"/>
              </a:lnSpc>
            </a:pPr>
            <a:endParaRPr lang="en-US" sz="6000" spc="-36" dirty="0">
              <a:latin typeface="Arial Rounded MT Bold" panose="020F0704030504030204" pitchFamily="34" charset="0"/>
              <a:ea typeface="Etna Sans Serif"/>
              <a:cs typeface="Etna Sans Serif"/>
              <a:sym typeface="Etna Sans Serif"/>
            </a:endParaRPr>
          </a:p>
          <a:p>
            <a:pPr algn="ctr">
              <a:lnSpc>
                <a:spcPts val="2376"/>
              </a:lnSpc>
            </a:pPr>
            <a:r>
              <a:rPr lang="en-US" sz="6000" spc="-36" dirty="0">
                <a:latin typeface="Arial Rounded MT Bold" panose="020F0704030504030204" pitchFamily="34" charset="0"/>
                <a:ea typeface="Etna Sans Serif"/>
                <a:cs typeface="Etna Sans Serif"/>
                <a:sym typeface="Etna Sans Serif"/>
              </a:rPr>
              <a:t>Monday 23</a:t>
            </a:r>
            <a:r>
              <a:rPr lang="en-US" sz="6000" spc="-36" baseline="30000" dirty="0">
                <a:latin typeface="Arial Rounded MT Bold" panose="020F0704030504030204" pitchFamily="34" charset="0"/>
                <a:ea typeface="Etna Sans Serif"/>
                <a:cs typeface="Etna Sans Serif"/>
                <a:sym typeface="Etna Sans Serif"/>
              </a:rPr>
              <a:t>rd</a:t>
            </a:r>
            <a:r>
              <a:rPr lang="en-US" sz="6000" spc="-36" dirty="0">
                <a:latin typeface="Arial Rounded MT Bold" panose="020F0704030504030204" pitchFamily="34" charset="0"/>
                <a:ea typeface="Etna Sans Serif"/>
                <a:cs typeface="Etna Sans Serif"/>
                <a:sym typeface="Etna Sans Serif"/>
              </a:rPr>
              <a:t> February</a:t>
            </a:r>
          </a:p>
          <a:p>
            <a:pPr algn="ctr">
              <a:lnSpc>
                <a:spcPts val="2376"/>
              </a:lnSpc>
            </a:pPr>
            <a:endParaRPr lang="en-US" sz="6000" spc="-36" dirty="0">
              <a:latin typeface="Arial Rounded MT Bold" panose="020F0704030504030204" pitchFamily="34" charset="0"/>
              <a:ea typeface="Etna Sans Serif"/>
              <a:cs typeface="Etna Sans Serif"/>
              <a:sym typeface="Etna Sans Serif"/>
            </a:endParaRPr>
          </a:p>
          <a:p>
            <a:pPr algn="ctr">
              <a:lnSpc>
                <a:spcPts val="2376"/>
              </a:lnSpc>
            </a:pPr>
            <a:r>
              <a:rPr lang="en-US" sz="6000" spc="-36" dirty="0">
                <a:latin typeface="Arial Rounded MT Bold" panose="020F0704030504030204" pitchFamily="34" charset="0"/>
                <a:ea typeface="Etna Sans Serif"/>
                <a:cs typeface="Etna Sans Serif"/>
                <a:sym typeface="Etna Sans Serif"/>
              </a:rPr>
              <a:t> </a:t>
            </a:r>
          </a:p>
          <a:p>
            <a:pPr algn="ctr">
              <a:lnSpc>
                <a:spcPts val="2376"/>
              </a:lnSpc>
            </a:pPr>
            <a:r>
              <a:rPr lang="en-US" sz="6000" spc="-36" dirty="0">
                <a:latin typeface="Arial Rounded MT Bold" panose="020F0704030504030204" pitchFamily="34" charset="0"/>
                <a:ea typeface="Etna Sans Serif"/>
                <a:cs typeface="Etna Sans Serif"/>
                <a:sym typeface="Etna Sans Serif"/>
              </a:rPr>
              <a:t>Tuesday 24</a:t>
            </a:r>
            <a:r>
              <a:rPr lang="en-US" sz="6000" spc="-36" baseline="30000" dirty="0">
                <a:latin typeface="Arial Rounded MT Bold" panose="020F0704030504030204" pitchFamily="34" charset="0"/>
                <a:ea typeface="Etna Sans Serif"/>
                <a:cs typeface="Etna Sans Serif"/>
                <a:sym typeface="Etna Sans Serif"/>
              </a:rPr>
              <a:t>th</a:t>
            </a:r>
            <a:r>
              <a:rPr lang="en-US" sz="6000" spc="-36" dirty="0">
                <a:latin typeface="Arial Rounded MT Bold" panose="020F0704030504030204" pitchFamily="34" charset="0"/>
                <a:ea typeface="Etna Sans Serif"/>
                <a:cs typeface="Etna Sans Serif"/>
                <a:sym typeface="Etna Sans Serif"/>
              </a:rPr>
              <a:t> February</a:t>
            </a:r>
          </a:p>
        </p:txBody>
      </p:sp>
      <p:sp>
        <p:nvSpPr>
          <p:cNvPr id="21" name="Freeform 21"/>
          <p:cNvSpPr/>
          <p:nvPr/>
        </p:nvSpPr>
        <p:spPr>
          <a:xfrm>
            <a:off x="13411200" y="9298800"/>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2" name="Freeform 22"/>
          <p:cNvSpPr/>
          <p:nvPr/>
        </p:nvSpPr>
        <p:spPr>
          <a:xfrm>
            <a:off x="10603114" y="897622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6" name="Rectangle 1">
            <a:extLst>
              <a:ext uri="{FF2B5EF4-FFF2-40B4-BE49-F238E27FC236}">
                <a16:creationId xmlns:a16="http://schemas.microsoft.com/office/drawing/2014/main" id="{B9422B71-339B-4851-B307-EE84AE45D11E}"/>
              </a:ext>
            </a:extLst>
          </p:cNvPr>
          <p:cNvSpPr>
            <a:spLocks noChangeArrowheads="1"/>
          </p:cNvSpPr>
          <p:nvPr/>
        </p:nvSpPr>
        <p:spPr bwMode="auto">
          <a:xfrm flipV="1">
            <a:off x="15787233" y="-523911"/>
            <a:ext cx="54186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latin typeface="Arial Rounded MT Bold" panose="020F0704030504030204" pitchFamily="34" charset="0"/>
            </a:endParaRPr>
          </a:p>
        </p:txBody>
      </p:sp>
      <p:pic>
        <p:nvPicPr>
          <p:cNvPr id="1026" name="Picture 2" descr="💚 WEST WILTS DANCE FESTIVAL 2025 💚 We need your help! The ...">
            <a:extLst>
              <a:ext uri="{FF2B5EF4-FFF2-40B4-BE49-F238E27FC236}">
                <a16:creationId xmlns:a16="http://schemas.microsoft.com/office/drawing/2014/main" id="{D6AB09F1-DC38-4BFF-AE9A-C6086675F77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445" b="15812"/>
          <a:stretch/>
        </p:blipFill>
        <p:spPr bwMode="auto">
          <a:xfrm>
            <a:off x="624347" y="1453259"/>
            <a:ext cx="7780277" cy="1973202"/>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22">
            <a:extLst>
              <a:ext uri="{FF2B5EF4-FFF2-40B4-BE49-F238E27FC236}">
                <a16:creationId xmlns:a16="http://schemas.microsoft.com/office/drawing/2014/main" id="{AC5D05BA-6C61-4AA5-9571-202DBCF1F628}"/>
              </a:ext>
            </a:extLst>
          </p:cNvPr>
          <p:cNvSpPr/>
          <p:nvPr/>
        </p:nvSpPr>
        <p:spPr>
          <a:xfrm>
            <a:off x="5996513" y="149749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5" name="Freeform 21">
            <a:extLst>
              <a:ext uri="{FF2B5EF4-FFF2-40B4-BE49-F238E27FC236}">
                <a16:creationId xmlns:a16="http://schemas.microsoft.com/office/drawing/2014/main" id="{71071A8B-FF8A-4517-8529-144B2986F93B}"/>
              </a:ext>
            </a:extLst>
          </p:cNvPr>
          <p:cNvSpPr/>
          <p:nvPr/>
        </p:nvSpPr>
        <p:spPr>
          <a:xfrm>
            <a:off x="8979264" y="39812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7" name="Freeform 21">
            <a:extLst>
              <a:ext uri="{FF2B5EF4-FFF2-40B4-BE49-F238E27FC236}">
                <a16:creationId xmlns:a16="http://schemas.microsoft.com/office/drawing/2014/main" id="{1AEA66A9-0226-485B-9B46-FE2CC7BDF840}"/>
              </a:ext>
            </a:extLst>
          </p:cNvPr>
          <p:cNvSpPr/>
          <p:nvPr/>
        </p:nvSpPr>
        <p:spPr>
          <a:xfrm>
            <a:off x="15787233" y="34984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8" name="Freeform 21">
            <a:extLst>
              <a:ext uri="{FF2B5EF4-FFF2-40B4-BE49-F238E27FC236}">
                <a16:creationId xmlns:a16="http://schemas.microsoft.com/office/drawing/2014/main" id="{32F898BD-9318-4BF9-91D3-E2C9272A373B}"/>
              </a:ext>
            </a:extLst>
          </p:cNvPr>
          <p:cNvSpPr/>
          <p:nvPr/>
        </p:nvSpPr>
        <p:spPr>
          <a:xfrm>
            <a:off x="4552587" y="3573583"/>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9" name="Freeform 21">
            <a:extLst>
              <a:ext uri="{FF2B5EF4-FFF2-40B4-BE49-F238E27FC236}">
                <a16:creationId xmlns:a16="http://schemas.microsoft.com/office/drawing/2014/main" id="{5B02EB49-F0E2-4D49-A7B7-80C75DBD743A}"/>
              </a:ext>
            </a:extLst>
          </p:cNvPr>
          <p:cNvSpPr/>
          <p:nvPr/>
        </p:nvSpPr>
        <p:spPr>
          <a:xfrm>
            <a:off x="624348" y="3509541"/>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0" name="Freeform 22">
            <a:extLst>
              <a:ext uri="{FF2B5EF4-FFF2-40B4-BE49-F238E27FC236}">
                <a16:creationId xmlns:a16="http://schemas.microsoft.com/office/drawing/2014/main" id="{2B416637-5653-4A54-AE9A-A8DCD5AD1735}"/>
              </a:ext>
            </a:extLst>
          </p:cNvPr>
          <p:cNvSpPr/>
          <p:nvPr/>
        </p:nvSpPr>
        <p:spPr>
          <a:xfrm>
            <a:off x="4720963" y="40134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1" name="Freeform 22">
            <a:extLst>
              <a:ext uri="{FF2B5EF4-FFF2-40B4-BE49-F238E27FC236}">
                <a16:creationId xmlns:a16="http://schemas.microsoft.com/office/drawing/2014/main" id="{524F727F-C1C3-44D6-851F-D9A589FE38B0}"/>
              </a:ext>
            </a:extLst>
          </p:cNvPr>
          <p:cNvSpPr/>
          <p:nvPr/>
        </p:nvSpPr>
        <p:spPr>
          <a:xfrm>
            <a:off x="12443226" y="242493"/>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2" name="Freeform 22">
            <a:extLst>
              <a:ext uri="{FF2B5EF4-FFF2-40B4-BE49-F238E27FC236}">
                <a16:creationId xmlns:a16="http://schemas.microsoft.com/office/drawing/2014/main" id="{9C4697DC-A6AA-41B9-B8D7-B6C17D445817}"/>
              </a:ext>
            </a:extLst>
          </p:cNvPr>
          <p:cNvSpPr/>
          <p:nvPr/>
        </p:nvSpPr>
        <p:spPr>
          <a:xfrm>
            <a:off x="1439920" y="32238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3" name="Freeform 22">
            <a:extLst>
              <a:ext uri="{FF2B5EF4-FFF2-40B4-BE49-F238E27FC236}">
                <a16:creationId xmlns:a16="http://schemas.microsoft.com/office/drawing/2014/main" id="{992AD22C-7343-4B8F-985F-AF1A31329CAD}"/>
              </a:ext>
            </a:extLst>
          </p:cNvPr>
          <p:cNvSpPr/>
          <p:nvPr/>
        </p:nvSpPr>
        <p:spPr>
          <a:xfrm>
            <a:off x="15036546" y="9708102"/>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4" name="Freeform 22">
            <a:extLst>
              <a:ext uri="{FF2B5EF4-FFF2-40B4-BE49-F238E27FC236}">
                <a16:creationId xmlns:a16="http://schemas.microsoft.com/office/drawing/2014/main" id="{31FD306E-5BBE-461A-9FFA-653913E44A75}"/>
              </a:ext>
            </a:extLst>
          </p:cNvPr>
          <p:cNvSpPr/>
          <p:nvPr/>
        </p:nvSpPr>
        <p:spPr>
          <a:xfrm>
            <a:off x="16100827" y="9074686"/>
            <a:ext cx="1501373" cy="319383"/>
          </a:xfrm>
          <a:custGeom>
            <a:avLst/>
            <a:gdLst/>
            <a:ahLst/>
            <a:cxnLst/>
            <a:rect l="l" t="t" r="r" b="b"/>
            <a:pathLst>
              <a:path w="1501373" h="319383">
                <a:moveTo>
                  <a:pt x="0" y="0"/>
                </a:moveTo>
                <a:lnTo>
                  <a:pt x="1501373" y="0"/>
                </a:lnTo>
                <a:lnTo>
                  <a:pt x="1501373" y="319383"/>
                </a:lnTo>
                <a:lnTo>
                  <a:pt x="0" y="3193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Rectangle 4">
            <a:extLst>
              <a:ext uri="{FF2B5EF4-FFF2-40B4-BE49-F238E27FC236}">
                <a16:creationId xmlns:a16="http://schemas.microsoft.com/office/drawing/2014/main" id="{E64B8F82-E1FC-4C18-A01A-C5CCC19AE3A9}"/>
              </a:ext>
            </a:extLst>
          </p:cNvPr>
          <p:cNvSpPr/>
          <p:nvPr/>
        </p:nvSpPr>
        <p:spPr>
          <a:xfrm>
            <a:off x="6934201" y="4792419"/>
            <a:ext cx="11048997" cy="3785652"/>
          </a:xfrm>
          <a:prstGeom prst="rect">
            <a:avLst/>
          </a:prstGeom>
        </p:spPr>
        <p:txBody>
          <a:bodyPr wrap="square">
            <a:spAutoFit/>
          </a:bodyPr>
          <a:lstStyle/>
          <a:p>
            <a:pPr>
              <a:spcAft>
                <a:spcPts val="0"/>
              </a:spcAft>
            </a:pPr>
            <a:r>
              <a:rPr lang="en-GB" sz="2400" b="1" dirty="0">
                <a:latin typeface="Calibri" panose="020F0502020204030204" pitchFamily="34" charset="0"/>
                <a:ea typeface="Calibri" panose="020F0502020204030204" pitchFamily="34" charset="0"/>
              </a:rPr>
              <a:t>Important Notes:</a:t>
            </a:r>
            <a:endParaRPr lang="en-GB" sz="2400" dirty="0">
              <a:latin typeface="Calibri" panose="020F0502020204030204" pitchFamily="34" charset="0"/>
              <a:ea typeface="Calibri" panose="020F0502020204030204" pitchFamily="34" charset="0"/>
            </a:endParaRPr>
          </a:p>
          <a:p>
            <a:pPr marL="342900" lvl="0" indent="-342900">
              <a:spcAft>
                <a:spcPts val="0"/>
              </a:spcAft>
              <a:buSzPts val="1000"/>
              <a:buFont typeface="Symbol" panose="05050102010706020507" pitchFamily="18" charset="2"/>
              <a:buChar char=""/>
              <a:tabLst>
                <a:tab pos="457200" algn="l"/>
              </a:tabLst>
            </a:pPr>
            <a:r>
              <a:rPr lang="en-GB" sz="2400" dirty="0">
                <a:latin typeface="Calibri" panose="020F0502020204030204" pitchFamily="34" charset="0"/>
                <a:ea typeface="Times New Roman" panose="02020603050405020304" pitchFamily="18" charset="0"/>
              </a:rPr>
              <a:t>Please ensure that your students are ready and lined up in </a:t>
            </a:r>
            <a:r>
              <a:rPr lang="en-GB" sz="2400" b="1" dirty="0">
                <a:latin typeface="Calibri" panose="020F0502020204030204" pitchFamily="34" charset="0"/>
                <a:ea typeface="Times New Roman" panose="02020603050405020304" pitchFamily="18" charset="0"/>
              </a:rPr>
              <a:t>tallest at the back</a:t>
            </a:r>
            <a:r>
              <a:rPr lang="en-GB" sz="2400" dirty="0">
                <a:latin typeface="Calibri" panose="020F0502020204030204" pitchFamily="34" charset="0"/>
                <a:ea typeface="Times New Roman" panose="02020603050405020304" pitchFamily="18" charset="0"/>
              </a:rPr>
              <a:t> at least </a:t>
            </a:r>
            <a:r>
              <a:rPr lang="en-GB" sz="2400" b="1" dirty="0">
                <a:latin typeface="Calibri" panose="020F0502020204030204" pitchFamily="34" charset="0"/>
                <a:ea typeface="Times New Roman" panose="02020603050405020304" pitchFamily="18" charset="0"/>
              </a:rPr>
              <a:t>5 minutes before your allocated time</a:t>
            </a:r>
            <a:r>
              <a:rPr lang="en-GB" sz="2400" dirty="0">
                <a:latin typeface="Calibri" panose="020F0502020204030204" pitchFamily="34" charset="0"/>
                <a:ea typeface="Times New Roman" panose="02020603050405020304" pitchFamily="18" charset="0"/>
              </a:rPr>
              <a:t>.</a:t>
            </a:r>
            <a:endParaRPr lang="en-GB" sz="2400" dirty="0">
              <a:latin typeface="Calibri" panose="020F0502020204030204" pitchFamily="34" charset="0"/>
              <a:ea typeface="Calibri" panose="020F0502020204030204" pitchFamily="34" charset="0"/>
            </a:endParaRPr>
          </a:p>
          <a:p>
            <a:pPr marL="342900" lvl="0" indent="-342900">
              <a:spcAft>
                <a:spcPts val="0"/>
              </a:spcAft>
              <a:buSzPts val="1000"/>
              <a:buFont typeface="Symbol" panose="05050102010706020507" pitchFamily="18" charset="2"/>
              <a:buChar char=""/>
              <a:tabLst>
                <a:tab pos="457200" algn="l"/>
              </a:tabLst>
            </a:pPr>
            <a:r>
              <a:rPr lang="en-GB" sz="2400" dirty="0">
                <a:latin typeface="Calibri" panose="020F0502020204030204" pitchFamily="34" charset="0"/>
                <a:ea typeface="Times New Roman" panose="02020603050405020304" pitchFamily="18" charset="0"/>
              </a:rPr>
              <a:t>Please make your receptionist aware to expect us and have any spare tickets ready to be collected.</a:t>
            </a:r>
            <a:endParaRPr lang="en-GB" sz="2400" dirty="0">
              <a:latin typeface="Calibri" panose="020F0502020204030204" pitchFamily="34" charset="0"/>
              <a:ea typeface="Calibri" panose="020F0502020204030204" pitchFamily="34" charset="0"/>
            </a:endParaRPr>
          </a:p>
          <a:p>
            <a:pPr marL="342900" lvl="0" indent="-342900">
              <a:spcAft>
                <a:spcPts val="0"/>
              </a:spcAft>
              <a:buSzPts val="1000"/>
              <a:buFont typeface="Symbol" panose="05050102010706020507" pitchFamily="18" charset="2"/>
              <a:buChar char=""/>
              <a:tabLst>
                <a:tab pos="457200" algn="l"/>
              </a:tabLst>
            </a:pPr>
            <a:r>
              <a:rPr lang="en-GB" sz="2400" dirty="0">
                <a:latin typeface="Calibri" panose="020F0502020204030204" pitchFamily="34" charset="0"/>
                <a:ea typeface="Times New Roman" panose="02020603050405020304" pitchFamily="18" charset="0"/>
              </a:rPr>
              <a:t>The </a:t>
            </a:r>
            <a:r>
              <a:rPr lang="en-GB" sz="2400" dirty="0" err="1">
                <a:latin typeface="Calibri" panose="020F0502020204030204" pitchFamily="34" charset="0"/>
                <a:ea typeface="Times New Roman" panose="02020603050405020304" pitchFamily="18" charset="0"/>
              </a:rPr>
              <a:t>compères</a:t>
            </a:r>
            <a:r>
              <a:rPr lang="en-GB" sz="2400" dirty="0">
                <a:latin typeface="Calibri" panose="020F0502020204030204" pitchFamily="34" charset="0"/>
                <a:ea typeface="Times New Roman" panose="02020603050405020304" pitchFamily="18" charset="0"/>
              </a:rPr>
              <a:t> should also be ready to have their photo taken during your slot.</a:t>
            </a:r>
            <a:endParaRPr lang="en-GB" sz="2400" dirty="0">
              <a:latin typeface="Calibri" panose="020F0502020204030204" pitchFamily="34" charset="0"/>
              <a:ea typeface="Calibri" panose="020F0502020204030204" pitchFamily="34" charset="0"/>
            </a:endParaRPr>
          </a:p>
          <a:p>
            <a:pPr marL="342900" lvl="0" indent="-342900">
              <a:spcAft>
                <a:spcPts val="0"/>
              </a:spcAft>
              <a:buSzPts val="1000"/>
              <a:buFont typeface="Symbol" panose="05050102010706020507" pitchFamily="18" charset="2"/>
              <a:buChar char=""/>
              <a:tabLst>
                <a:tab pos="457200" algn="l"/>
              </a:tabLst>
            </a:pPr>
            <a:r>
              <a:rPr lang="en-GB" sz="2400" dirty="0">
                <a:latin typeface="Calibri" panose="020F0502020204030204" pitchFamily="34" charset="0"/>
                <a:ea typeface="Times New Roman" panose="02020603050405020304" pitchFamily="18" charset="0"/>
              </a:rPr>
              <a:t>It is crucial that we stick to the schedule as we only have the photographer available for the day.</a:t>
            </a:r>
            <a:endParaRPr lang="en-GB" sz="2400" dirty="0">
              <a:latin typeface="Calibri" panose="020F0502020204030204" pitchFamily="34" charset="0"/>
              <a:ea typeface="Calibri" panose="020F0502020204030204" pitchFamily="34" charset="0"/>
            </a:endParaRPr>
          </a:p>
          <a:p>
            <a:pPr>
              <a:spcAft>
                <a:spcPts val="0"/>
              </a:spcAft>
            </a:pPr>
            <a:r>
              <a:rPr lang="en-GB" sz="2400" dirty="0">
                <a:latin typeface="Calibri" panose="020F0502020204030204" pitchFamily="34" charset="0"/>
                <a:ea typeface="Calibri" panose="020F0502020204030204" pitchFamily="34" charset="0"/>
              </a:rPr>
              <a:t>Thank you for your cooperation and effort in making this a smooth and successful day. If you have any questions or concerns, please don’t hesitate to get in touch.</a:t>
            </a:r>
          </a:p>
        </p:txBody>
      </p:sp>
      <p:graphicFrame>
        <p:nvGraphicFramePr>
          <p:cNvPr id="6" name="Table 5">
            <a:extLst>
              <a:ext uri="{FF2B5EF4-FFF2-40B4-BE49-F238E27FC236}">
                <a16:creationId xmlns:a16="http://schemas.microsoft.com/office/drawing/2014/main" id="{0F049368-3AE7-4F4A-8B8A-3630ACE92FDC}"/>
              </a:ext>
            </a:extLst>
          </p:cNvPr>
          <p:cNvGraphicFramePr>
            <a:graphicFrameLocks noGrp="1"/>
          </p:cNvGraphicFramePr>
          <p:nvPr>
            <p:extLst>
              <p:ext uri="{D42A27DB-BD31-4B8C-83A1-F6EECF244321}">
                <p14:modId xmlns:p14="http://schemas.microsoft.com/office/powerpoint/2010/main" val="3726521709"/>
              </p:ext>
            </p:extLst>
          </p:nvPr>
        </p:nvGraphicFramePr>
        <p:xfrm>
          <a:off x="624347" y="3597843"/>
          <a:ext cx="6309854" cy="5547360"/>
        </p:xfrm>
        <a:graphic>
          <a:graphicData uri="http://schemas.openxmlformats.org/drawingml/2006/table">
            <a:tbl>
              <a:tblPr firstRow="1" firstCol="1" bandRow="1">
                <a:tableStyleId>{5C22544A-7EE6-4342-B048-85BDC9FD1C3A}</a:tableStyleId>
              </a:tblPr>
              <a:tblGrid>
                <a:gridCol w="3154927">
                  <a:extLst>
                    <a:ext uri="{9D8B030D-6E8A-4147-A177-3AD203B41FA5}">
                      <a16:colId xmlns:a16="http://schemas.microsoft.com/office/drawing/2014/main" val="527397373"/>
                    </a:ext>
                  </a:extLst>
                </a:gridCol>
                <a:gridCol w="3154927">
                  <a:extLst>
                    <a:ext uri="{9D8B030D-6E8A-4147-A177-3AD203B41FA5}">
                      <a16:colId xmlns:a16="http://schemas.microsoft.com/office/drawing/2014/main" val="3315157085"/>
                    </a:ext>
                  </a:extLst>
                </a:gridCol>
              </a:tblGrid>
              <a:tr h="365352">
                <a:tc>
                  <a:txBody>
                    <a:bodyPr/>
                    <a:lstStyle/>
                    <a:p>
                      <a:pPr>
                        <a:spcAft>
                          <a:spcPts val="0"/>
                        </a:spcAft>
                      </a:pPr>
                      <a:r>
                        <a:rPr lang="en-GB" sz="2800" dirty="0">
                          <a:effectLst/>
                        </a:rPr>
                        <a:t>School</a:t>
                      </a:r>
                      <a:endParaRPr lang="en-GB" sz="2800" dirty="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a:effectLst/>
                        </a:rPr>
                        <a:t>Time</a:t>
                      </a:r>
                      <a:endParaRPr lang="en-GB" sz="280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380015850"/>
                  </a:ext>
                </a:extLst>
              </a:tr>
              <a:tr h="365352">
                <a:tc>
                  <a:txBody>
                    <a:bodyPr/>
                    <a:lstStyle/>
                    <a:p>
                      <a:pPr>
                        <a:spcAft>
                          <a:spcPts val="0"/>
                        </a:spcAft>
                      </a:pPr>
                      <a:r>
                        <a:rPr lang="en-GB" sz="2800" dirty="0">
                          <a:effectLst/>
                        </a:rPr>
                        <a:t>Derry Hill</a:t>
                      </a:r>
                      <a:endParaRPr lang="en-GB" sz="2800" dirty="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a:effectLst/>
                        </a:rPr>
                        <a:t>8.50am</a:t>
                      </a:r>
                      <a:endParaRPr lang="en-GB" sz="280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2721463700"/>
                  </a:ext>
                </a:extLst>
              </a:tr>
              <a:tr h="365352">
                <a:tc>
                  <a:txBody>
                    <a:bodyPr/>
                    <a:lstStyle/>
                    <a:p>
                      <a:pPr>
                        <a:spcAft>
                          <a:spcPts val="0"/>
                        </a:spcAft>
                      </a:pPr>
                      <a:r>
                        <a:rPr lang="en-GB" sz="2800" dirty="0">
                          <a:effectLst/>
                        </a:rPr>
                        <a:t>Kings Lodge </a:t>
                      </a:r>
                      <a:endParaRPr lang="en-GB" sz="2800" dirty="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9.10am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1719539945"/>
                  </a:ext>
                </a:extLst>
              </a:tr>
              <a:tr h="365352">
                <a:tc>
                  <a:txBody>
                    <a:bodyPr/>
                    <a:lstStyle/>
                    <a:p>
                      <a:pPr>
                        <a:spcAft>
                          <a:spcPts val="0"/>
                        </a:spcAft>
                      </a:pPr>
                      <a:r>
                        <a:rPr lang="en-GB" sz="2800">
                          <a:effectLst/>
                        </a:rPr>
                        <a:t>MP</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9.20am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1581015324"/>
                  </a:ext>
                </a:extLst>
              </a:tr>
              <a:tr h="365352">
                <a:tc>
                  <a:txBody>
                    <a:bodyPr/>
                    <a:lstStyle/>
                    <a:p>
                      <a:pPr>
                        <a:spcAft>
                          <a:spcPts val="0"/>
                        </a:spcAft>
                      </a:pPr>
                      <a:r>
                        <a:rPr lang="en-GB" sz="2800">
                          <a:effectLst/>
                        </a:rPr>
                        <a:t>Ivy lane</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9.40am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313463328"/>
                  </a:ext>
                </a:extLst>
              </a:tr>
              <a:tr h="365352">
                <a:tc>
                  <a:txBody>
                    <a:bodyPr/>
                    <a:lstStyle/>
                    <a:p>
                      <a:pPr>
                        <a:spcAft>
                          <a:spcPts val="0"/>
                        </a:spcAft>
                      </a:pPr>
                      <a:r>
                        <a:rPr lang="en-GB" sz="2800">
                          <a:effectLst/>
                        </a:rPr>
                        <a:t>St Marys</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10am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4041569557"/>
                  </a:ext>
                </a:extLst>
              </a:tr>
              <a:tr h="365352">
                <a:tc>
                  <a:txBody>
                    <a:bodyPr/>
                    <a:lstStyle/>
                    <a:p>
                      <a:pPr>
                        <a:spcAft>
                          <a:spcPts val="0"/>
                        </a:spcAft>
                      </a:pPr>
                      <a:r>
                        <a:rPr lang="en-GB" sz="2800">
                          <a:effectLst/>
                        </a:rPr>
                        <a:t>QC</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10.15am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00616709"/>
                  </a:ext>
                </a:extLst>
              </a:tr>
              <a:tr h="365352">
                <a:tc>
                  <a:txBody>
                    <a:bodyPr/>
                    <a:lstStyle/>
                    <a:p>
                      <a:pPr>
                        <a:spcAft>
                          <a:spcPts val="0"/>
                        </a:spcAft>
                      </a:pPr>
                      <a:r>
                        <a:rPr lang="en-GB" sz="2800">
                          <a:effectLst/>
                        </a:rPr>
                        <a:t>Frogwell</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10.30am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019759230"/>
                  </a:ext>
                </a:extLst>
              </a:tr>
              <a:tr h="365352">
                <a:tc>
                  <a:txBody>
                    <a:bodyPr/>
                    <a:lstStyle/>
                    <a:p>
                      <a:pPr>
                        <a:spcAft>
                          <a:spcPts val="0"/>
                        </a:spcAft>
                      </a:pPr>
                      <a:r>
                        <a:rPr lang="en-GB" sz="2800">
                          <a:effectLst/>
                        </a:rPr>
                        <a:t>St Peters</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10.45am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3618001056"/>
                  </a:ext>
                </a:extLst>
              </a:tr>
              <a:tr h="365352">
                <a:tc>
                  <a:txBody>
                    <a:bodyPr/>
                    <a:lstStyle/>
                    <a:p>
                      <a:pPr>
                        <a:spcAft>
                          <a:spcPts val="0"/>
                        </a:spcAft>
                      </a:pPr>
                      <a:r>
                        <a:rPr lang="en-GB" sz="2800">
                          <a:effectLst/>
                        </a:rPr>
                        <a:t>Redland</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11.00am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2486840924"/>
                  </a:ext>
                </a:extLst>
              </a:tr>
              <a:tr h="365352">
                <a:tc>
                  <a:txBody>
                    <a:bodyPr/>
                    <a:lstStyle/>
                    <a:p>
                      <a:pPr>
                        <a:spcAft>
                          <a:spcPts val="0"/>
                        </a:spcAft>
                      </a:pPr>
                      <a:r>
                        <a:rPr lang="en-GB" sz="2800">
                          <a:effectLst/>
                        </a:rPr>
                        <a:t>St Pauls</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11.15am</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2545704530"/>
                  </a:ext>
                </a:extLst>
              </a:tr>
              <a:tr h="349375">
                <a:tc>
                  <a:txBody>
                    <a:bodyPr/>
                    <a:lstStyle/>
                    <a:p>
                      <a:pPr>
                        <a:spcAft>
                          <a:spcPts val="0"/>
                        </a:spcAft>
                      </a:pPr>
                      <a:r>
                        <a:rPr lang="en-GB" sz="2800">
                          <a:effectLst/>
                        </a:rPr>
                        <a:t>KSM</a:t>
                      </a:r>
                      <a:endParaRPr lang="en-GB" sz="28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en-GB" sz="2800" dirty="0">
                          <a:effectLst/>
                        </a:rPr>
                        <a:t>11.50am </a:t>
                      </a:r>
                      <a:endParaRPr lang="en-GB" sz="2800" dirty="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1824233843"/>
                  </a:ext>
                </a:extLst>
              </a:tr>
              <a:tr h="349375">
                <a:tc>
                  <a:txBody>
                    <a:bodyPr/>
                    <a:lstStyle/>
                    <a:p>
                      <a:pPr>
                        <a:spcAft>
                          <a:spcPts val="0"/>
                        </a:spcAft>
                      </a:pPr>
                      <a:r>
                        <a:rPr lang="en-GB" sz="2800" dirty="0">
                          <a:effectLst/>
                          <a:latin typeface="Calibri" panose="020F0502020204030204" pitchFamily="34" charset="0"/>
                          <a:ea typeface="Calibri" panose="020F0502020204030204" pitchFamily="34" charset="0"/>
                        </a:rPr>
                        <a:t>Charter </a:t>
                      </a:r>
                    </a:p>
                  </a:txBody>
                  <a:tcPr marL="68580" marR="68580" marT="0" marB="0" anchor="ctr"/>
                </a:tc>
                <a:tc>
                  <a:txBody>
                    <a:bodyPr/>
                    <a:lstStyle/>
                    <a:p>
                      <a:pPr>
                        <a:spcAft>
                          <a:spcPts val="0"/>
                        </a:spcAft>
                      </a:pPr>
                      <a:r>
                        <a:rPr lang="en-GB" sz="2800" dirty="0">
                          <a:effectLst/>
                          <a:latin typeface="Calibri" panose="020F0502020204030204" pitchFamily="34" charset="0"/>
                          <a:ea typeface="Calibri" panose="020F0502020204030204" pitchFamily="34" charset="0"/>
                        </a:rPr>
                        <a:t>1pm</a:t>
                      </a:r>
                    </a:p>
                  </a:txBody>
                  <a:tcPr marL="68580" marR="68580" marT="0" marB="0" anchor="ctr"/>
                </a:tc>
                <a:extLst>
                  <a:ext uri="{0D108BD9-81ED-4DB2-BD59-A6C34878D82A}">
                    <a16:rowId xmlns:a16="http://schemas.microsoft.com/office/drawing/2014/main" val="1313495509"/>
                  </a:ext>
                </a:extLst>
              </a:tr>
            </a:tbl>
          </a:graphicData>
        </a:graphic>
      </p:graphicFrame>
      <p:sp>
        <p:nvSpPr>
          <p:cNvPr id="8" name="Rectangle 2">
            <a:extLst>
              <a:ext uri="{FF2B5EF4-FFF2-40B4-BE49-F238E27FC236}">
                <a16:creationId xmlns:a16="http://schemas.microsoft.com/office/drawing/2014/main" id="{22534262-CD0C-4725-BD11-2815FA277D9E}"/>
              </a:ext>
            </a:extLst>
          </p:cNvPr>
          <p:cNvSpPr>
            <a:spLocks noChangeArrowheads="1"/>
          </p:cNvSpPr>
          <p:nvPr/>
        </p:nvSpPr>
        <p:spPr bwMode="auto">
          <a:xfrm>
            <a:off x="7239000" y="3611217"/>
            <a:ext cx="107441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Monday 2</a:t>
            </a:r>
            <a:r>
              <a:rPr kumimoji="0" lang="en-GB" altLang="en-US" sz="2400" b="0" i="0" u="none" strike="noStrike" cap="none" normalizeH="0" baseline="30000" dirty="0">
                <a:ln>
                  <a:noFill/>
                </a:ln>
                <a:solidFill>
                  <a:schemeClr val="tx1"/>
                </a:solidFill>
                <a:effectLst/>
                <a:latin typeface="Arial" panose="020B0604020202020204" pitchFamily="34" charset="0"/>
                <a:ea typeface="Calibri" panose="020F0502020204030204" pitchFamily="34" charset="0"/>
              </a:rPr>
              <a:t>nd</a:t>
            </a:r>
            <a:r>
              <a:rPr kumimoji="0" lang="en-GB"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February, we’re excited to confirm the schedule for the photo shoot for the opening video of the Dance Festival. Please find your allocated time below:</a:t>
            </a:r>
            <a:endParaRPr kumimoji="0" lang="en-GB" altLang="en-US" sz="40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6959" y="8795483"/>
            <a:ext cx="9658454" cy="632276"/>
            <a:chOff x="0" y="0"/>
            <a:chExt cx="2444100" cy="159999"/>
          </a:xfrm>
        </p:grpSpPr>
        <p:sp>
          <p:nvSpPr>
            <p:cNvPr id="3" name="Freeform 3"/>
            <p:cNvSpPr/>
            <p:nvPr/>
          </p:nvSpPr>
          <p:spPr>
            <a:xfrm>
              <a:off x="0" y="0"/>
              <a:ext cx="2444100" cy="159999"/>
            </a:xfrm>
            <a:custGeom>
              <a:avLst/>
              <a:gdLst/>
              <a:ahLst/>
              <a:cxnLst/>
              <a:rect l="l" t="t" r="r" b="b"/>
              <a:pathLst>
                <a:path w="2444100" h="159999">
                  <a:moveTo>
                    <a:pt x="1222050" y="0"/>
                  </a:moveTo>
                  <a:cubicBezTo>
                    <a:pt x="547130" y="0"/>
                    <a:pt x="0" y="35817"/>
                    <a:pt x="0" y="80000"/>
                  </a:cubicBezTo>
                  <a:cubicBezTo>
                    <a:pt x="0" y="124182"/>
                    <a:pt x="547130" y="159999"/>
                    <a:pt x="1222050" y="159999"/>
                  </a:cubicBezTo>
                  <a:cubicBezTo>
                    <a:pt x="1896969" y="159999"/>
                    <a:pt x="2444100" y="124182"/>
                    <a:pt x="2444100" y="80000"/>
                  </a:cubicBezTo>
                  <a:cubicBezTo>
                    <a:pt x="2444100" y="35817"/>
                    <a:pt x="1896969" y="0"/>
                    <a:pt x="1222050" y="0"/>
                  </a:cubicBezTo>
                  <a:close/>
                </a:path>
              </a:pathLst>
            </a:custGeom>
            <a:solidFill>
              <a:srgbClr val="CBDCFA"/>
            </a:solidFill>
          </p:spPr>
        </p:sp>
        <p:sp>
          <p:nvSpPr>
            <p:cNvPr id="4" name="TextBox 4"/>
            <p:cNvSpPr txBox="1"/>
            <p:nvPr/>
          </p:nvSpPr>
          <p:spPr>
            <a:xfrm>
              <a:off x="229134" y="-23100"/>
              <a:ext cx="1985831"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grpSp>
        <p:nvGrpSpPr>
          <p:cNvPr id="5" name="Group 5"/>
          <p:cNvGrpSpPr/>
          <p:nvPr/>
        </p:nvGrpSpPr>
        <p:grpSpPr>
          <a:xfrm>
            <a:off x="10635317" y="4422104"/>
            <a:ext cx="6818687" cy="2309953"/>
            <a:chOff x="0" y="0"/>
            <a:chExt cx="884753" cy="276131"/>
          </a:xfrm>
        </p:grpSpPr>
        <p:sp>
          <p:nvSpPr>
            <p:cNvPr id="6" name="Freeform 6"/>
            <p:cNvSpPr/>
            <p:nvPr/>
          </p:nvSpPr>
          <p:spPr>
            <a:xfrm>
              <a:off x="0" y="0"/>
              <a:ext cx="884753" cy="276131"/>
            </a:xfrm>
            <a:custGeom>
              <a:avLst/>
              <a:gdLst/>
              <a:ahLst/>
              <a:cxnLst/>
              <a:rect l="l" t="t" r="r" b="b"/>
              <a:pathLst>
                <a:path w="884753" h="276131">
                  <a:moveTo>
                    <a:pt x="66834" y="0"/>
                  </a:moveTo>
                  <a:lnTo>
                    <a:pt x="817919" y="0"/>
                  </a:lnTo>
                  <a:cubicBezTo>
                    <a:pt x="835644" y="0"/>
                    <a:pt x="852644" y="7041"/>
                    <a:pt x="865178" y="19575"/>
                  </a:cubicBezTo>
                  <a:cubicBezTo>
                    <a:pt x="877711" y="32109"/>
                    <a:pt x="884753" y="49109"/>
                    <a:pt x="884753" y="66834"/>
                  </a:cubicBezTo>
                  <a:lnTo>
                    <a:pt x="884753" y="209297"/>
                  </a:lnTo>
                  <a:cubicBezTo>
                    <a:pt x="884753" y="227023"/>
                    <a:pt x="877711" y="244022"/>
                    <a:pt x="865178" y="256556"/>
                  </a:cubicBezTo>
                  <a:cubicBezTo>
                    <a:pt x="852644" y="269090"/>
                    <a:pt x="835644" y="276131"/>
                    <a:pt x="817919" y="276131"/>
                  </a:cubicBezTo>
                  <a:lnTo>
                    <a:pt x="66834" y="276131"/>
                  </a:lnTo>
                  <a:cubicBezTo>
                    <a:pt x="29923" y="276131"/>
                    <a:pt x="0" y="246209"/>
                    <a:pt x="0" y="209297"/>
                  </a:cubicBezTo>
                  <a:lnTo>
                    <a:pt x="0" y="66834"/>
                  </a:lnTo>
                  <a:cubicBezTo>
                    <a:pt x="0" y="49109"/>
                    <a:pt x="7041" y="32109"/>
                    <a:pt x="19575" y="19575"/>
                  </a:cubicBezTo>
                  <a:cubicBezTo>
                    <a:pt x="32109" y="7041"/>
                    <a:pt x="49109" y="0"/>
                    <a:pt x="66834" y="0"/>
                  </a:cubicBezTo>
                  <a:close/>
                </a:path>
              </a:pathLst>
            </a:custGeom>
            <a:solidFill>
              <a:srgbClr val="DAFD64"/>
            </a:solidFill>
          </p:spPr>
        </p:sp>
        <p:sp>
          <p:nvSpPr>
            <p:cNvPr id="7" name="TextBox 7"/>
            <p:cNvSpPr txBox="1"/>
            <p:nvPr/>
          </p:nvSpPr>
          <p:spPr>
            <a:xfrm>
              <a:off x="0" y="-47625"/>
              <a:ext cx="884753" cy="323756"/>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pSp>
        <p:nvGrpSpPr>
          <p:cNvPr id="9" name="Group 9"/>
          <p:cNvGrpSpPr/>
          <p:nvPr/>
        </p:nvGrpSpPr>
        <p:grpSpPr>
          <a:xfrm>
            <a:off x="10635318" y="2141747"/>
            <a:ext cx="6920696" cy="1970155"/>
            <a:chOff x="0" y="0"/>
            <a:chExt cx="939715" cy="276131"/>
          </a:xfrm>
        </p:grpSpPr>
        <p:sp>
          <p:nvSpPr>
            <p:cNvPr id="10" name="Freeform 10"/>
            <p:cNvSpPr/>
            <p:nvPr/>
          </p:nvSpPr>
          <p:spPr>
            <a:xfrm>
              <a:off x="0" y="0"/>
              <a:ext cx="939715" cy="276131"/>
            </a:xfrm>
            <a:custGeom>
              <a:avLst/>
              <a:gdLst/>
              <a:ahLst/>
              <a:cxnLst/>
              <a:rect l="l" t="t" r="r" b="b"/>
              <a:pathLst>
                <a:path w="939715" h="276131">
                  <a:moveTo>
                    <a:pt x="62925" y="0"/>
                  </a:moveTo>
                  <a:lnTo>
                    <a:pt x="876790" y="0"/>
                  </a:lnTo>
                  <a:cubicBezTo>
                    <a:pt x="911542" y="0"/>
                    <a:pt x="939715" y="28173"/>
                    <a:pt x="939715" y="62925"/>
                  </a:cubicBezTo>
                  <a:lnTo>
                    <a:pt x="939715" y="213206"/>
                  </a:lnTo>
                  <a:cubicBezTo>
                    <a:pt x="939715" y="229895"/>
                    <a:pt x="933085" y="245900"/>
                    <a:pt x="921285" y="257701"/>
                  </a:cubicBezTo>
                  <a:cubicBezTo>
                    <a:pt x="909484" y="269502"/>
                    <a:pt x="893479" y="276131"/>
                    <a:pt x="876790" y="276131"/>
                  </a:cubicBezTo>
                  <a:lnTo>
                    <a:pt x="62925" y="276131"/>
                  </a:lnTo>
                  <a:cubicBezTo>
                    <a:pt x="28173" y="276131"/>
                    <a:pt x="0" y="247959"/>
                    <a:pt x="0" y="213206"/>
                  </a:cubicBezTo>
                  <a:lnTo>
                    <a:pt x="0" y="62925"/>
                  </a:lnTo>
                  <a:cubicBezTo>
                    <a:pt x="0" y="28173"/>
                    <a:pt x="28173" y="0"/>
                    <a:pt x="62925" y="0"/>
                  </a:cubicBezTo>
                  <a:close/>
                </a:path>
              </a:pathLst>
            </a:custGeom>
            <a:solidFill>
              <a:srgbClr val="422F96"/>
            </a:solidFill>
          </p:spPr>
        </p:sp>
        <p:sp>
          <p:nvSpPr>
            <p:cNvPr id="11" name="TextBox 11"/>
            <p:cNvSpPr txBox="1"/>
            <p:nvPr/>
          </p:nvSpPr>
          <p:spPr>
            <a:xfrm>
              <a:off x="0" y="-47625"/>
              <a:ext cx="939715" cy="323756"/>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pSp>
        <p:nvGrpSpPr>
          <p:cNvPr id="12" name="Group 12"/>
          <p:cNvGrpSpPr/>
          <p:nvPr/>
        </p:nvGrpSpPr>
        <p:grpSpPr>
          <a:xfrm>
            <a:off x="10820401" y="7154980"/>
            <a:ext cx="7210554" cy="1520643"/>
            <a:chOff x="0" y="0"/>
            <a:chExt cx="884753" cy="276131"/>
          </a:xfrm>
        </p:grpSpPr>
        <p:sp>
          <p:nvSpPr>
            <p:cNvPr id="13" name="Freeform 13"/>
            <p:cNvSpPr/>
            <p:nvPr/>
          </p:nvSpPr>
          <p:spPr>
            <a:xfrm>
              <a:off x="0" y="0"/>
              <a:ext cx="884753" cy="276131"/>
            </a:xfrm>
            <a:custGeom>
              <a:avLst/>
              <a:gdLst/>
              <a:ahLst/>
              <a:cxnLst/>
              <a:rect l="l" t="t" r="r" b="b"/>
              <a:pathLst>
                <a:path w="884753" h="276131">
                  <a:moveTo>
                    <a:pt x="66834" y="0"/>
                  </a:moveTo>
                  <a:lnTo>
                    <a:pt x="817919" y="0"/>
                  </a:lnTo>
                  <a:cubicBezTo>
                    <a:pt x="835644" y="0"/>
                    <a:pt x="852644" y="7041"/>
                    <a:pt x="865178" y="19575"/>
                  </a:cubicBezTo>
                  <a:cubicBezTo>
                    <a:pt x="877711" y="32109"/>
                    <a:pt x="884753" y="49109"/>
                    <a:pt x="884753" y="66834"/>
                  </a:cubicBezTo>
                  <a:lnTo>
                    <a:pt x="884753" y="209297"/>
                  </a:lnTo>
                  <a:cubicBezTo>
                    <a:pt x="884753" y="227023"/>
                    <a:pt x="877711" y="244022"/>
                    <a:pt x="865178" y="256556"/>
                  </a:cubicBezTo>
                  <a:cubicBezTo>
                    <a:pt x="852644" y="269090"/>
                    <a:pt x="835644" y="276131"/>
                    <a:pt x="817919" y="276131"/>
                  </a:cubicBezTo>
                  <a:lnTo>
                    <a:pt x="66834" y="276131"/>
                  </a:lnTo>
                  <a:cubicBezTo>
                    <a:pt x="29923" y="276131"/>
                    <a:pt x="0" y="246209"/>
                    <a:pt x="0" y="209297"/>
                  </a:cubicBezTo>
                  <a:lnTo>
                    <a:pt x="0" y="66834"/>
                  </a:lnTo>
                  <a:cubicBezTo>
                    <a:pt x="0" y="49109"/>
                    <a:pt x="7041" y="32109"/>
                    <a:pt x="19575" y="19575"/>
                  </a:cubicBezTo>
                  <a:cubicBezTo>
                    <a:pt x="32109" y="7041"/>
                    <a:pt x="49109" y="0"/>
                    <a:pt x="66834" y="0"/>
                  </a:cubicBezTo>
                  <a:close/>
                </a:path>
              </a:pathLst>
            </a:custGeom>
            <a:solidFill>
              <a:srgbClr val="E53162"/>
            </a:solidFill>
          </p:spPr>
        </p:sp>
        <p:sp>
          <p:nvSpPr>
            <p:cNvPr id="14" name="TextBox 14"/>
            <p:cNvSpPr txBox="1"/>
            <p:nvPr/>
          </p:nvSpPr>
          <p:spPr>
            <a:xfrm>
              <a:off x="0" y="-47625"/>
              <a:ext cx="884753" cy="323756"/>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5" name="Freeform 15"/>
          <p:cNvSpPr/>
          <p:nvPr/>
        </p:nvSpPr>
        <p:spPr>
          <a:xfrm>
            <a:off x="257046" y="6481537"/>
            <a:ext cx="1238869" cy="1103720"/>
          </a:xfrm>
          <a:custGeom>
            <a:avLst/>
            <a:gdLst/>
            <a:ahLst/>
            <a:cxnLst/>
            <a:rect l="l" t="t" r="r" b="b"/>
            <a:pathLst>
              <a:path w="1238869" h="1103720">
                <a:moveTo>
                  <a:pt x="0" y="0"/>
                </a:moveTo>
                <a:lnTo>
                  <a:pt x="1238870" y="0"/>
                </a:lnTo>
                <a:lnTo>
                  <a:pt x="1238870" y="1103720"/>
                </a:lnTo>
                <a:lnTo>
                  <a:pt x="0" y="11037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flipH="1">
            <a:off x="8193206" y="6162941"/>
            <a:ext cx="1066902" cy="950513"/>
          </a:xfrm>
          <a:custGeom>
            <a:avLst/>
            <a:gdLst/>
            <a:ahLst/>
            <a:cxnLst/>
            <a:rect l="l" t="t" r="r" b="b"/>
            <a:pathLst>
              <a:path w="1066902" h="950513">
                <a:moveTo>
                  <a:pt x="1066902" y="0"/>
                </a:moveTo>
                <a:lnTo>
                  <a:pt x="0" y="0"/>
                </a:lnTo>
                <a:lnTo>
                  <a:pt x="0" y="950513"/>
                </a:lnTo>
                <a:lnTo>
                  <a:pt x="1066902" y="950513"/>
                </a:lnTo>
                <a:lnTo>
                  <a:pt x="1066902"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flipH="1">
            <a:off x="1446078" y="672994"/>
            <a:ext cx="1987654" cy="1774433"/>
          </a:xfrm>
          <a:custGeom>
            <a:avLst/>
            <a:gdLst/>
            <a:ahLst/>
            <a:cxnLst/>
            <a:rect l="l" t="t" r="r" b="b"/>
            <a:pathLst>
              <a:path w="1987654" h="1774433">
                <a:moveTo>
                  <a:pt x="1987654" y="0"/>
                </a:moveTo>
                <a:lnTo>
                  <a:pt x="0" y="0"/>
                </a:lnTo>
                <a:lnTo>
                  <a:pt x="0" y="1774433"/>
                </a:lnTo>
                <a:lnTo>
                  <a:pt x="1987654" y="1774433"/>
                </a:lnTo>
                <a:lnTo>
                  <a:pt x="198765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TextBox 20"/>
          <p:cNvSpPr txBox="1"/>
          <p:nvPr/>
        </p:nvSpPr>
        <p:spPr>
          <a:xfrm>
            <a:off x="11277601" y="2466436"/>
            <a:ext cx="6022790" cy="1970155"/>
          </a:xfrm>
          <a:prstGeom prst="rect">
            <a:avLst/>
          </a:prstGeom>
        </p:spPr>
        <p:txBody>
          <a:bodyPr wrap="square" lIns="0" tIns="0" rIns="0" bIns="0" rtlCol="0" anchor="t">
            <a:spAutoFit/>
          </a:bodyPr>
          <a:lstStyle/>
          <a:p>
            <a:pPr algn="ctr"/>
            <a:r>
              <a:rPr lang="en-GB" sz="7200" b="1" spc="-41" dirty="0">
                <a:solidFill>
                  <a:schemeClr val="bg1"/>
                </a:solidFill>
                <a:latin typeface="Arial Rounded MT Bold" panose="020F0704030504030204" pitchFamily="34" charset="0"/>
                <a:sym typeface="Etna Sans Serif"/>
              </a:rPr>
              <a:t>Tom Monks</a:t>
            </a:r>
            <a:endParaRPr lang="en-GB" sz="7200" dirty="0">
              <a:solidFill>
                <a:schemeClr val="bg1"/>
              </a:solidFill>
              <a:latin typeface="Arial Rounded MT Bold" panose="020F0704030504030204" pitchFamily="34" charset="0"/>
            </a:endParaRPr>
          </a:p>
          <a:p>
            <a:pPr algn="ctr">
              <a:lnSpc>
                <a:spcPts val="2760"/>
              </a:lnSpc>
            </a:pPr>
            <a:r>
              <a:rPr lang="en-US" sz="7200" b="1" spc="-41" dirty="0">
                <a:solidFill>
                  <a:srgbClr val="FFFFFF"/>
                </a:solidFill>
                <a:latin typeface="Arial Rounded MT Bold" panose="020F0704030504030204" pitchFamily="34" charset="0"/>
                <a:sym typeface="Etna Sans Serif"/>
              </a:rPr>
              <a:t> </a:t>
            </a:r>
            <a:endParaRPr lang="en-GB" sz="7200" dirty="0">
              <a:latin typeface="Arial Rounded MT Bold" panose="020F0704030504030204" pitchFamily="34" charset="0"/>
            </a:endParaRPr>
          </a:p>
          <a:p>
            <a:pPr algn="ctr">
              <a:lnSpc>
                <a:spcPts val="2760"/>
              </a:lnSpc>
            </a:pPr>
            <a:endParaRPr lang="en-US" sz="7200" spc="-41" dirty="0">
              <a:solidFill>
                <a:srgbClr val="FFFFFF"/>
              </a:solidFill>
              <a:latin typeface="Arial Rounded MT Bold" panose="020F0704030504030204" pitchFamily="34" charset="0"/>
              <a:ea typeface="Etna Sans Serif"/>
              <a:cs typeface="Etna Sans Serif"/>
              <a:sym typeface="Etna Sans Serif"/>
            </a:endParaRPr>
          </a:p>
        </p:txBody>
      </p:sp>
      <p:sp>
        <p:nvSpPr>
          <p:cNvPr id="21" name="TextBox 21"/>
          <p:cNvSpPr txBox="1"/>
          <p:nvPr/>
        </p:nvSpPr>
        <p:spPr>
          <a:xfrm>
            <a:off x="10956648" y="7583634"/>
            <a:ext cx="7210553" cy="738664"/>
          </a:xfrm>
          <a:prstGeom prst="rect">
            <a:avLst/>
          </a:prstGeom>
        </p:spPr>
        <p:txBody>
          <a:bodyPr wrap="square" lIns="0" tIns="0" rIns="0" bIns="0" rtlCol="0" anchor="t">
            <a:spAutoFit/>
          </a:bodyPr>
          <a:lstStyle/>
          <a:p>
            <a:r>
              <a:rPr lang="sv-SE" sz="4800" dirty="0">
                <a:solidFill>
                  <a:schemeClr val="bg1"/>
                </a:solidFill>
                <a:latin typeface="Arial Rounded MT Bold" panose="020F0704030504030204" pitchFamily="34" charset="0"/>
              </a:rPr>
              <a:t>tom@ignite-sport.co.uk</a:t>
            </a:r>
            <a:endParaRPr lang="en-US" sz="4800" spc="-41" dirty="0">
              <a:solidFill>
                <a:schemeClr val="bg1"/>
              </a:solidFill>
              <a:latin typeface="Arial Rounded MT Bold" panose="020F0704030504030204" pitchFamily="34" charset="0"/>
              <a:ea typeface="Etna Sans Serif"/>
              <a:cs typeface="Etna Sans Serif"/>
              <a:sym typeface="Etna Sans Serif"/>
            </a:endParaRPr>
          </a:p>
        </p:txBody>
      </p:sp>
      <p:sp>
        <p:nvSpPr>
          <p:cNvPr id="22" name="Freeform 22"/>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6"/>
            <a:stretch>
              <a:fillRect/>
            </a:stretch>
          </a:blipFill>
        </p:spPr>
      </p:sp>
      <p:sp>
        <p:nvSpPr>
          <p:cNvPr id="24" name="Freeform 8">
            <a:extLst>
              <a:ext uri="{FF2B5EF4-FFF2-40B4-BE49-F238E27FC236}">
                <a16:creationId xmlns:a16="http://schemas.microsoft.com/office/drawing/2014/main" id="{FA3FD8EB-D5C9-4897-A82D-98E87E9ABB2E}"/>
              </a:ext>
            </a:extLst>
          </p:cNvPr>
          <p:cNvSpPr/>
          <p:nvPr/>
        </p:nvSpPr>
        <p:spPr>
          <a:xfrm>
            <a:off x="1693396" y="1105622"/>
            <a:ext cx="5959289" cy="8229600"/>
          </a:xfrm>
          <a:custGeom>
            <a:avLst/>
            <a:gdLst/>
            <a:ahLst/>
            <a:cxnLst/>
            <a:rect l="l" t="t" r="r" b="b"/>
            <a:pathLst>
              <a:path w="9018740" h="8229600">
                <a:moveTo>
                  <a:pt x="0" y="0"/>
                </a:moveTo>
                <a:lnTo>
                  <a:pt x="9018740" y="0"/>
                </a:lnTo>
                <a:lnTo>
                  <a:pt x="9018740" y="8229600"/>
                </a:lnTo>
                <a:lnTo>
                  <a:pt x="0" y="8229600"/>
                </a:lnTo>
                <a:lnTo>
                  <a:pt x="0" y="0"/>
                </a:lnTo>
                <a:close/>
              </a:path>
            </a:pathLst>
          </a:custGeom>
          <a:blipFill>
            <a:blip r:embed="rId7"/>
            <a:stretch>
              <a:fillRect/>
            </a:stretch>
          </a:blipFill>
        </p:spPr>
      </p:sp>
      <p:sp>
        <p:nvSpPr>
          <p:cNvPr id="23" name="TextBox 18">
            <a:extLst>
              <a:ext uri="{FF2B5EF4-FFF2-40B4-BE49-F238E27FC236}">
                <a16:creationId xmlns:a16="http://schemas.microsoft.com/office/drawing/2014/main" id="{0988A675-CB0D-4FFD-BB8C-65F38D0B50D8}"/>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a:solidFill>
                  <a:srgbClr val="422F96"/>
                </a:solidFill>
                <a:latin typeface="Arial Rounded MT Bold" panose="020F0704030504030204" pitchFamily="34" charset="0"/>
                <a:ea typeface="Etna Sans Serif"/>
                <a:cs typeface="Etna Sans Serif"/>
                <a:sym typeface="Etna Sans Serif"/>
              </a:rPr>
              <a:t>CSP</a:t>
            </a:r>
          </a:p>
        </p:txBody>
      </p:sp>
      <p:sp>
        <p:nvSpPr>
          <p:cNvPr id="25" name="TextBox 24">
            <a:extLst>
              <a:ext uri="{FF2B5EF4-FFF2-40B4-BE49-F238E27FC236}">
                <a16:creationId xmlns:a16="http://schemas.microsoft.com/office/drawing/2014/main" id="{700357EB-21A9-487D-A0D9-39CA9F4DE13F}"/>
              </a:ext>
            </a:extLst>
          </p:cNvPr>
          <p:cNvSpPr txBox="1"/>
          <p:nvPr/>
        </p:nvSpPr>
        <p:spPr>
          <a:xfrm>
            <a:off x="1189474" y="9639300"/>
            <a:ext cx="3458726" cy="369332"/>
          </a:xfrm>
          <a:prstGeom prst="rect">
            <a:avLst/>
          </a:prstGeom>
          <a:noFill/>
        </p:spPr>
        <p:txBody>
          <a:bodyPr wrap="square" rtlCol="0">
            <a:spAutoFit/>
          </a:bodyPr>
          <a:lstStyle/>
          <a:p>
            <a:r>
              <a:rPr lang="en-GB" dirty="0">
                <a:latin typeface="Arial Rounded MT Bold" panose="020F0704030504030204" pitchFamily="34" charset="0"/>
              </a:rPr>
              <a:t>10.15m</a:t>
            </a:r>
          </a:p>
        </p:txBody>
      </p:sp>
      <p:sp>
        <p:nvSpPr>
          <p:cNvPr id="26" name="TextBox 20">
            <a:extLst>
              <a:ext uri="{FF2B5EF4-FFF2-40B4-BE49-F238E27FC236}">
                <a16:creationId xmlns:a16="http://schemas.microsoft.com/office/drawing/2014/main" id="{0B49876B-F977-4ACC-9C3D-181A694AF746}"/>
              </a:ext>
            </a:extLst>
          </p:cNvPr>
          <p:cNvSpPr txBox="1"/>
          <p:nvPr/>
        </p:nvSpPr>
        <p:spPr>
          <a:xfrm>
            <a:off x="6183315" y="645971"/>
            <a:ext cx="8623115" cy="1857303"/>
          </a:xfrm>
          <a:prstGeom prst="rect">
            <a:avLst/>
          </a:prstGeom>
        </p:spPr>
        <p:txBody>
          <a:bodyPr wrap="square" lIns="0" tIns="0" rIns="0" bIns="0" rtlCol="0" anchor="t">
            <a:spAutoFit/>
          </a:bodyPr>
          <a:lstStyle/>
          <a:p>
            <a:pPr algn="ctr"/>
            <a:r>
              <a:rPr lang="en-GB" sz="8800" b="1" spc="-41" dirty="0">
                <a:solidFill>
                  <a:srgbClr val="002060"/>
                </a:solidFill>
                <a:latin typeface="Arial Rounded MT Bold" panose="020F0704030504030204" pitchFamily="34" charset="0"/>
                <a:sym typeface="Etna Sans Serif"/>
              </a:rPr>
              <a:t>Bath Rugby</a:t>
            </a:r>
            <a:endParaRPr lang="en-GB" sz="8800" dirty="0">
              <a:solidFill>
                <a:srgbClr val="002060"/>
              </a:solidFill>
              <a:latin typeface="Arial Rounded MT Bold" panose="020F0704030504030204" pitchFamily="34" charset="0"/>
            </a:endParaRPr>
          </a:p>
          <a:p>
            <a:pPr algn="ctr">
              <a:lnSpc>
                <a:spcPts val="2760"/>
              </a:lnSpc>
            </a:pPr>
            <a:endParaRPr lang="en-US" sz="7200" spc="-41" dirty="0">
              <a:latin typeface="Arial Rounded MT Bold" panose="020F0704030504030204" pitchFamily="34" charset="0"/>
              <a:ea typeface="Etna Sans Serif"/>
              <a:cs typeface="Etna Sans Serif"/>
              <a:sym typeface="Etna Sans Serif"/>
            </a:endParaRPr>
          </a:p>
        </p:txBody>
      </p:sp>
      <p:sp>
        <p:nvSpPr>
          <p:cNvPr id="8" name="Rectangle 7">
            <a:extLst>
              <a:ext uri="{FF2B5EF4-FFF2-40B4-BE49-F238E27FC236}">
                <a16:creationId xmlns:a16="http://schemas.microsoft.com/office/drawing/2014/main" id="{6319954E-A415-4014-957A-DBE2FF44C629}"/>
              </a:ext>
            </a:extLst>
          </p:cNvPr>
          <p:cNvSpPr/>
          <p:nvPr/>
        </p:nvSpPr>
        <p:spPr>
          <a:xfrm>
            <a:off x="10972801" y="4553272"/>
            <a:ext cx="6327590" cy="2062103"/>
          </a:xfrm>
          <a:prstGeom prst="rect">
            <a:avLst/>
          </a:prstGeom>
        </p:spPr>
        <p:txBody>
          <a:bodyPr wrap="square">
            <a:spAutoFit/>
          </a:bodyPr>
          <a:lstStyle/>
          <a:p>
            <a:pPr>
              <a:spcAft>
                <a:spcPts val="0"/>
              </a:spcAft>
            </a:pPr>
            <a:r>
              <a:rPr lang="en-GB" sz="3200" dirty="0">
                <a:solidFill>
                  <a:srgbClr val="002060"/>
                </a:solidFill>
                <a:latin typeface="Arial Rounded MT Bold" panose="020F0704030504030204" pitchFamily="34" charset="0"/>
                <a:ea typeface="Times New Roman" panose="02020603050405020304" pitchFamily="18" charset="0"/>
              </a:rPr>
              <a:t>Ignite Sport &amp; PE Limited, Managing Director &amp; Founder</a:t>
            </a:r>
            <a:br>
              <a:rPr lang="en-GB" sz="3200" dirty="0">
                <a:solidFill>
                  <a:srgbClr val="002060"/>
                </a:solidFill>
                <a:latin typeface="Arial Rounded MT Bold" panose="020F0704030504030204" pitchFamily="34" charset="0"/>
                <a:ea typeface="Times New Roman" panose="02020603050405020304" pitchFamily="18" charset="0"/>
              </a:rPr>
            </a:br>
            <a:r>
              <a:rPr lang="en-GB" sz="3200" dirty="0">
                <a:solidFill>
                  <a:srgbClr val="002060"/>
                </a:solidFill>
                <a:latin typeface="Arial Rounded MT Bold" panose="020F0704030504030204" pitchFamily="34" charset="0"/>
                <a:ea typeface="Times New Roman" panose="02020603050405020304" pitchFamily="18" charset="0"/>
              </a:rPr>
              <a:t>07971587192</a:t>
            </a:r>
            <a:endParaRPr lang="en-GB" sz="2800" dirty="0">
              <a:solidFill>
                <a:srgbClr val="002060"/>
              </a:solidFill>
              <a:latin typeface="Arial Rounded MT Bold" panose="020F0704030504030204" pitchFamily="34" charset="0"/>
              <a:ea typeface="Calibri" panose="020F0502020204030204" pitchFamily="34" charset="0"/>
            </a:endParaRPr>
          </a:p>
          <a:p>
            <a:pPr>
              <a:spcAft>
                <a:spcPts val="0"/>
              </a:spcAft>
            </a:pPr>
            <a:r>
              <a:rPr lang="en-GB" sz="3200" b="1" u="sng" dirty="0">
                <a:solidFill>
                  <a:srgbClr val="002060"/>
                </a:solidFill>
                <a:latin typeface="Arial Rounded MT Bold" panose="020F0704030504030204" pitchFamily="34" charset="0"/>
                <a:ea typeface="Times New Roman" panose="02020603050405020304" pitchFamily="18" charset="0"/>
                <a:hlinkClick r:id="rId8">
                  <a:extLst>
                    <a:ext uri="{A12FA001-AC4F-418D-AE19-62706E023703}">
                      <ahyp:hlinkClr xmlns:ahyp="http://schemas.microsoft.com/office/drawing/2018/hyperlinkcolor" val="tx"/>
                    </a:ext>
                  </a:extLst>
                </a:hlinkClick>
              </a:rPr>
              <a:t>www.ignite-sport.co.uk</a:t>
            </a:r>
            <a:r>
              <a:rPr lang="en-GB" sz="3200" b="1" dirty="0">
                <a:solidFill>
                  <a:srgbClr val="002060"/>
                </a:solidFill>
                <a:latin typeface="Arial Rounded MT Bold" panose="020F0704030504030204" pitchFamily="34" charset="0"/>
                <a:ea typeface="Times New Roman" panose="02020603050405020304" pitchFamily="18" charset="0"/>
              </a:rPr>
              <a:t> </a:t>
            </a:r>
            <a:endParaRPr lang="en-GB" sz="2800" dirty="0">
              <a:solidFill>
                <a:srgbClr val="002060"/>
              </a:solidFill>
              <a:effectLst/>
              <a:latin typeface="Arial Rounded MT Bold" panose="020F0704030504030204" pitchFamily="34" charset="0"/>
              <a:ea typeface="Calibri" panose="020F0502020204030204" pitchFamily="34" charset="0"/>
            </a:endParaRPr>
          </a:p>
        </p:txBody>
      </p:sp>
    </p:spTree>
    <p:extLst>
      <p:ext uri="{BB962C8B-B14F-4D97-AF65-F5344CB8AC3E}">
        <p14:creationId xmlns:p14="http://schemas.microsoft.com/office/powerpoint/2010/main" val="1198505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269229" y="2016016"/>
            <a:ext cx="17637770" cy="8163475"/>
            <a:chOff x="0" y="0"/>
            <a:chExt cx="939715" cy="276131"/>
          </a:xfrm>
        </p:grpSpPr>
        <p:sp>
          <p:nvSpPr>
            <p:cNvPr id="10" name="Freeform 10"/>
            <p:cNvSpPr/>
            <p:nvPr/>
          </p:nvSpPr>
          <p:spPr>
            <a:xfrm>
              <a:off x="0" y="0"/>
              <a:ext cx="939715" cy="276131"/>
            </a:xfrm>
            <a:custGeom>
              <a:avLst/>
              <a:gdLst/>
              <a:ahLst/>
              <a:cxnLst/>
              <a:rect l="l" t="t" r="r" b="b"/>
              <a:pathLst>
                <a:path w="939715" h="276131">
                  <a:moveTo>
                    <a:pt x="62925" y="0"/>
                  </a:moveTo>
                  <a:lnTo>
                    <a:pt x="876790" y="0"/>
                  </a:lnTo>
                  <a:cubicBezTo>
                    <a:pt x="911542" y="0"/>
                    <a:pt x="939715" y="28173"/>
                    <a:pt x="939715" y="62925"/>
                  </a:cubicBezTo>
                  <a:lnTo>
                    <a:pt x="939715" y="213206"/>
                  </a:lnTo>
                  <a:cubicBezTo>
                    <a:pt x="939715" y="229895"/>
                    <a:pt x="933085" y="245900"/>
                    <a:pt x="921285" y="257701"/>
                  </a:cubicBezTo>
                  <a:cubicBezTo>
                    <a:pt x="909484" y="269502"/>
                    <a:pt x="893479" y="276131"/>
                    <a:pt x="876790" y="276131"/>
                  </a:cubicBezTo>
                  <a:lnTo>
                    <a:pt x="62925" y="276131"/>
                  </a:lnTo>
                  <a:cubicBezTo>
                    <a:pt x="28173" y="276131"/>
                    <a:pt x="0" y="247959"/>
                    <a:pt x="0" y="213206"/>
                  </a:cubicBezTo>
                  <a:lnTo>
                    <a:pt x="0" y="62925"/>
                  </a:lnTo>
                  <a:cubicBezTo>
                    <a:pt x="0" y="28173"/>
                    <a:pt x="28173" y="0"/>
                    <a:pt x="62925" y="0"/>
                  </a:cubicBezTo>
                  <a:close/>
                </a:path>
              </a:pathLst>
            </a:custGeom>
            <a:solidFill>
              <a:srgbClr val="422F96"/>
            </a:solidFill>
          </p:spPr>
        </p:sp>
        <p:sp>
          <p:nvSpPr>
            <p:cNvPr id="11" name="TextBox 11"/>
            <p:cNvSpPr txBox="1"/>
            <p:nvPr/>
          </p:nvSpPr>
          <p:spPr>
            <a:xfrm>
              <a:off x="0" y="-47625"/>
              <a:ext cx="939715" cy="323756"/>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5" name="Freeform 15"/>
          <p:cNvSpPr/>
          <p:nvPr/>
        </p:nvSpPr>
        <p:spPr>
          <a:xfrm>
            <a:off x="14912260" y="589831"/>
            <a:ext cx="1238869" cy="1103720"/>
          </a:xfrm>
          <a:custGeom>
            <a:avLst/>
            <a:gdLst/>
            <a:ahLst/>
            <a:cxnLst/>
            <a:rect l="l" t="t" r="r" b="b"/>
            <a:pathLst>
              <a:path w="1238869" h="1103720">
                <a:moveTo>
                  <a:pt x="0" y="0"/>
                </a:moveTo>
                <a:lnTo>
                  <a:pt x="1238870" y="0"/>
                </a:lnTo>
                <a:lnTo>
                  <a:pt x="1238870" y="1103720"/>
                </a:lnTo>
                <a:lnTo>
                  <a:pt x="0" y="11037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flipH="1">
            <a:off x="16405310" y="726401"/>
            <a:ext cx="1066902" cy="950513"/>
          </a:xfrm>
          <a:custGeom>
            <a:avLst/>
            <a:gdLst/>
            <a:ahLst/>
            <a:cxnLst/>
            <a:rect l="l" t="t" r="r" b="b"/>
            <a:pathLst>
              <a:path w="1066902" h="950513">
                <a:moveTo>
                  <a:pt x="1066902" y="0"/>
                </a:moveTo>
                <a:lnTo>
                  <a:pt x="0" y="0"/>
                </a:lnTo>
                <a:lnTo>
                  <a:pt x="0" y="950513"/>
                </a:lnTo>
                <a:lnTo>
                  <a:pt x="1066902" y="950513"/>
                </a:lnTo>
                <a:lnTo>
                  <a:pt x="1066902"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flipH="1">
            <a:off x="16478385" y="8479091"/>
            <a:ext cx="1987654" cy="1774433"/>
          </a:xfrm>
          <a:custGeom>
            <a:avLst/>
            <a:gdLst/>
            <a:ahLst/>
            <a:cxnLst/>
            <a:rect l="l" t="t" r="r" b="b"/>
            <a:pathLst>
              <a:path w="1987654" h="1774433">
                <a:moveTo>
                  <a:pt x="1987654" y="0"/>
                </a:moveTo>
                <a:lnTo>
                  <a:pt x="0" y="0"/>
                </a:lnTo>
                <a:lnTo>
                  <a:pt x="0" y="1774433"/>
                </a:lnTo>
                <a:lnTo>
                  <a:pt x="1987654" y="1774433"/>
                </a:lnTo>
                <a:lnTo>
                  <a:pt x="198765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TextBox 20"/>
          <p:cNvSpPr txBox="1"/>
          <p:nvPr/>
        </p:nvSpPr>
        <p:spPr>
          <a:xfrm>
            <a:off x="7994879" y="253013"/>
            <a:ext cx="6022790" cy="1970155"/>
          </a:xfrm>
          <a:prstGeom prst="rect">
            <a:avLst/>
          </a:prstGeom>
        </p:spPr>
        <p:txBody>
          <a:bodyPr wrap="square" lIns="0" tIns="0" rIns="0" bIns="0" rtlCol="0" anchor="t">
            <a:spAutoFit/>
          </a:bodyPr>
          <a:lstStyle/>
          <a:p>
            <a:pPr algn="ctr"/>
            <a:r>
              <a:rPr lang="en-GB" sz="7200" b="1" spc="-41" dirty="0">
                <a:solidFill>
                  <a:srgbClr val="002060"/>
                </a:solidFill>
                <a:latin typeface="Arial Rounded MT Bold" panose="020F0704030504030204" pitchFamily="34" charset="0"/>
                <a:sym typeface="Etna Sans Serif"/>
              </a:rPr>
              <a:t>Tom Monks</a:t>
            </a:r>
            <a:endParaRPr lang="en-GB" sz="7200" dirty="0">
              <a:solidFill>
                <a:srgbClr val="002060"/>
              </a:solidFill>
              <a:latin typeface="Arial Rounded MT Bold" panose="020F0704030504030204" pitchFamily="34" charset="0"/>
            </a:endParaRPr>
          </a:p>
          <a:p>
            <a:pPr algn="ctr">
              <a:lnSpc>
                <a:spcPts val="2760"/>
              </a:lnSpc>
            </a:pPr>
            <a:r>
              <a:rPr lang="en-US" sz="7200" b="1" spc="-41" dirty="0">
                <a:solidFill>
                  <a:srgbClr val="002060"/>
                </a:solidFill>
                <a:latin typeface="Arial Rounded MT Bold" panose="020F0704030504030204" pitchFamily="34" charset="0"/>
                <a:sym typeface="Etna Sans Serif"/>
              </a:rPr>
              <a:t> </a:t>
            </a:r>
            <a:endParaRPr lang="en-GB" sz="7200" dirty="0">
              <a:solidFill>
                <a:srgbClr val="002060"/>
              </a:solidFill>
              <a:latin typeface="Arial Rounded MT Bold" panose="020F0704030504030204" pitchFamily="34" charset="0"/>
            </a:endParaRPr>
          </a:p>
          <a:p>
            <a:pPr algn="ctr">
              <a:lnSpc>
                <a:spcPts val="2760"/>
              </a:lnSpc>
            </a:pPr>
            <a:endParaRPr lang="en-US" sz="7200" spc="-41" dirty="0">
              <a:solidFill>
                <a:srgbClr val="002060"/>
              </a:solidFill>
              <a:latin typeface="Arial Rounded MT Bold" panose="020F0704030504030204" pitchFamily="34" charset="0"/>
              <a:ea typeface="Etna Sans Serif"/>
              <a:cs typeface="Etna Sans Serif"/>
              <a:sym typeface="Etna Sans Serif"/>
            </a:endParaRPr>
          </a:p>
        </p:txBody>
      </p:sp>
      <p:sp>
        <p:nvSpPr>
          <p:cNvPr id="22" name="Freeform 22"/>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6"/>
            <a:stretch>
              <a:fillRect/>
            </a:stretch>
          </a:blipFill>
        </p:spPr>
      </p:sp>
      <p:sp>
        <p:nvSpPr>
          <p:cNvPr id="23" name="TextBox 18">
            <a:extLst>
              <a:ext uri="{FF2B5EF4-FFF2-40B4-BE49-F238E27FC236}">
                <a16:creationId xmlns:a16="http://schemas.microsoft.com/office/drawing/2014/main" id="{0988A675-CB0D-4FFD-BB8C-65F38D0B50D8}"/>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a:solidFill>
                  <a:srgbClr val="422F96"/>
                </a:solidFill>
                <a:latin typeface="Arial Rounded MT Bold" panose="020F0704030504030204" pitchFamily="34" charset="0"/>
                <a:ea typeface="Etna Sans Serif"/>
                <a:cs typeface="Etna Sans Serif"/>
                <a:sym typeface="Etna Sans Serif"/>
              </a:rPr>
              <a:t>CSP</a:t>
            </a:r>
          </a:p>
        </p:txBody>
      </p:sp>
      <p:sp>
        <p:nvSpPr>
          <p:cNvPr id="25" name="TextBox 24">
            <a:extLst>
              <a:ext uri="{FF2B5EF4-FFF2-40B4-BE49-F238E27FC236}">
                <a16:creationId xmlns:a16="http://schemas.microsoft.com/office/drawing/2014/main" id="{700357EB-21A9-487D-A0D9-39CA9F4DE13F}"/>
              </a:ext>
            </a:extLst>
          </p:cNvPr>
          <p:cNvSpPr txBox="1"/>
          <p:nvPr/>
        </p:nvSpPr>
        <p:spPr>
          <a:xfrm>
            <a:off x="16429122" y="107509"/>
            <a:ext cx="3458726" cy="369332"/>
          </a:xfrm>
          <a:prstGeom prst="rect">
            <a:avLst/>
          </a:prstGeom>
          <a:noFill/>
        </p:spPr>
        <p:txBody>
          <a:bodyPr wrap="square" rtlCol="0">
            <a:spAutoFit/>
          </a:bodyPr>
          <a:lstStyle/>
          <a:p>
            <a:r>
              <a:rPr lang="en-GB" dirty="0">
                <a:latin typeface="Arial Rounded MT Bold" panose="020F0704030504030204" pitchFamily="34" charset="0"/>
              </a:rPr>
              <a:t>10.15m</a:t>
            </a:r>
          </a:p>
        </p:txBody>
      </p:sp>
      <p:sp>
        <p:nvSpPr>
          <p:cNvPr id="26" name="TextBox 20">
            <a:extLst>
              <a:ext uri="{FF2B5EF4-FFF2-40B4-BE49-F238E27FC236}">
                <a16:creationId xmlns:a16="http://schemas.microsoft.com/office/drawing/2014/main" id="{0B49876B-F977-4ACC-9C3D-181A694AF746}"/>
              </a:ext>
            </a:extLst>
          </p:cNvPr>
          <p:cNvSpPr txBox="1"/>
          <p:nvPr/>
        </p:nvSpPr>
        <p:spPr>
          <a:xfrm>
            <a:off x="815788" y="49709"/>
            <a:ext cx="8623115" cy="1857303"/>
          </a:xfrm>
          <a:prstGeom prst="rect">
            <a:avLst/>
          </a:prstGeom>
        </p:spPr>
        <p:txBody>
          <a:bodyPr wrap="square" lIns="0" tIns="0" rIns="0" bIns="0" rtlCol="0" anchor="t">
            <a:spAutoFit/>
          </a:bodyPr>
          <a:lstStyle/>
          <a:p>
            <a:pPr algn="ctr"/>
            <a:r>
              <a:rPr lang="en-GB" sz="8800" b="1" spc="-41" dirty="0">
                <a:solidFill>
                  <a:srgbClr val="002060"/>
                </a:solidFill>
                <a:latin typeface="Arial Rounded MT Bold" panose="020F0704030504030204" pitchFamily="34" charset="0"/>
                <a:sym typeface="Etna Sans Serif"/>
              </a:rPr>
              <a:t>Bath Rugby</a:t>
            </a:r>
            <a:endParaRPr lang="en-GB" sz="8800" dirty="0">
              <a:solidFill>
                <a:srgbClr val="002060"/>
              </a:solidFill>
              <a:latin typeface="Arial Rounded MT Bold" panose="020F0704030504030204" pitchFamily="34" charset="0"/>
            </a:endParaRPr>
          </a:p>
          <a:p>
            <a:pPr algn="ctr">
              <a:lnSpc>
                <a:spcPts val="2760"/>
              </a:lnSpc>
            </a:pPr>
            <a:endParaRPr lang="en-US" sz="7200" spc="-41" dirty="0">
              <a:latin typeface="Arial Rounded MT Bold" panose="020F0704030504030204" pitchFamily="34" charset="0"/>
              <a:ea typeface="Etna Sans Serif"/>
              <a:cs typeface="Etna Sans Serif"/>
              <a:sym typeface="Etna Sans Serif"/>
            </a:endParaRPr>
          </a:p>
        </p:txBody>
      </p:sp>
      <p:sp>
        <p:nvSpPr>
          <p:cNvPr id="18" name="Rectangle 17">
            <a:extLst>
              <a:ext uri="{FF2B5EF4-FFF2-40B4-BE49-F238E27FC236}">
                <a16:creationId xmlns:a16="http://schemas.microsoft.com/office/drawing/2014/main" id="{82FCA826-2694-4D28-8357-18645E9977E5}"/>
              </a:ext>
            </a:extLst>
          </p:cNvPr>
          <p:cNvSpPr/>
          <p:nvPr/>
        </p:nvSpPr>
        <p:spPr>
          <a:xfrm>
            <a:off x="1130785" y="2268007"/>
            <a:ext cx="15914657" cy="7632859"/>
          </a:xfrm>
          <a:prstGeom prst="rect">
            <a:avLst/>
          </a:prstGeom>
        </p:spPr>
        <p:txBody>
          <a:bodyPr wrap="square">
            <a:spAutoFit/>
          </a:bodyPr>
          <a:lstStyle/>
          <a:p>
            <a:pPr>
              <a:spcAft>
                <a:spcPts val="0"/>
              </a:spcAft>
            </a:pPr>
            <a:r>
              <a:rPr lang="en-GB" dirty="0">
                <a:solidFill>
                  <a:schemeClr val="bg1"/>
                </a:solidFill>
                <a:latin typeface="Aptos"/>
                <a:ea typeface="Times New Roman" panose="02020603050405020304" pitchFamily="18" charset="0"/>
              </a:rPr>
              <a:t>'Tom Monks - </a:t>
            </a:r>
            <a:r>
              <a:rPr lang="en-GB" b="1" dirty="0">
                <a:solidFill>
                  <a:schemeClr val="bg1"/>
                </a:solidFill>
                <a:latin typeface="Aptos"/>
                <a:ea typeface="Times New Roman" panose="02020603050405020304" pitchFamily="18" charset="0"/>
              </a:rPr>
              <a:t>Ignite Sport &amp; Physical Education Limited </a:t>
            </a:r>
            <a:endParaRPr lang="en-GB" sz="1600" dirty="0">
              <a:solidFill>
                <a:schemeClr val="bg1"/>
              </a:solidFill>
              <a:latin typeface="Calibri" panose="020F0502020204030204" pitchFamily="34" charset="0"/>
              <a:ea typeface="Calibri" panose="020F0502020204030204" pitchFamily="34" charset="0"/>
            </a:endParaRPr>
          </a:p>
          <a:p>
            <a:pPr>
              <a:spcBef>
                <a:spcPts val="1200"/>
              </a:spcBef>
              <a:spcAft>
                <a:spcPts val="1200"/>
              </a:spcAft>
            </a:pPr>
            <a:r>
              <a:rPr lang="en-GB" dirty="0">
                <a:solidFill>
                  <a:schemeClr val="bg1"/>
                </a:solidFill>
                <a:latin typeface="Segoe UI" panose="020B0502040204020203" pitchFamily="34" charset="0"/>
                <a:ea typeface="Calibri" panose="020F0502020204030204" pitchFamily="34" charset="0"/>
              </a:rPr>
              <a:t>My professional career started with two years in audit at Deloitte. These two years were critical, as they taught me that I needed to pursue a career in an industry that I feel passionate about.</a:t>
            </a:r>
            <a:br>
              <a:rPr lang="en-GB" dirty="0">
                <a:solidFill>
                  <a:schemeClr val="bg1"/>
                </a:solidFill>
                <a:latin typeface="Segoe UI" panose="020B0502040204020203" pitchFamily="34" charset="0"/>
                <a:ea typeface="Calibri" panose="020F0502020204030204" pitchFamily="34" charset="0"/>
              </a:rPr>
            </a:br>
            <a:br>
              <a:rPr lang="en-GB" dirty="0">
                <a:solidFill>
                  <a:schemeClr val="bg1"/>
                </a:solidFill>
                <a:latin typeface="Segoe UI" panose="020B0502040204020203" pitchFamily="34" charset="0"/>
                <a:ea typeface="Calibri" panose="020F0502020204030204" pitchFamily="34" charset="0"/>
              </a:rPr>
            </a:br>
            <a:r>
              <a:rPr lang="en-GB" dirty="0">
                <a:solidFill>
                  <a:schemeClr val="bg1"/>
                </a:solidFill>
                <a:latin typeface="Segoe UI" panose="020B0502040204020203" pitchFamily="34" charset="0"/>
                <a:ea typeface="Calibri" panose="020F0502020204030204" pitchFamily="34" charset="0"/>
              </a:rPr>
              <a:t>Ten years delivering PE, school sport, physical activity and intervention programmes in a secondary school gave me incredible insight into how sport and physical activity, when delivered well, can help children and young people to develop their self-worth and life skills whilst broadening their horizons.</a:t>
            </a:r>
            <a:br>
              <a:rPr lang="en-GB" dirty="0">
                <a:solidFill>
                  <a:schemeClr val="bg1"/>
                </a:solidFill>
                <a:latin typeface="Segoe UI" panose="020B0502040204020203" pitchFamily="34" charset="0"/>
                <a:ea typeface="Calibri" panose="020F0502020204030204" pitchFamily="34" charset="0"/>
              </a:rPr>
            </a:br>
            <a:br>
              <a:rPr lang="en-GB" dirty="0">
                <a:solidFill>
                  <a:schemeClr val="bg1"/>
                </a:solidFill>
                <a:latin typeface="Segoe UI" panose="020B0502040204020203" pitchFamily="34" charset="0"/>
                <a:ea typeface="Calibri" panose="020F0502020204030204" pitchFamily="34" charset="0"/>
              </a:rPr>
            </a:br>
            <a:r>
              <a:rPr lang="en-GB" dirty="0">
                <a:solidFill>
                  <a:schemeClr val="bg1"/>
                </a:solidFill>
                <a:latin typeface="Segoe UI" panose="020B0502040204020203" pitchFamily="34" charset="0"/>
                <a:ea typeface="Calibri" panose="020F0502020204030204" pitchFamily="34" charset="0"/>
              </a:rPr>
              <a:t>In 2014, I was recommended to Up and Under Sports, and Bristol Rugby Community Foundation who were looking to increase their tag rugby coaching across Greater Bristol.</a:t>
            </a:r>
            <a:br>
              <a:rPr lang="en-GB" dirty="0">
                <a:solidFill>
                  <a:schemeClr val="bg1"/>
                </a:solidFill>
                <a:latin typeface="Segoe UI" panose="020B0502040204020203" pitchFamily="34" charset="0"/>
                <a:ea typeface="Calibri" panose="020F0502020204030204" pitchFamily="34" charset="0"/>
              </a:rPr>
            </a:br>
            <a:br>
              <a:rPr lang="en-GB" dirty="0">
                <a:solidFill>
                  <a:schemeClr val="bg1"/>
                </a:solidFill>
                <a:latin typeface="Segoe UI" panose="020B0502040204020203" pitchFamily="34" charset="0"/>
                <a:ea typeface="Calibri" panose="020F0502020204030204" pitchFamily="34" charset="0"/>
              </a:rPr>
            </a:br>
            <a:r>
              <a:rPr lang="en-GB" dirty="0">
                <a:solidFill>
                  <a:schemeClr val="bg1"/>
                </a:solidFill>
                <a:latin typeface="Segoe UI" panose="020B0502040204020203" pitchFamily="34" charset="0"/>
                <a:ea typeface="Calibri" panose="020F0502020204030204" pitchFamily="34" charset="0"/>
              </a:rPr>
              <a:t>Two and a half years later Bristol Sport Foundation was founded as a charity and Forever Sport, our PE and sports coaching programme, was expanded to the three core sports of Bristol Sport - football, rugby and basketball. By September 2024, Forever Sport delivered 20+ sports, sports education programmes, inter-school festivals, pupil mentoring, physical literacy interventions, lunch clubs, after school clubs and holiday camps in over 50 schools across Greater Bristol and BANES. I am proud to have grown a delivery and management team, from the starting point in 2014 of myself and one apprentice, to a team of 70 coaches engaging and inspiring over 8,500 children each week to fall in love with PE, sport and physical activity.</a:t>
            </a:r>
            <a:endParaRPr lang="en-GB" sz="1600" dirty="0">
              <a:solidFill>
                <a:schemeClr val="bg1"/>
              </a:solidFill>
              <a:latin typeface="Calibri" panose="020F0502020204030204" pitchFamily="34" charset="0"/>
              <a:ea typeface="Calibri" panose="020F0502020204030204" pitchFamily="34" charset="0"/>
            </a:endParaRPr>
          </a:p>
          <a:p>
            <a:pPr>
              <a:spcBef>
                <a:spcPts val="1200"/>
              </a:spcBef>
              <a:spcAft>
                <a:spcPts val="1200"/>
              </a:spcAft>
            </a:pPr>
            <a:r>
              <a:rPr lang="en-GB" dirty="0">
                <a:solidFill>
                  <a:schemeClr val="bg1"/>
                </a:solidFill>
                <a:latin typeface="Segoe UI" panose="020B0502040204020203" pitchFamily="34" charset="0"/>
                <a:ea typeface="Calibri" panose="020F0502020204030204" pitchFamily="34" charset="0"/>
              </a:rPr>
              <a:t>In November 2024, I founded </a:t>
            </a:r>
            <a:r>
              <a:rPr lang="en-GB" b="1" dirty="0">
                <a:solidFill>
                  <a:schemeClr val="bg1"/>
                </a:solidFill>
                <a:latin typeface="Segoe UI" panose="020B0502040204020203" pitchFamily="34" charset="0"/>
                <a:ea typeface="Calibri" panose="020F0502020204030204" pitchFamily="34" charset="0"/>
              </a:rPr>
              <a:t>Ignite Sport &amp; Physical Education Limited. </a:t>
            </a:r>
            <a:r>
              <a:rPr lang="en-GB" dirty="0">
                <a:solidFill>
                  <a:schemeClr val="bg1"/>
                </a:solidFill>
                <a:latin typeface="Segoe UI" panose="020B0502040204020203" pitchFamily="34" charset="0"/>
                <a:ea typeface="Calibri" panose="020F0502020204030204" pitchFamily="34" charset="0"/>
              </a:rPr>
              <a:t>Using our three engagement pillars of </a:t>
            </a:r>
            <a:r>
              <a:rPr lang="en-GB" u="sng" dirty="0">
                <a:solidFill>
                  <a:schemeClr val="bg1"/>
                </a:solidFill>
                <a:latin typeface="Segoe UI" panose="020B0502040204020203" pitchFamily="34" charset="0"/>
                <a:ea typeface="Calibri" panose="020F0502020204030204" pitchFamily="34" charset="0"/>
              </a:rPr>
              <a:t>Autonomy</a:t>
            </a:r>
            <a:r>
              <a:rPr lang="en-GB" dirty="0">
                <a:solidFill>
                  <a:schemeClr val="bg1"/>
                </a:solidFill>
                <a:latin typeface="Segoe UI" panose="020B0502040204020203" pitchFamily="34" charset="0"/>
                <a:ea typeface="Calibri" panose="020F0502020204030204" pitchFamily="34" charset="0"/>
              </a:rPr>
              <a:t>, </a:t>
            </a:r>
            <a:r>
              <a:rPr lang="en-GB" u="sng" dirty="0">
                <a:solidFill>
                  <a:schemeClr val="bg1"/>
                </a:solidFill>
                <a:latin typeface="Segoe UI" panose="020B0502040204020203" pitchFamily="34" charset="0"/>
                <a:ea typeface="Calibri" panose="020F0502020204030204" pitchFamily="34" charset="0"/>
              </a:rPr>
              <a:t>Belonging</a:t>
            </a:r>
            <a:r>
              <a:rPr lang="en-GB" dirty="0">
                <a:solidFill>
                  <a:schemeClr val="bg1"/>
                </a:solidFill>
                <a:latin typeface="Segoe UI" panose="020B0502040204020203" pitchFamily="34" charset="0"/>
                <a:ea typeface="Calibri" panose="020F0502020204030204" pitchFamily="34" charset="0"/>
              </a:rPr>
              <a:t> and </a:t>
            </a:r>
            <a:r>
              <a:rPr lang="en-GB" u="sng" dirty="0">
                <a:solidFill>
                  <a:schemeClr val="bg1"/>
                </a:solidFill>
                <a:latin typeface="Segoe UI" panose="020B0502040204020203" pitchFamily="34" charset="0"/>
                <a:ea typeface="Calibri" panose="020F0502020204030204" pitchFamily="34" charset="0"/>
              </a:rPr>
              <a:t>Competence</a:t>
            </a:r>
            <a:r>
              <a:rPr lang="en-GB" dirty="0">
                <a:solidFill>
                  <a:schemeClr val="bg1"/>
                </a:solidFill>
                <a:latin typeface="Segoe UI" panose="020B0502040204020203" pitchFamily="34" charset="0"/>
                <a:ea typeface="Calibri" panose="020F0502020204030204" pitchFamily="34" charset="0"/>
              </a:rPr>
              <a:t> our aim is to engage and inspire as many children as possible to be </a:t>
            </a:r>
            <a:r>
              <a:rPr lang="en-GB" b="1" dirty="0">
                <a:solidFill>
                  <a:schemeClr val="bg1"/>
                </a:solidFill>
                <a:latin typeface="Segoe UI" panose="020B0502040204020203" pitchFamily="34" charset="0"/>
                <a:ea typeface="Calibri" panose="020F0502020204030204" pitchFamily="34" charset="0"/>
              </a:rPr>
              <a:t>active</a:t>
            </a:r>
            <a:r>
              <a:rPr lang="en-GB" dirty="0">
                <a:solidFill>
                  <a:schemeClr val="bg1"/>
                </a:solidFill>
                <a:latin typeface="Segoe UI" panose="020B0502040204020203" pitchFamily="34" charset="0"/>
                <a:ea typeface="Calibri" panose="020F0502020204030204" pitchFamily="34" charset="0"/>
              </a:rPr>
              <a:t>, </a:t>
            </a:r>
            <a:r>
              <a:rPr lang="en-GB" b="1" dirty="0">
                <a:solidFill>
                  <a:schemeClr val="bg1"/>
                </a:solidFill>
                <a:latin typeface="Segoe UI" panose="020B0502040204020203" pitchFamily="34" charset="0"/>
                <a:ea typeface="Calibri" panose="020F0502020204030204" pitchFamily="34" charset="0"/>
              </a:rPr>
              <a:t>healthy</a:t>
            </a:r>
            <a:r>
              <a:rPr lang="en-GB" dirty="0">
                <a:solidFill>
                  <a:schemeClr val="bg1"/>
                </a:solidFill>
                <a:latin typeface="Segoe UI" panose="020B0502040204020203" pitchFamily="34" charset="0"/>
                <a:ea typeface="Calibri" panose="020F0502020204030204" pitchFamily="34" charset="0"/>
              </a:rPr>
              <a:t> and </a:t>
            </a:r>
            <a:r>
              <a:rPr lang="en-GB" b="1" dirty="0">
                <a:solidFill>
                  <a:schemeClr val="bg1"/>
                </a:solidFill>
                <a:latin typeface="Segoe UI" panose="020B0502040204020203" pitchFamily="34" charset="0"/>
                <a:ea typeface="Calibri" panose="020F0502020204030204" pitchFamily="34" charset="0"/>
              </a:rPr>
              <a:t>fulfilled</a:t>
            </a:r>
            <a:r>
              <a:rPr lang="en-GB" dirty="0">
                <a:solidFill>
                  <a:schemeClr val="bg1"/>
                </a:solidFill>
                <a:latin typeface="Segoe UI" panose="020B0502040204020203" pitchFamily="34" charset="0"/>
                <a:ea typeface="Calibri" panose="020F0502020204030204" pitchFamily="34" charset="0"/>
              </a:rPr>
              <a:t> for life. We are currently working in partnership with 11 schools across Greater Bristol and BANES. </a:t>
            </a:r>
            <a:endParaRPr lang="en-GB" sz="1600" dirty="0">
              <a:solidFill>
                <a:schemeClr val="bg1"/>
              </a:solidFill>
              <a:latin typeface="Calibri" panose="020F0502020204030204" pitchFamily="34" charset="0"/>
              <a:ea typeface="Calibri" panose="020F0502020204030204" pitchFamily="34" charset="0"/>
            </a:endParaRPr>
          </a:p>
          <a:p>
            <a:r>
              <a:rPr lang="en-GB" dirty="0">
                <a:solidFill>
                  <a:schemeClr val="bg1"/>
                </a:solidFill>
                <a:latin typeface="Segoe UI" panose="020B0502040204020203" pitchFamily="34" charset="0"/>
                <a:ea typeface="Calibri" panose="020F0502020204030204" pitchFamily="34" charset="0"/>
              </a:rPr>
              <a:t>Through </a:t>
            </a:r>
            <a:r>
              <a:rPr lang="en-GB" b="1" dirty="0">
                <a:solidFill>
                  <a:schemeClr val="bg1"/>
                </a:solidFill>
                <a:latin typeface="Segoe UI" panose="020B0502040204020203" pitchFamily="34" charset="0"/>
                <a:ea typeface="Calibri" panose="020F0502020204030204" pitchFamily="34" charset="0"/>
              </a:rPr>
              <a:t>Ignite Sport </a:t>
            </a:r>
            <a:r>
              <a:rPr lang="en-GB" dirty="0">
                <a:solidFill>
                  <a:schemeClr val="bg1"/>
                </a:solidFill>
                <a:latin typeface="Segoe UI" panose="020B0502040204020203" pitchFamily="34" charset="0"/>
                <a:ea typeface="Calibri" panose="020F0502020204030204" pitchFamily="34" charset="0"/>
              </a:rPr>
              <a:t>I am also working as a Grassroots Consultant for Bath Rugby. We have introduced TAG Academy, a one-term programme which draws on the aspirational qualities of Bath Rugby to inspire the next generation of rugby enthusiasts! The package includes taster sessions, an engaging Champions Mindset launch assembly, 6 weeks of Tag Rugby lessons, and a tag rugby after school club. </a:t>
            </a:r>
            <a:br>
              <a:rPr lang="en-GB" dirty="0">
                <a:solidFill>
                  <a:schemeClr val="bg1"/>
                </a:solidFill>
                <a:latin typeface="Segoe UI" panose="020B0502040204020203" pitchFamily="34" charset="0"/>
                <a:ea typeface="Calibri" panose="020F0502020204030204" pitchFamily="34" charset="0"/>
              </a:rPr>
            </a:br>
            <a:br>
              <a:rPr lang="en-GB" dirty="0">
                <a:solidFill>
                  <a:schemeClr val="bg1"/>
                </a:solidFill>
                <a:latin typeface="Segoe UI" panose="020B0502040204020203" pitchFamily="34" charset="0"/>
                <a:ea typeface="Calibri" panose="020F0502020204030204" pitchFamily="34" charset="0"/>
              </a:rPr>
            </a:br>
            <a:r>
              <a:rPr lang="en-GB" dirty="0">
                <a:solidFill>
                  <a:schemeClr val="bg1"/>
                </a:solidFill>
                <a:latin typeface="Segoe UI" panose="020B0502040204020203" pitchFamily="34" charset="0"/>
                <a:ea typeface="Calibri" panose="020F0502020204030204" pitchFamily="34" charset="0"/>
              </a:rPr>
              <a:t>I believe there is at least one sport for every child; the key is to provide children with a broad array of sporting opportunities that are fun, safe and engaging. I am a values led individual and I want to make a positive difference to the children that we coach, the individuals that I lead and the organisations that I work with. I take pride in doing things properly, with an acute attention to detail, and I value curiosity, integrity, empathy and self-awareness in others.'</a:t>
            </a:r>
            <a:endParaRPr lang="en-GB" dirty="0">
              <a:solidFill>
                <a:schemeClr val="bg1"/>
              </a:solidFill>
            </a:endParaRPr>
          </a:p>
        </p:txBody>
      </p:sp>
    </p:spTree>
    <p:extLst>
      <p:ext uri="{BB962C8B-B14F-4D97-AF65-F5344CB8AC3E}">
        <p14:creationId xmlns:p14="http://schemas.microsoft.com/office/powerpoint/2010/main" val="4020811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90853" y="-155745"/>
            <a:ext cx="14464788" cy="2067810"/>
          </a:xfrm>
          <a:prstGeom prst="rect">
            <a:avLst/>
          </a:prstGeom>
        </p:spPr>
        <p:txBody>
          <a:bodyPr lIns="0" tIns="0" rIns="0" bIns="0" rtlCol="0" anchor="t">
            <a:spAutoFit/>
          </a:bodyPr>
          <a:lstStyle/>
          <a:p>
            <a:pPr algn="ctr">
              <a:lnSpc>
                <a:spcPts val="17760"/>
              </a:lnSpc>
              <a:spcBef>
                <a:spcPct val="0"/>
              </a:spcBef>
            </a:pPr>
            <a:r>
              <a:rPr lang="en-US" sz="12685" spc="-367" dirty="0">
                <a:solidFill>
                  <a:srgbClr val="422F96"/>
                </a:solidFill>
                <a:latin typeface="Arial Rounded MT Bold" panose="020F0704030504030204" pitchFamily="34" charset="0"/>
                <a:ea typeface="Etna Sans Serif"/>
                <a:cs typeface="Etna Sans Serif"/>
                <a:sym typeface="Etna Sans Serif"/>
              </a:rPr>
              <a:t>Wiltshire Council</a:t>
            </a:r>
          </a:p>
        </p:txBody>
      </p:sp>
      <p:grpSp>
        <p:nvGrpSpPr>
          <p:cNvPr id="3" name="Group 3"/>
          <p:cNvGrpSpPr/>
          <p:nvPr/>
        </p:nvGrpSpPr>
        <p:grpSpPr>
          <a:xfrm>
            <a:off x="12757096" y="4707825"/>
            <a:ext cx="5545191" cy="408580"/>
            <a:chOff x="0" y="0"/>
            <a:chExt cx="2171487" cy="159999"/>
          </a:xfrm>
        </p:grpSpPr>
        <p:sp>
          <p:nvSpPr>
            <p:cNvPr id="4" name="Freeform 4"/>
            <p:cNvSpPr/>
            <p:nvPr/>
          </p:nvSpPr>
          <p:spPr>
            <a:xfrm>
              <a:off x="0" y="0"/>
              <a:ext cx="2171487" cy="159999"/>
            </a:xfrm>
            <a:custGeom>
              <a:avLst/>
              <a:gdLst/>
              <a:ahLst/>
              <a:cxnLst/>
              <a:rect l="l" t="t" r="r" b="b"/>
              <a:pathLst>
                <a:path w="2171487" h="159999">
                  <a:moveTo>
                    <a:pt x="1085744" y="0"/>
                  </a:moveTo>
                  <a:cubicBezTo>
                    <a:pt x="486104" y="0"/>
                    <a:pt x="0" y="35817"/>
                    <a:pt x="0" y="80000"/>
                  </a:cubicBezTo>
                  <a:cubicBezTo>
                    <a:pt x="0" y="124182"/>
                    <a:pt x="486104" y="159999"/>
                    <a:pt x="1085744" y="159999"/>
                  </a:cubicBezTo>
                  <a:cubicBezTo>
                    <a:pt x="1685383" y="159999"/>
                    <a:pt x="2171487" y="124182"/>
                    <a:pt x="2171487" y="80000"/>
                  </a:cubicBezTo>
                  <a:cubicBezTo>
                    <a:pt x="2171487" y="35817"/>
                    <a:pt x="1685383" y="0"/>
                    <a:pt x="1085744" y="0"/>
                  </a:cubicBezTo>
                  <a:close/>
                </a:path>
              </a:pathLst>
            </a:custGeom>
            <a:solidFill>
              <a:srgbClr val="CBDCFA"/>
            </a:solidFill>
          </p:spPr>
        </p:sp>
        <p:sp>
          <p:nvSpPr>
            <p:cNvPr id="5" name="TextBox 5"/>
            <p:cNvSpPr txBox="1"/>
            <p:nvPr/>
          </p:nvSpPr>
          <p:spPr>
            <a:xfrm>
              <a:off x="203577" y="-23100"/>
              <a:ext cx="1764333"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grpSp>
        <p:nvGrpSpPr>
          <p:cNvPr id="6" name="Group 6"/>
          <p:cNvGrpSpPr/>
          <p:nvPr/>
        </p:nvGrpSpPr>
        <p:grpSpPr>
          <a:xfrm>
            <a:off x="709457" y="8150553"/>
            <a:ext cx="6453343" cy="1325265"/>
            <a:chOff x="0" y="0"/>
            <a:chExt cx="1550677" cy="458350"/>
          </a:xfrm>
        </p:grpSpPr>
        <p:sp>
          <p:nvSpPr>
            <p:cNvPr id="7" name="Freeform 7"/>
            <p:cNvSpPr/>
            <p:nvPr/>
          </p:nvSpPr>
          <p:spPr>
            <a:xfrm>
              <a:off x="0" y="0"/>
              <a:ext cx="1550677" cy="458350"/>
            </a:xfrm>
            <a:custGeom>
              <a:avLst/>
              <a:gdLst/>
              <a:ahLst/>
              <a:cxnLst/>
              <a:rect l="l" t="t" r="r" b="b"/>
              <a:pathLst>
                <a:path w="1550677" h="458350">
                  <a:moveTo>
                    <a:pt x="38133" y="0"/>
                  </a:moveTo>
                  <a:lnTo>
                    <a:pt x="1512544" y="0"/>
                  </a:lnTo>
                  <a:cubicBezTo>
                    <a:pt x="1533604" y="0"/>
                    <a:pt x="1550677" y="17073"/>
                    <a:pt x="1550677" y="38133"/>
                  </a:cubicBezTo>
                  <a:lnTo>
                    <a:pt x="1550677" y="420217"/>
                  </a:lnTo>
                  <a:cubicBezTo>
                    <a:pt x="1550677" y="430331"/>
                    <a:pt x="1546659" y="440030"/>
                    <a:pt x="1539508" y="447181"/>
                  </a:cubicBezTo>
                  <a:cubicBezTo>
                    <a:pt x="1532357" y="454332"/>
                    <a:pt x="1522657" y="458350"/>
                    <a:pt x="1512544" y="458350"/>
                  </a:cubicBezTo>
                  <a:lnTo>
                    <a:pt x="38133" y="458350"/>
                  </a:lnTo>
                  <a:cubicBezTo>
                    <a:pt x="28019" y="458350"/>
                    <a:pt x="18320" y="454332"/>
                    <a:pt x="11169" y="447181"/>
                  </a:cubicBezTo>
                  <a:cubicBezTo>
                    <a:pt x="4018" y="440030"/>
                    <a:pt x="0" y="430331"/>
                    <a:pt x="0" y="420217"/>
                  </a:cubicBezTo>
                  <a:lnTo>
                    <a:pt x="0" y="38133"/>
                  </a:lnTo>
                  <a:cubicBezTo>
                    <a:pt x="0" y="28019"/>
                    <a:pt x="4018" y="18320"/>
                    <a:pt x="11169" y="11169"/>
                  </a:cubicBezTo>
                  <a:cubicBezTo>
                    <a:pt x="18320" y="4018"/>
                    <a:pt x="28019" y="0"/>
                    <a:pt x="38133" y="0"/>
                  </a:cubicBezTo>
                  <a:close/>
                </a:path>
              </a:pathLst>
            </a:custGeom>
            <a:solidFill>
              <a:srgbClr val="422F96"/>
            </a:solidFill>
          </p:spPr>
        </p:sp>
        <p:sp>
          <p:nvSpPr>
            <p:cNvPr id="8" name="TextBox 8"/>
            <p:cNvSpPr txBox="1"/>
            <p:nvPr/>
          </p:nvSpPr>
          <p:spPr>
            <a:xfrm>
              <a:off x="0" y="-47625"/>
              <a:ext cx="1550677" cy="505975"/>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pSp>
        <p:nvGrpSpPr>
          <p:cNvPr id="9" name="Group 9"/>
          <p:cNvGrpSpPr/>
          <p:nvPr/>
        </p:nvGrpSpPr>
        <p:grpSpPr>
          <a:xfrm>
            <a:off x="615292" y="6540342"/>
            <a:ext cx="6547508" cy="1439604"/>
            <a:chOff x="0" y="0"/>
            <a:chExt cx="1379551" cy="379155"/>
          </a:xfrm>
        </p:grpSpPr>
        <p:sp>
          <p:nvSpPr>
            <p:cNvPr id="10" name="Freeform 10"/>
            <p:cNvSpPr/>
            <p:nvPr/>
          </p:nvSpPr>
          <p:spPr>
            <a:xfrm>
              <a:off x="0" y="0"/>
              <a:ext cx="1379551" cy="379155"/>
            </a:xfrm>
            <a:custGeom>
              <a:avLst/>
              <a:gdLst/>
              <a:ahLst/>
              <a:cxnLst/>
              <a:rect l="l" t="t" r="r" b="b"/>
              <a:pathLst>
                <a:path w="1379551" h="379155">
                  <a:moveTo>
                    <a:pt x="42863" y="0"/>
                  </a:moveTo>
                  <a:lnTo>
                    <a:pt x="1336688" y="0"/>
                  </a:lnTo>
                  <a:cubicBezTo>
                    <a:pt x="1348056" y="0"/>
                    <a:pt x="1358958" y="4516"/>
                    <a:pt x="1366997" y="12554"/>
                  </a:cubicBezTo>
                  <a:cubicBezTo>
                    <a:pt x="1375035" y="20593"/>
                    <a:pt x="1379551" y="31495"/>
                    <a:pt x="1379551" y="42863"/>
                  </a:cubicBezTo>
                  <a:lnTo>
                    <a:pt x="1379551" y="336292"/>
                  </a:lnTo>
                  <a:cubicBezTo>
                    <a:pt x="1379551" y="359964"/>
                    <a:pt x="1360360" y="379155"/>
                    <a:pt x="1336688" y="379155"/>
                  </a:cubicBezTo>
                  <a:lnTo>
                    <a:pt x="42863" y="379155"/>
                  </a:lnTo>
                  <a:cubicBezTo>
                    <a:pt x="31495" y="379155"/>
                    <a:pt x="20593" y="374639"/>
                    <a:pt x="12554" y="366601"/>
                  </a:cubicBezTo>
                  <a:cubicBezTo>
                    <a:pt x="4516" y="358562"/>
                    <a:pt x="0" y="347660"/>
                    <a:pt x="0" y="336292"/>
                  </a:cubicBezTo>
                  <a:lnTo>
                    <a:pt x="0" y="42863"/>
                  </a:lnTo>
                  <a:cubicBezTo>
                    <a:pt x="0" y="31495"/>
                    <a:pt x="4516" y="20593"/>
                    <a:pt x="12554" y="12554"/>
                  </a:cubicBezTo>
                  <a:cubicBezTo>
                    <a:pt x="20593" y="4516"/>
                    <a:pt x="31495" y="0"/>
                    <a:pt x="42863" y="0"/>
                  </a:cubicBezTo>
                  <a:close/>
                </a:path>
              </a:pathLst>
            </a:custGeom>
            <a:solidFill>
              <a:srgbClr val="DAFD64"/>
            </a:solidFill>
          </p:spPr>
        </p:sp>
        <p:sp>
          <p:nvSpPr>
            <p:cNvPr id="11" name="TextBox 11"/>
            <p:cNvSpPr txBox="1"/>
            <p:nvPr/>
          </p:nvSpPr>
          <p:spPr>
            <a:xfrm>
              <a:off x="0" y="-47625"/>
              <a:ext cx="1379551" cy="42678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2" name="Freeform 12"/>
          <p:cNvSpPr/>
          <p:nvPr/>
        </p:nvSpPr>
        <p:spPr>
          <a:xfrm>
            <a:off x="13588169" y="786805"/>
            <a:ext cx="4944027" cy="3874881"/>
          </a:xfrm>
          <a:custGeom>
            <a:avLst/>
            <a:gdLst/>
            <a:ahLst/>
            <a:cxnLst/>
            <a:rect l="l" t="t" r="r" b="b"/>
            <a:pathLst>
              <a:path w="4944027" h="3874881">
                <a:moveTo>
                  <a:pt x="0" y="0"/>
                </a:moveTo>
                <a:lnTo>
                  <a:pt x="4944028" y="0"/>
                </a:lnTo>
                <a:lnTo>
                  <a:pt x="4944028" y="3874881"/>
                </a:lnTo>
                <a:lnTo>
                  <a:pt x="0" y="3874881"/>
                </a:lnTo>
                <a:lnTo>
                  <a:pt x="0" y="0"/>
                </a:lnTo>
                <a:close/>
              </a:path>
            </a:pathLst>
          </a:custGeom>
          <a:blipFill>
            <a:blip r:embed="rId2"/>
            <a:stretch>
              <a:fillRect/>
            </a:stretch>
          </a:blipFill>
        </p:spPr>
      </p:sp>
      <p:sp>
        <p:nvSpPr>
          <p:cNvPr id="13" name="Freeform 13"/>
          <p:cNvSpPr/>
          <p:nvPr/>
        </p:nvSpPr>
        <p:spPr>
          <a:xfrm>
            <a:off x="15682779" y="8263590"/>
            <a:ext cx="1238869" cy="1103720"/>
          </a:xfrm>
          <a:custGeom>
            <a:avLst/>
            <a:gdLst/>
            <a:ahLst/>
            <a:cxnLst/>
            <a:rect l="l" t="t" r="r" b="b"/>
            <a:pathLst>
              <a:path w="1238869" h="1103720">
                <a:moveTo>
                  <a:pt x="0" y="0"/>
                </a:moveTo>
                <a:lnTo>
                  <a:pt x="1238869" y="0"/>
                </a:lnTo>
                <a:lnTo>
                  <a:pt x="1238869" y="1103720"/>
                </a:lnTo>
                <a:lnTo>
                  <a:pt x="0" y="11037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Freeform 14"/>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5"/>
            <a:stretch>
              <a:fillRect/>
            </a:stretch>
          </a:blipFill>
        </p:spPr>
      </p:sp>
      <p:sp>
        <p:nvSpPr>
          <p:cNvPr id="17" name="TextBox 17"/>
          <p:cNvSpPr txBox="1"/>
          <p:nvPr/>
        </p:nvSpPr>
        <p:spPr>
          <a:xfrm>
            <a:off x="-100731" y="6772545"/>
            <a:ext cx="7979554" cy="847348"/>
          </a:xfrm>
          <a:prstGeom prst="rect">
            <a:avLst/>
          </a:prstGeom>
        </p:spPr>
        <p:txBody>
          <a:bodyPr wrap="square" lIns="0" tIns="0" rIns="0" bIns="0" rtlCol="0" anchor="t">
            <a:spAutoFit/>
          </a:bodyPr>
          <a:lstStyle/>
          <a:p>
            <a:pPr algn="ctr">
              <a:lnSpc>
                <a:spcPts val="3255"/>
              </a:lnSpc>
            </a:pPr>
            <a:r>
              <a:rPr lang="fr-FR" sz="3288" spc="-49" dirty="0">
                <a:solidFill>
                  <a:srgbClr val="422F96"/>
                </a:solidFill>
                <a:latin typeface="Arial Rounded MT Bold" panose="020F0704030504030204" pitchFamily="34" charset="0"/>
                <a:ea typeface="Etna Sans Serif"/>
                <a:cs typeface="Etna Sans Serif"/>
                <a:sym typeface="Etna Sans Serif"/>
              </a:rPr>
              <a:t>'Paget, Robert' Robert.Paget@</a:t>
            </a:r>
            <a:r>
              <a:rPr lang="fr-FR" sz="3288" b="1" spc="-49" dirty="0">
                <a:solidFill>
                  <a:srgbClr val="422F96"/>
                </a:solidFill>
                <a:latin typeface="Arial Rounded MT Bold" panose="020F0704030504030204" pitchFamily="34" charset="0"/>
                <a:ea typeface="Etna Sans Serif"/>
                <a:cs typeface="Etna Sans Serif"/>
                <a:sym typeface="Etna Sans Serif"/>
              </a:rPr>
              <a:t>wiltshire</a:t>
            </a:r>
            <a:r>
              <a:rPr lang="fr-FR" sz="3288" spc="-49" dirty="0">
                <a:solidFill>
                  <a:srgbClr val="422F96"/>
                </a:solidFill>
                <a:latin typeface="Arial Rounded MT Bold" panose="020F0704030504030204" pitchFamily="34" charset="0"/>
                <a:ea typeface="Etna Sans Serif"/>
                <a:cs typeface="Etna Sans Serif"/>
                <a:sym typeface="Etna Sans Serif"/>
              </a:rPr>
              <a:t>.gov.uk</a:t>
            </a:r>
            <a:endParaRPr lang="en-US" sz="3288" spc="-49" dirty="0">
              <a:solidFill>
                <a:srgbClr val="422F96"/>
              </a:solidFill>
              <a:latin typeface="Arial Rounded MT Bold" panose="020F0704030504030204" pitchFamily="34" charset="0"/>
              <a:ea typeface="Etna Sans Serif"/>
              <a:cs typeface="Etna Sans Serif"/>
              <a:sym typeface="Etna Sans Serif"/>
            </a:endParaRPr>
          </a:p>
        </p:txBody>
      </p:sp>
      <p:sp>
        <p:nvSpPr>
          <p:cNvPr id="18" name="TextBox 18"/>
          <p:cNvSpPr txBox="1"/>
          <p:nvPr/>
        </p:nvSpPr>
        <p:spPr>
          <a:xfrm>
            <a:off x="934828" y="8315481"/>
            <a:ext cx="5436982" cy="873060"/>
          </a:xfrm>
          <a:prstGeom prst="rect">
            <a:avLst/>
          </a:prstGeom>
        </p:spPr>
        <p:txBody>
          <a:bodyPr lIns="0" tIns="0" rIns="0" bIns="0" rtlCol="0" anchor="t">
            <a:spAutoFit/>
          </a:bodyPr>
          <a:lstStyle/>
          <a:p>
            <a:pPr algn="ctr">
              <a:lnSpc>
                <a:spcPts val="3354"/>
              </a:lnSpc>
            </a:pPr>
            <a:r>
              <a:rPr lang="en-US" sz="3388" spc="-50" dirty="0">
                <a:solidFill>
                  <a:srgbClr val="FFFFFF"/>
                </a:solidFill>
                <a:latin typeface="Arial Rounded MT Bold" panose="020F0704030504030204" pitchFamily="34" charset="0"/>
                <a:ea typeface="Etna Sans Serif"/>
                <a:cs typeface="Etna Sans Serif"/>
                <a:sym typeface="Etna Sans Serif"/>
              </a:rPr>
              <a:t>Katie Chappell katie.dmp@hotmail.com</a:t>
            </a:r>
          </a:p>
        </p:txBody>
      </p:sp>
      <p:sp>
        <p:nvSpPr>
          <p:cNvPr id="19" name="TextBox 19"/>
          <p:cNvSpPr txBox="1"/>
          <p:nvPr/>
        </p:nvSpPr>
        <p:spPr>
          <a:xfrm>
            <a:off x="554574" y="1550422"/>
            <a:ext cx="672856" cy="422403"/>
          </a:xfrm>
          <a:prstGeom prst="rect">
            <a:avLst/>
          </a:prstGeom>
        </p:spPr>
        <p:txBody>
          <a:bodyPr lIns="0" tIns="0" rIns="0" bIns="0" rtlCol="0" anchor="t">
            <a:spAutoFit/>
          </a:bodyPr>
          <a:lstStyle/>
          <a:p>
            <a:pPr algn="l">
              <a:lnSpc>
                <a:spcPts val="3492"/>
              </a:lnSpc>
              <a:spcBef>
                <a:spcPct val="0"/>
              </a:spcBef>
            </a:pPr>
            <a:r>
              <a:rPr lang="en-US" sz="2494" spc="-72" dirty="0">
                <a:solidFill>
                  <a:srgbClr val="422F96"/>
                </a:solidFill>
                <a:latin typeface="Arial Rounded MT Bold" panose="020F0704030504030204" pitchFamily="34" charset="0"/>
                <a:ea typeface="Etna Sans Serif"/>
                <a:cs typeface="Etna Sans Serif"/>
                <a:sym typeface="Etna Sans Serif"/>
              </a:rPr>
              <a:t>CSP</a:t>
            </a:r>
          </a:p>
        </p:txBody>
      </p:sp>
      <p:sp>
        <p:nvSpPr>
          <p:cNvPr id="20" name="TextBox 19">
            <a:extLst>
              <a:ext uri="{FF2B5EF4-FFF2-40B4-BE49-F238E27FC236}">
                <a16:creationId xmlns:a16="http://schemas.microsoft.com/office/drawing/2014/main" id="{CCD1BB3A-55FD-46C7-9509-A8674768B7C9}"/>
              </a:ext>
            </a:extLst>
          </p:cNvPr>
          <p:cNvSpPr txBox="1"/>
          <p:nvPr/>
        </p:nvSpPr>
        <p:spPr>
          <a:xfrm>
            <a:off x="1189474" y="9639300"/>
            <a:ext cx="3458726" cy="369332"/>
          </a:xfrm>
          <a:prstGeom prst="rect">
            <a:avLst/>
          </a:prstGeom>
          <a:noFill/>
        </p:spPr>
        <p:txBody>
          <a:bodyPr wrap="square" rtlCol="0">
            <a:spAutoFit/>
          </a:bodyPr>
          <a:lstStyle/>
          <a:p>
            <a:r>
              <a:rPr lang="en-GB" dirty="0">
                <a:latin typeface="Arial Rounded MT Bold" panose="020F0704030504030204" pitchFamily="34" charset="0"/>
              </a:rPr>
              <a:t>10.30am</a:t>
            </a:r>
          </a:p>
        </p:txBody>
      </p:sp>
      <p:pic>
        <p:nvPicPr>
          <p:cNvPr id="21" name="Picture 20">
            <a:extLst>
              <a:ext uri="{FF2B5EF4-FFF2-40B4-BE49-F238E27FC236}">
                <a16:creationId xmlns:a16="http://schemas.microsoft.com/office/drawing/2014/main" id="{55AA6A1D-F638-4AFC-BFA3-544F78C265B7}"/>
              </a:ext>
            </a:extLst>
          </p:cNvPr>
          <p:cNvPicPr>
            <a:picLocks noChangeAspect="1"/>
          </p:cNvPicPr>
          <p:nvPr/>
        </p:nvPicPr>
        <p:blipFill>
          <a:blip r:embed="rId6"/>
          <a:stretch>
            <a:fillRect/>
          </a:stretch>
        </p:blipFill>
        <p:spPr>
          <a:xfrm>
            <a:off x="8229600" y="6458992"/>
            <a:ext cx="5115639" cy="3180307"/>
          </a:xfrm>
          <a:prstGeom prst="rect">
            <a:avLst/>
          </a:prstGeom>
        </p:spPr>
      </p:pic>
      <p:sp>
        <p:nvSpPr>
          <p:cNvPr id="22" name="AutoShape 2" descr="Image result for wiltshire council gocca games">
            <a:extLst>
              <a:ext uri="{FF2B5EF4-FFF2-40B4-BE49-F238E27FC236}">
                <a16:creationId xmlns:a16="http://schemas.microsoft.com/office/drawing/2014/main" id="{48395C04-B6C0-4C09-8657-7B8F22806D31}"/>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Arial Rounded MT Bold" panose="020F0704030504030204" pitchFamily="34" charset="0"/>
            </a:endParaRPr>
          </a:p>
        </p:txBody>
      </p:sp>
      <p:pic>
        <p:nvPicPr>
          <p:cNvPr id="23" name="Picture 22">
            <a:extLst>
              <a:ext uri="{FF2B5EF4-FFF2-40B4-BE49-F238E27FC236}">
                <a16:creationId xmlns:a16="http://schemas.microsoft.com/office/drawing/2014/main" id="{F08A5A00-FAEF-4CAB-A0C8-E45B1EB0EA33}"/>
              </a:ext>
            </a:extLst>
          </p:cNvPr>
          <p:cNvPicPr>
            <a:picLocks noChangeAspect="1"/>
          </p:cNvPicPr>
          <p:nvPr/>
        </p:nvPicPr>
        <p:blipFill>
          <a:blip r:embed="rId7"/>
          <a:stretch>
            <a:fillRect/>
          </a:stretch>
        </p:blipFill>
        <p:spPr>
          <a:xfrm>
            <a:off x="13477432" y="6458993"/>
            <a:ext cx="4410691" cy="1276528"/>
          </a:xfrm>
          <a:prstGeom prst="rect">
            <a:avLst/>
          </a:prstGeom>
        </p:spPr>
      </p:pic>
      <p:grpSp>
        <p:nvGrpSpPr>
          <p:cNvPr id="24" name="Group 12">
            <a:extLst>
              <a:ext uri="{FF2B5EF4-FFF2-40B4-BE49-F238E27FC236}">
                <a16:creationId xmlns:a16="http://schemas.microsoft.com/office/drawing/2014/main" id="{0A6AE51A-D509-4721-90DD-D21B844F7B8C}"/>
              </a:ext>
            </a:extLst>
          </p:cNvPr>
          <p:cNvGrpSpPr/>
          <p:nvPr/>
        </p:nvGrpSpPr>
        <p:grpSpPr>
          <a:xfrm>
            <a:off x="709457" y="1815757"/>
            <a:ext cx="12878712" cy="4507038"/>
            <a:chOff x="0" y="0"/>
            <a:chExt cx="836820" cy="500225"/>
          </a:xfrm>
        </p:grpSpPr>
        <p:sp>
          <p:nvSpPr>
            <p:cNvPr id="25" name="Freeform 13">
              <a:extLst>
                <a:ext uri="{FF2B5EF4-FFF2-40B4-BE49-F238E27FC236}">
                  <a16:creationId xmlns:a16="http://schemas.microsoft.com/office/drawing/2014/main" id="{3F6BCF70-2985-4173-9DD8-E2781F22F8F4}"/>
                </a:ext>
              </a:extLst>
            </p:cNvPr>
            <p:cNvSpPr/>
            <p:nvPr/>
          </p:nvSpPr>
          <p:spPr>
            <a:xfrm>
              <a:off x="0" y="0"/>
              <a:ext cx="836820" cy="500225"/>
            </a:xfrm>
            <a:custGeom>
              <a:avLst/>
              <a:gdLst/>
              <a:ahLst/>
              <a:cxnLst/>
              <a:rect l="l" t="t" r="r" b="b"/>
              <a:pathLst>
                <a:path w="836820" h="500225">
                  <a:moveTo>
                    <a:pt x="70662" y="0"/>
                  </a:moveTo>
                  <a:lnTo>
                    <a:pt x="766158" y="0"/>
                  </a:lnTo>
                  <a:cubicBezTo>
                    <a:pt x="784899" y="0"/>
                    <a:pt x="802872" y="7445"/>
                    <a:pt x="816124" y="20697"/>
                  </a:cubicBezTo>
                  <a:cubicBezTo>
                    <a:pt x="829375" y="33948"/>
                    <a:pt x="836820" y="51922"/>
                    <a:pt x="836820" y="70662"/>
                  </a:cubicBezTo>
                  <a:lnTo>
                    <a:pt x="836820" y="429562"/>
                  </a:lnTo>
                  <a:cubicBezTo>
                    <a:pt x="836820" y="448303"/>
                    <a:pt x="829375" y="466276"/>
                    <a:pt x="816124" y="479528"/>
                  </a:cubicBezTo>
                  <a:cubicBezTo>
                    <a:pt x="802872" y="492780"/>
                    <a:pt x="784899" y="500225"/>
                    <a:pt x="766158" y="500225"/>
                  </a:cubicBezTo>
                  <a:lnTo>
                    <a:pt x="70662" y="500225"/>
                  </a:lnTo>
                  <a:cubicBezTo>
                    <a:pt x="51922" y="500225"/>
                    <a:pt x="33948" y="492780"/>
                    <a:pt x="20697" y="479528"/>
                  </a:cubicBezTo>
                  <a:cubicBezTo>
                    <a:pt x="7445" y="466276"/>
                    <a:pt x="0" y="448303"/>
                    <a:pt x="0" y="429562"/>
                  </a:cubicBezTo>
                  <a:lnTo>
                    <a:pt x="0" y="70662"/>
                  </a:lnTo>
                  <a:cubicBezTo>
                    <a:pt x="0" y="51922"/>
                    <a:pt x="7445" y="33948"/>
                    <a:pt x="20697" y="20697"/>
                  </a:cubicBezTo>
                  <a:cubicBezTo>
                    <a:pt x="33948" y="7445"/>
                    <a:pt x="51922" y="0"/>
                    <a:pt x="70662" y="0"/>
                  </a:cubicBezTo>
                  <a:close/>
                </a:path>
              </a:pathLst>
            </a:custGeom>
            <a:solidFill>
              <a:srgbClr val="E53162"/>
            </a:solidFill>
          </p:spPr>
        </p:sp>
        <p:sp>
          <p:nvSpPr>
            <p:cNvPr id="26" name="TextBox 14">
              <a:extLst>
                <a:ext uri="{FF2B5EF4-FFF2-40B4-BE49-F238E27FC236}">
                  <a16:creationId xmlns:a16="http://schemas.microsoft.com/office/drawing/2014/main" id="{CD38BA35-3F3F-4C35-8489-0A6DEC37B825}"/>
                </a:ext>
              </a:extLst>
            </p:cNvPr>
            <p:cNvSpPr txBox="1"/>
            <p:nvPr/>
          </p:nvSpPr>
          <p:spPr>
            <a:xfrm>
              <a:off x="0" y="-47625"/>
              <a:ext cx="836820" cy="54785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5" name="Rectangle 14">
            <a:extLst>
              <a:ext uri="{FF2B5EF4-FFF2-40B4-BE49-F238E27FC236}">
                <a16:creationId xmlns:a16="http://schemas.microsoft.com/office/drawing/2014/main" id="{33882ECE-EA58-4DDC-8713-1CDF1A79CB19}"/>
              </a:ext>
            </a:extLst>
          </p:cNvPr>
          <p:cNvSpPr/>
          <p:nvPr/>
        </p:nvSpPr>
        <p:spPr>
          <a:xfrm>
            <a:off x="1328291" y="1855273"/>
            <a:ext cx="12039764" cy="4524315"/>
          </a:xfrm>
          <a:prstGeom prst="rect">
            <a:avLst/>
          </a:prstGeom>
        </p:spPr>
        <p:txBody>
          <a:bodyPr wrap="square">
            <a:spAutoFit/>
          </a:bodyPr>
          <a:lstStyle/>
          <a:p>
            <a:r>
              <a:rPr lang="en-GB" sz="2400" b="1" dirty="0">
                <a:solidFill>
                  <a:schemeClr val="bg1"/>
                </a:solidFill>
                <a:latin typeface="Arial Rounded MT Bold" panose="020F0704030504030204" pitchFamily="34" charset="0"/>
              </a:rPr>
              <a:t>Rob Paget - I’m the Disability Sports Development Officer within Wiltshire Council’s Sport &amp; Physical Activity Team. My role focuses on creating inclusive opportunities for people of all ages with disabilities to get involved in sport and physical activity. I lead the council’s Inclusive Activities Programme, and also manage Get Out, Get Active (GOGA) - a national initiative that brings disabled and non-disabled people together to be active in fun, welcoming environments. Through the GOGA programme I had the privilege of being on a ‘Panel of Experts’ at the national GOGA conference in Manchester, alongside representatives from Disability Sport Scotland, Disability Sport NI, and Sport England.</a:t>
            </a:r>
          </a:p>
          <a:p>
            <a:r>
              <a:rPr lang="en-GB" sz="2400" b="1" dirty="0">
                <a:solidFill>
                  <a:schemeClr val="bg1"/>
                </a:solidFill>
                <a:latin typeface="Arial Rounded MT Bold" panose="020F0704030504030204" pitchFamily="34" charset="0"/>
              </a:rPr>
              <a:t>Outside of work? I’m in full mid-life crisis mode and currently training for my first Ironman event in June 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2">
            <a:extLst>
              <a:ext uri="{FF2B5EF4-FFF2-40B4-BE49-F238E27FC236}">
                <a16:creationId xmlns:a16="http://schemas.microsoft.com/office/drawing/2014/main" id="{851F4504-E9CA-45BA-8C6D-24EDBC0AD303}"/>
              </a:ext>
            </a:extLst>
          </p:cNvPr>
          <p:cNvGrpSpPr/>
          <p:nvPr/>
        </p:nvGrpSpPr>
        <p:grpSpPr>
          <a:xfrm>
            <a:off x="739433" y="2742149"/>
            <a:ext cx="11636220" cy="3312591"/>
            <a:chOff x="0" y="0"/>
            <a:chExt cx="836820" cy="500225"/>
          </a:xfrm>
        </p:grpSpPr>
        <p:sp>
          <p:nvSpPr>
            <p:cNvPr id="21" name="Freeform 13">
              <a:extLst>
                <a:ext uri="{FF2B5EF4-FFF2-40B4-BE49-F238E27FC236}">
                  <a16:creationId xmlns:a16="http://schemas.microsoft.com/office/drawing/2014/main" id="{4F9197EB-9E73-408D-A569-7F4BD6A4C6DA}"/>
                </a:ext>
              </a:extLst>
            </p:cNvPr>
            <p:cNvSpPr/>
            <p:nvPr/>
          </p:nvSpPr>
          <p:spPr>
            <a:xfrm>
              <a:off x="0" y="0"/>
              <a:ext cx="836820" cy="500225"/>
            </a:xfrm>
            <a:custGeom>
              <a:avLst/>
              <a:gdLst/>
              <a:ahLst/>
              <a:cxnLst/>
              <a:rect l="l" t="t" r="r" b="b"/>
              <a:pathLst>
                <a:path w="836820" h="500225">
                  <a:moveTo>
                    <a:pt x="70662" y="0"/>
                  </a:moveTo>
                  <a:lnTo>
                    <a:pt x="766158" y="0"/>
                  </a:lnTo>
                  <a:cubicBezTo>
                    <a:pt x="784899" y="0"/>
                    <a:pt x="802872" y="7445"/>
                    <a:pt x="816124" y="20697"/>
                  </a:cubicBezTo>
                  <a:cubicBezTo>
                    <a:pt x="829375" y="33948"/>
                    <a:pt x="836820" y="51922"/>
                    <a:pt x="836820" y="70662"/>
                  </a:cubicBezTo>
                  <a:lnTo>
                    <a:pt x="836820" y="429562"/>
                  </a:lnTo>
                  <a:cubicBezTo>
                    <a:pt x="836820" y="448303"/>
                    <a:pt x="829375" y="466276"/>
                    <a:pt x="816124" y="479528"/>
                  </a:cubicBezTo>
                  <a:cubicBezTo>
                    <a:pt x="802872" y="492780"/>
                    <a:pt x="784899" y="500225"/>
                    <a:pt x="766158" y="500225"/>
                  </a:cubicBezTo>
                  <a:lnTo>
                    <a:pt x="70662" y="500225"/>
                  </a:lnTo>
                  <a:cubicBezTo>
                    <a:pt x="51922" y="500225"/>
                    <a:pt x="33948" y="492780"/>
                    <a:pt x="20697" y="479528"/>
                  </a:cubicBezTo>
                  <a:cubicBezTo>
                    <a:pt x="7445" y="466276"/>
                    <a:pt x="0" y="448303"/>
                    <a:pt x="0" y="429562"/>
                  </a:cubicBezTo>
                  <a:lnTo>
                    <a:pt x="0" y="70662"/>
                  </a:lnTo>
                  <a:cubicBezTo>
                    <a:pt x="0" y="51922"/>
                    <a:pt x="7445" y="33948"/>
                    <a:pt x="20697" y="20697"/>
                  </a:cubicBezTo>
                  <a:cubicBezTo>
                    <a:pt x="33948" y="7445"/>
                    <a:pt x="51922" y="0"/>
                    <a:pt x="70662" y="0"/>
                  </a:cubicBezTo>
                  <a:close/>
                </a:path>
              </a:pathLst>
            </a:custGeom>
            <a:solidFill>
              <a:srgbClr val="E53162"/>
            </a:solidFill>
          </p:spPr>
        </p:sp>
        <p:sp>
          <p:nvSpPr>
            <p:cNvPr id="23" name="TextBox 14">
              <a:extLst>
                <a:ext uri="{FF2B5EF4-FFF2-40B4-BE49-F238E27FC236}">
                  <a16:creationId xmlns:a16="http://schemas.microsoft.com/office/drawing/2014/main" id="{C1A55C65-A10B-4273-B9D3-CC5164979C59}"/>
                </a:ext>
              </a:extLst>
            </p:cNvPr>
            <p:cNvSpPr txBox="1"/>
            <p:nvPr/>
          </p:nvSpPr>
          <p:spPr>
            <a:xfrm>
              <a:off x="0" y="-47625"/>
              <a:ext cx="836820" cy="54785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2" name="TextBox 2"/>
          <p:cNvSpPr txBox="1"/>
          <p:nvPr/>
        </p:nvSpPr>
        <p:spPr>
          <a:xfrm>
            <a:off x="1184711" y="317294"/>
            <a:ext cx="9194968" cy="2067810"/>
          </a:xfrm>
          <a:prstGeom prst="rect">
            <a:avLst/>
          </a:prstGeom>
        </p:spPr>
        <p:txBody>
          <a:bodyPr wrap="square" lIns="0" tIns="0" rIns="0" bIns="0" rtlCol="0" anchor="t">
            <a:spAutoFit/>
          </a:bodyPr>
          <a:lstStyle/>
          <a:p>
            <a:pPr algn="ctr">
              <a:lnSpc>
                <a:spcPts val="17760"/>
              </a:lnSpc>
              <a:spcBef>
                <a:spcPct val="0"/>
              </a:spcBef>
            </a:pPr>
            <a:r>
              <a:rPr lang="en-US" sz="12685" spc="-367" dirty="0">
                <a:solidFill>
                  <a:srgbClr val="422F96"/>
                </a:solidFill>
                <a:latin typeface="Arial Rounded MT Bold" panose="020F0704030504030204" pitchFamily="34" charset="0"/>
                <a:ea typeface="Etna Sans Serif"/>
                <a:cs typeface="Etna Sans Serif"/>
                <a:sym typeface="Etna Sans Serif"/>
              </a:rPr>
              <a:t>PH Sports</a:t>
            </a:r>
          </a:p>
        </p:txBody>
      </p:sp>
      <p:grpSp>
        <p:nvGrpSpPr>
          <p:cNvPr id="3" name="Group 3"/>
          <p:cNvGrpSpPr/>
          <p:nvPr/>
        </p:nvGrpSpPr>
        <p:grpSpPr>
          <a:xfrm>
            <a:off x="12337553" y="5625314"/>
            <a:ext cx="5545191" cy="408580"/>
            <a:chOff x="0" y="0"/>
            <a:chExt cx="2171487" cy="159999"/>
          </a:xfrm>
        </p:grpSpPr>
        <p:sp>
          <p:nvSpPr>
            <p:cNvPr id="4" name="Freeform 4"/>
            <p:cNvSpPr/>
            <p:nvPr/>
          </p:nvSpPr>
          <p:spPr>
            <a:xfrm>
              <a:off x="0" y="0"/>
              <a:ext cx="2171487" cy="159999"/>
            </a:xfrm>
            <a:custGeom>
              <a:avLst/>
              <a:gdLst/>
              <a:ahLst/>
              <a:cxnLst/>
              <a:rect l="l" t="t" r="r" b="b"/>
              <a:pathLst>
                <a:path w="2171487" h="159999">
                  <a:moveTo>
                    <a:pt x="1085744" y="0"/>
                  </a:moveTo>
                  <a:cubicBezTo>
                    <a:pt x="486104" y="0"/>
                    <a:pt x="0" y="35817"/>
                    <a:pt x="0" y="80000"/>
                  </a:cubicBezTo>
                  <a:cubicBezTo>
                    <a:pt x="0" y="124182"/>
                    <a:pt x="486104" y="159999"/>
                    <a:pt x="1085744" y="159999"/>
                  </a:cubicBezTo>
                  <a:cubicBezTo>
                    <a:pt x="1685383" y="159999"/>
                    <a:pt x="2171487" y="124182"/>
                    <a:pt x="2171487" y="80000"/>
                  </a:cubicBezTo>
                  <a:cubicBezTo>
                    <a:pt x="2171487" y="35817"/>
                    <a:pt x="1685383" y="0"/>
                    <a:pt x="1085744" y="0"/>
                  </a:cubicBezTo>
                  <a:close/>
                </a:path>
              </a:pathLst>
            </a:custGeom>
            <a:solidFill>
              <a:srgbClr val="CBDCFA"/>
            </a:solidFill>
          </p:spPr>
        </p:sp>
        <p:sp>
          <p:nvSpPr>
            <p:cNvPr id="5" name="TextBox 5"/>
            <p:cNvSpPr txBox="1"/>
            <p:nvPr/>
          </p:nvSpPr>
          <p:spPr>
            <a:xfrm>
              <a:off x="203577" y="-23100"/>
              <a:ext cx="1764333"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grpSp>
        <p:nvGrpSpPr>
          <p:cNvPr id="6" name="Group 6"/>
          <p:cNvGrpSpPr/>
          <p:nvPr/>
        </p:nvGrpSpPr>
        <p:grpSpPr>
          <a:xfrm>
            <a:off x="780472" y="7839736"/>
            <a:ext cx="12867228" cy="1740297"/>
            <a:chOff x="0" y="0"/>
            <a:chExt cx="1550677" cy="458350"/>
          </a:xfrm>
        </p:grpSpPr>
        <p:sp>
          <p:nvSpPr>
            <p:cNvPr id="7" name="Freeform 7"/>
            <p:cNvSpPr/>
            <p:nvPr/>
          </p:nvSpPr>
          <p:spPr>
            <a:xfrm>
              <a:off x="0" y="0"/>
              <a:ext cx="1550677" cy="458350"/>
            </a:xfrm>
            <a:custGeom>
              <a:avLst/>
              <a:gdLst/>
              <a:ahLst/>
              <a:cxnLst/>
              <a:rect l="l" t="t" r="r" b="b"/>
              <a:pathLst>
                <a:path w="1550677" h="458350">
                  <a:moveTo>
                    <a:pt x="38133" y="0"/>
                  </a:moveTo>
                  <a:lnTo>
                    <a:pt x="1512544" y="0"/>
                  </a:lnTo>
                  <a:cubicBezTo>
                    <a:pt x="1533604" y="0"/>
                    <a:pt x="1550677" y="17073"/>
                    <a:pt x="1550677" y="38133"/>
                  </a:cubicBezTo>
                  <a:lnTo>
                    <a:pt x="1550677" y="420217"/>
                  </a:lnTo>
                  <a:cubicBezTo>
                    <a:pt x="1550677" y="430331"/>
                    <a:pt x="1546659" y="440030"/>
                    <a:pt x="1539508" y="447181"/>
                  </a:cubicBezTo>
                  <a:cubicBezTo>
                    <a:pt x="1532357" y="454332"/>
                    <a:pt x="1522657" y="458350"/>
                    <a:pt x="1512544" y="458350"/>
                  </a:cubicBezTo>
                  <a:lnTo>
                    <a:pt x="38133" y="458350"/>
                  </a:lnTo>
                  <a:cubicBezTo>
                    <a:pt x="28019" y="458350"/>
                    <a:pt x="18320" y="454332"/>
                    <a:pt x="11169" y="447181"/>
                  </a:cubicBezTo>
                  <a:cubicBezTo>
                    <a:pt x="4018" y="440030"/>
                    <a:pt x="0" y="430331"/>
                    <a:pt x="0" y="420217"/>
                  </a:cubicBezTo>
                  <a:lnTo>
                    <a:pt x="0" y="38133"/>
                  </a:lnTo>
                  <a:cubicBezTo>
                    <a:pt x="0" y="28019"/>
                    <a:pt x="4018" y="18320"/>
                    <a:pt x="11169" y="11169"/>
                  </a:cubicBezTo>
                  <a:cubicBezTo>
                    <a:pt x="18320" y="4018"/>
                    <a:pt x="28019" y="0"/>
                    <a:pt x="38133" y="0"/>
                  </a:cubicBezTo>
                  <a:close/>
                </a:path>
              </a:pathLst>
            </a:custGeom>
            <a:solidFill>
              <a:srgbClr val="422F96"/>
            </a:solidFill>
          </p:spPr>
        </p:sp>
        <p:sp>
          <p:nvSpPr>
            <p:cNvPr id="8" name="TextBox 8"/>
            <p:cNvSpPr txBox="1"/>
            <p:nvPr/>
          </p:nvSpPr>
          <p:spPr>
            <a:xfrm>
              <a:off x="0" y="-47625"/>
              <a:ext cx="1550677" cy="505975"/>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3" name="Freeform 13"/>
          <p:cNvSpPr/>
          <p:nvPr/>
        </p:nvSpPr>
        <p:spPr>
          <a:xfrm>
            <a:off x="15682779" y="8263590"/>
            <a:ext cx="1238869" cy="1103720"/>
          </a:xfrm>
          <a:custGeom>
            <a:avLst/>
            <a:gdLst/>
            <a:ahLst/>
            <a:cxnLst/>
            <a:rect l="l" t="t" r="r" b="b"/>
            <a:pathLst>
              <a:path w="1238869" h="1103720">
                <a:moveTo>
                  <a:pt x="0" y="0"/>
                </a:moveTo>
                <a:lnTo>
                  <a:pt x="1238869" y="0"/>
                </a:lnTo>
                <a:lnTo>
                  <a:pt x="1238869" y="1103720"/>
                </a:lnTo>
                <a:lnTo>
                  <a:pt x="0" y="11037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4"/>
            <a:stretch>
              <a:fillRect/>
            </a:stretch>
          </a:blipFill>
        </p:spPr>
      </p:sp>
      <p:sp>
        <p:nvSpPr>
          <p:cNvPr id="19" name="TextBox 19"/>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a:solidFill>
                  <a:srgbClr val="422F96"/>
                </a:solidFill>
                <a:latin typeface="Arial Rounded MT Bold" panose="020F0704030504030204" pitchFamily="34" charset="0"/>
                <a:ea typeface="Etna Sans Serif"/>
                <a:cs typeface="Etna Sans Serif"/>
                <a:sym typeface="Etna Sans Serif"/>
              </a:rPr>
              <a:t>CSP</a:t>
            </a:r>
          </a:p>
        </p:txBody>
      </p:sp>
      <p:sp>
        <p:nvSpPr>
          <p:cNvPr id="20" name="Rectangle 19">
            <a:extLst>
              <a:ext uri="{FF2B5EF4-FFF2-40B4-BE49-F238E27FC236}">
                <a16:creationId xmlns:a16="http://schemas.microsoft.com/office/drawing/2014/main" id="{9805975B-C177-41D4-ADB8-D9841CA764F5}"/>
              </a:ext>
            </a:extLst>
          </p:cNvPr>
          <p:cNvSpPr/>
          <p:nvPr/>
        </p:nvSpPr>
        <p:spPr>
          <a:xfrm>
            <a:off x="1198998" y="8492284"/>
            <a:ext cx="12058750" cy="646331"/>
          </a:xfrm>
          <a:prstGeom prst="rect">
            <a:avLst/>
          </a:prstGeom>
        </p:spPr>
        <p:txBody>
          <a:bodyPr wrap="none">
            <a:spAutoFit/>
          </a:bodyPr>
          <a:lstStyle/>
          <a:p>
            <a:r>
              <a:rPr lang="it-IT" sz="3600" b="1" dirty="0">
                <a:solidFill>
                  <a:schemeClr val="bg1"/>
                </a:solidFill>
                <a:latin typeface="Arial Rounded MT Bold" panose="020F0704030504030204" pitchFamily="34" charset="0"/>
              </a:rPr>
              <a:t>'Abbie Morrissey' Abbie.Morrissey@phactiveed.co.uk</a:t>
            </a:r>
            <a:endParaRPr lang="en-GB" sz="3600" b="1" dirty="0">
              <a:solidFill>
                <a:schemeClr val="bg1"/>
              </a:solidFill>
              <a:latin typeface="Arial Rounded MT Bold" panose="020F0704030504030204" pitchFamily="34" charset="0"/>
            </a:endParaRPr>
          </a:p>
        </p:txBody>
      </p:sp>
      <p:sp>
        <p:nvSpPr>
          <p:cNvPr id="22" name="Freeform 7">
            <a:extLst>
              <a:ext uri="{FF2B5EF4-FFF2-40B4-BE49-F238E27FC236}">
                <a16:creationId xmlns:a16="http://schemas.microsoft.com/office/drawing/2014/main" id="{81449F8C-DB17-46D8-8D45-5F0495F216DF}"/>
              </a:ext>
            </a:extLst>
          </p:cNvPr>
          <p:cNvSpPr/>
          <p:nvPr/>
        </p:nvSpPr>
        <p:spPr>
          <a:xfrm>
            <a:off x="12337553" y="2921755"/>
            <a:ext cx="5411175" cy="2980848"/>
          </a:xfrm>
          <a:custGeom>
            <a:avLst/>
            <a:gdLst/>
            <a:ahLst/>
            <a:cxnLst/>
            <a:rect l="l" t="t" r="r" b="b"/>
            <a:pathLst>
              <a:path w="10826093" h="6306199">
                <a:moveTo>
                  <a:pt x="0" y="0"/>
                </a:moveTo>
                <a:lnTo>
                  <a:pt x="10826093" y="0"/>
                </a:lnTo>
                <a:lnTo>
                  <a:pt x="10826093" y="6306199"/>
                </a:lnTo>
                <a:lnTo>
                  <a:pt x="0" y="6306199"/>
                </a:lnTo>
                <a:lnTo>
                  <a:pt x="0" y="0"/>
                </a:lnTo>
                <a:close/>
              </a:path>
            </a:pathLst>
          </a:custGeom>
          <a:blipFill>
            <a:blip r:embed="rId5"/>
            <a:stretch>
              <a:fillRect/>
            </a:stretch>
          </a:blipFill>
        </p:spPr>
      </p:sp>
      <p:sp>
        <p:nvSpPr>
          <p:cNvPr id="16" name="TextBox 15">
            <a:extLst>
              <a:ext uri="{FF2B5EF4-FFF2-40B4-BE49-F238E27FC236}">
                <a16:creationId xmlns:a16="http://schemas.microsoft.com/office/drawing/2014/main" id="{34ACC421-9AC4-4657-A597-0596D7083924}"/>
              </a:ext>
            </a:extLst>
          </p:cNvPr>
          <p:cNvSpPr txBox="1"/>
          <p:nvPr/>
        </p:nvSpPr>
        <p:spPr>
          <a:xfrm>
            <a:off x="1189474" y="9639300"/>
            <a:ext cx="3458726" cy="369332"/>
          </a:xfrm>
          <a:prstGeom prst="rect">
            <a:avLst/>
          </a:prstGeom>
          <a:noFill/>
        </p:spPr>
        <p:txBody>
          <a:bodyPr wrap="square" rtlCol="0">
            <a:spAutoFit/>
          </a:bodyPr>
          <a:lstStyle/>
          <a:p>
            <a:r>
              <a:rPr lang="en-GB" dirty="0">
                <a:latin typeface="Arial Rounded MT Bold" panose="020F0704030504030204" pitchFamily="34" charset="0"/>
              </a:rPr>
              <a:t>10.45am</a:t>
            </a:r>
          </a:p>
        </p:txBody>
      </p:sp>
      <p:pic>
        <p:nvPicPr>
          <p:cNvPr id="10" name="Picture 9">
            <a:extLst>
              <a:ext uri="{FF2B5EF4-FFF2-40B4-BE49-F238E27FC236}">
                <a16:creationId xmlns:a16="http://schemas.microsoft.com/office/drawing/2014/main" id="{8504A247-073A-412B-9C24-69FF2A50E959}"/>
              </a:ext>
            </a:extLst>
          </p:cNvPr>
          <p:cNvPicPr>
            <a:picLocks noChangeAspect="1"/>
          </p:cNvPicPr>
          <p:nvPr/>
        </p:nvPicPr>
        <p:blipFill>
          <a:blip r:embed="rId6"/>
          <a:stretch>
            <a:fillRect/>
          </a:stretch>
        </p:blipFill>
        <p:spPr>
          <a:xfrm>
            <a:off x="11658600" y="232003"/>
            <a:ext cx="6499616" cy="1875727"/>
          </a:xfrm>
          <a:prstGeom prst="rect">
            <a:avLst/>
          </a:prstGeom>
        </p:spPr>
      </p:pic>
      <p:pic>
        <p:nvPicPr>
          <p:cNvPr id="11" name="Picture 10">
            <a:extLst>
              <a:ext uri="{FF2B5EF4-FFF2-40B4-BE49-F238E27FC236}">
                <a16:creationId xmlns:a16="http://schemas.microsoft.com/office/drawing/2014/main" id="{B967DFF2-B88C-4D18-AB7D-F80D327DC890}"/>
              </a:ext>
            </a:extLst>
          </p:cNvPr>
          <p:cNvPicPr>
            <a:picLocks noChangeAspect="1"/>
          </p:cNvPicPr>
          <p:nvPr/>
        </p:nvPicPr>
        <p:blipFill>
          <a:blip r:embed="rId7"/>
          <a:stretch>
            <a:fillRect/>
          </a:stretch>
        </p:blipFill>
        <p:spPr>
          <a:xfrm>
            <a:off x="2382269" y="6176960"/>
            <a:ext cx="8116433" cy="1524213"/>
          </a:xfrm>
          <a:prstGeom prst="rect">
            <a:avLst/>
          </a:prstGeom>
        </p:spPr>
      </p:pic>
      <p:sp>
        <p:nvSpPr>
          <p:cNvPr id="9" name="Rectangle 8">
            <a:extLst>
              <a:ext uri="{FF2B5EF4-FFF2-40B4-BE49-F238E27FC236}">
                <a16:creationId xmlns:a16="http://schemas.microsoft.com/office/drawing/2014/main" id="{2E782062-6449-4242-9F57-E00567124F80}"/>
              </a:ext>
            </a:extLst>
          </p:cNvPr>
          <p:cNvSpPr/>
          <p:nvPr/>
        </p:nvSpPr>
        <p:spPr>
          <a:xfrm>
            <a:off x="970102" y="2855615"/>
            <a:ext cx="11174881" cy="3046988"/>
          </a:xfrm>
          <a:prstGeom prst="rect">
            <a:avLst/>
          </a:prstGeom>
        </p:spPr>
        <p:txBody>
          <a:bodyPr wrap="square">
            <a:spAutoFit/>
          </a:bodyPr>
          <a:lstStyle/>
          <a:p>
            <a:pPr>
              <a:spcAft>
                <a:spcPts val="0"/>
              </a:spcAft>
            </a:pPr>
            <a:r>
              <a:rPr lang="en-GB" sz="2400" dirty="0">
                <a:solidFill>
                  <a:schemeClr val="bg1"/>
                </a:solidFill>
                <a:latin typeface="Aptos"/>
                <a:ea typeface="Times New Roman" panose="02020603050405020304" pitchFamily="18" charset="0"/>
              </a:rPr>
              <a:t>Abbie Morrissey</a:t>
            </a:r>
            <a:r>
              <a:rPr lang="en-GB" sz="2400" b="1" dirty="0">
                <a:solidFill>
                  <a:schemeClr val="bg1"/>
                </a:solidFill>
                <a:latin typeface="Aptos"/>
                <a:ea typeface="Times New Roman" panose="02020603050405020304" pitchFamily="18" charset="0"/>
              </a:rPr>
              <a:t> </a:t>
            </a:r>
            <a:r>
              <a:rPr lang="en-GB" sz="2400" dirty="0">
                <a:solidFill>
                  <a:schemeClr val="bg1"/>
                </a:solidFill>
                <a:latin typeface="Aptos"/>
                <a:ea typeface="Times New Roman" panose="02020603050405020304" pitchFamily="18" charset="0"/>
              </a:rPr>
              <a:t>is the Educational Lead and a Primary PE Consultant at PH ActiveEd. She combines over a decade of hands-on primary PE teaching experience with strategic leadership expertise to support schools in developing high-quality, inclusive PE, school sport and physical activity. Abbie works directly with teachers, PE leads and senior leaders to strengthen everything from curriculum design and assessment to confident lesson delivery and long-term improvement planning. Her experience leading PE through Ofsted inspections enables her to provide practical, evidence-informed support that creates sustainable impact in schools.</a:t>
            </a:r>
            <a:endParaRPr lang="en-GB" dirty="0">
              <a:solidFill>
                <a:schemeClr val="bg1"/>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02574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9636579" y="258556"/>
            <a:ext cx="4938337" cy="2462212"/>
            <a:chOff x="0" y="0"/>
            <a:chExt cx="836820" cy="500225"/>
          </a:xfrm>
        </p:grpSpPr>
        <p:sp>
          <p:nvSpPr>
            <p:cNvPr id="4" name="Freeform 4"/>
            <p:cNvSpPr/>
            <p:nvPr/>
          </p:nvSpPr>
          <p:spPr>
            <a:xfrm>
              <a:off x="0" y="0"/>
              <a:ext cx="836820" cy="500225"/>
            </a:xfrm>
            <a:custGeom>
              <a:avLst/>
              <a:gdLst/>
              <a:ahLst/>
              <a:cxnLst/>
              <a:rect l="l" t="t" r="r" b="b"/>
              <a:pathLst>
                <a:path w="836820" h="500225">
                  <a:moveTo>
                    <a:pt x="70662" y="0"/>
                  </a:moveTo>
                  <a:lnTo>
                    <a:pt x="766158" y="0"/>
                  </a:lnTo>
                  <a:cubicBezTo>
                    <a:pt x="784899" y="0"/>
                    <a:pt x="802872" y="7445"/>
                    <a:pt x="816124" y="20697"/>
                  </a:cubicBezTo>
                  <a:cubicBezTo>
                    <a:pt x="829375" y="33948"/>
                    <a:pt x="836820" y="51922"/>
                    <a:pt x="836820" y="70662"/>
                  </a:cubicBezTo>
                  <a:lnTo>
                    <a:pt x="836820" y="429562"/>
                  </a:lnTo>
                  <a:cubicBezTo>
                    <a:pt x="836820" y="448303"/>
                    <a:pt x="829375" y="466276"/>
                    <a:pt x="816124" y="479528"/>
                  </a:cubicBezTo>
                  <a:cubicBezTo>
                    <a:pt x="802872" y="492780"/>
                    <a:pt x="784899" y="500225"/>
                    <a:pt x="766158" y="500225"/>
                  </a:cubicBezTo>
                  <a:lnTo>
                    <a:pt x="70662" y="500225"/>
                  </a:lnTo>
                  <a:cubicBezTo>
                    <a:pt x="51922" y="500225"/>
                    <a:pt x="33948" y="492780"/>
                    <a:pt x="20697" y="479528"/>
                  </a:cubicBezTo>
                  <a:cubicBezTo>
                    <a:pt x="7445" y="466276"/>
                    <a:pt x="0" y="448303"/>
                    <a:pt x="0" y="429562"/>
                  </a:cubicBezTo>
                  <a:lnTo>
                    <a:pt x="0" y="70662"/>
                  </a:lnTo>
                  <a:cubicBezTo>
                    <a:pt x="0" y="51922"/>
                    <a:pt x="7445" y="33948"/>
                    <a:pt x="20697" y="20697"/>
                  </a:cubicBezTo>
                  <a:cubicBezTo>
                    <a:pt x="33948" y="7445"/>
                    <a:pt x="51922" y="0"/>
                    <a:pt x="70662" y="0"/>
                  </a:cubicBezTo>
                  <a:close/>
                </a:path>
              </a:pathLst>
            </a:custGeom>
            <a:solidFill>
              <a:srgbClr val="DAFD64"/>
            </a:solidFill>
          </p:spPr>
        </p:sp>
        <p:sp>
          <p:nvSpPr>
            <p:cNvPr id="5" name="TextBox 5"/>
            <p:cNvSpPr txBox="1"/>
            <p:nvPr/>
          </p:nvSpPr>
          <p:spPr>
            <a:xfrm>
              <a:off x="0" y="-47625"/>
              <a:ext cx="836820" cy="54785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grpSp>
        <p:nvGrpSpPr>
          <p:cNvPr id="6" name="Group 6"/>
          <p:cNvGrpSpPr/>
          <p:nvPr/>
        </p:nvGrpSpPr>
        <p:grpSpPr>
          <a:xfrm>
            <a:off x="10194131" y="8626024"/>
            <a:ext cx="6627719" cy="632276"/>
            <a:chOff x="0" y="0"/>
            <a:chExt cx="2386847" cy="159999"/>
          </a:xfrm>
        </p:grpSpPr>
        <p:sp>
          <p:nvSpPr>
            <p:cNvPr id="7" name="Freeform 7"/>
            <p:cNvSpPr/>
            <p:nvPr/>
          </p:nvSpPr>
          <p:spPr>
            <a:xfrm>
              <a:off x="0" y="0"/>
              <a:ext cx="2386847" cy="159999"/>
            </a:xfrm>
            <a:custGeom>
              <a:avLst/>
              <a:gdLst/>
              <a:ahLst/>
              <a:cxnLst/>
              <a:rect l="l" t="t" r="r" b="b"/>
              <a:pathLst>
                <a:path w="2386847" h="159999">
                  <a:moveTo>
                    <a:pt x="1193424" y="0"/>
                  </a:moveTo>
                  <a:cubicBezTo>
                    <a:pt x="534314" y="0"/>
                    <a:pt x="0" y="35817"/>
                    <a:pt x="0" y="80000"/>
                  </a:cubicBezTo>
                  <a:cubicBezTo>
                    <a:pt x="0" y="124182"/>
                    <a:pt x="534314" y="159999"/>
                    <a:pt x="1193424" y="159999"/>
                  </a:cubicBezTo>
                  <a:cubicBezTo>
                    <a:pt x="1852533" y="159999"/>
                    <a:pt x="2386847" y="124182"/>
                    <a:pt x="2386847" y="80000"/>
                  </a:cubicBezTo>
                  <a:cubicBezTo>
                    <a:pt x="2386847" y="35817"/>
                    <a:pt x="1852533" y="0"/>
                    <a:pt x="1193424" y="0"/>
                  </a:cubicBezTo>
                  <a:close/>
                </a:path>
              </a:pathLst>
            </a:custGeom>
            <a:solidFill>
              <a:srgbClr val="CBDCFA"/>
            </a:solidFill>
          </p:spPr>
        </p:sp>
        <p:sp>
          <p:nvSpPr>
            <p:cNvPr id="8" name="TextBox 8"/>
            <p:cNvSpPr txBox="1"/>
            <p:nvPr/>
          </p:nvSpPr>
          <p:spPr>
            <a:xfrm>
              <a:off x="223767" y="-23100"/>
              <a:ext cx="1939313" cy="168099"/>
            </a:xfrm>
            <a:prstGeom prst="rect">
              <a:avLst/>
            </a:prstGeom>
          </p:spPr>
          <p:txBody>
            <a:bodyPr lIns="50800" tIns="50800" rIns="50800" bIns="50800" rtlCol="0" anchor="ctr"/>
            <a:lstStyle/>
            <a:p>
              <a:pPr algn="ctr">
                <a:lnSpc>
                  <a:spcPts val="2659"/>
                </a:lnSpc>
                <a:spcBef>
                  <a:spcPct val="0"/>
                </a:spcBef>
              </a:pPr>
              <a:endParaRPr>
                <a:latin typeface="Arial Rounded MT Bold" panose="020F0704030504030204" pitchFamily="34" charset="0"/>
              </a:endParaRPr>
            </a:p>
          </p:txBody>
        </p:sp>
      </p:grpSp>
      <p:sp>
        <p:nvSpPr>
          <p:cNvPr id="9" name="Freeform 9"/>
          <p:cNvSpPr/>
          <p:nvPr/>
        </p:nvSpPr>
        <p:spPr>
          <a:xfrm>
            <a:off x="11574201" y="3749205"/>
            <a:ext cx="5777602" cy="5192957"/>
          </a:xfrm>
          <a:custGeom>
            <a:avLst/>
            <a:gdLst/>
            <a:ahLst/>
            <a:cxnLst/>
            <a:rect l="l" t="t" r="r" b="b"/>
            <a:pathLst>
              <a:path w="9432206" h="8229600">
                <a:moveTo>
                  <a:pt x="0" y="0"/>
                </a:moveTo>
                <a:lnTo>
                  <a:pt x="9432206" y="0"/>
                </a:lnTo>
                <a:lnTo>
                  <a:pt x="9432206" y="8229600"/>
                </a:lnTo>
                <a:lnTo>
                  <a:pt x="0" y="8229600"/>
                </a:lnTo>
                <a:lnTo>
                  <a:pt x="0" y="0"/>
                </a:lnTo>
                <a:close/>
              </a:path>
            </a:pathLst>
          </a:custGeom>
          <a:blipFill>
            <a:blip r:embed="rId2"/>
            <a:stretch>
              <a:fillRect/>
            </a:stretch>
          </a:blipFill>
        </p:spPr>
      </p:sp>
      <p:sp>
        <p:nvSpPr>
          <p:cNvPr id="10" name="TextBox 10"/>
          <p:cNvSpPr txBox="1"/>
          <p:nvPr/>
        </p:nvSpPr>
        <p:spPr>
          <a:xfrm>
            <a:off x="1819114" y="526732"/>
            <a:ext cx="9225134" cy="3168303"/>
          </a:xfrm>
          <a:prstGeom prst="rect">
            <a:avLst/>
          </a:prstGeom>
        </p:spPr>
        <p:txBody>
          <a:bodyPr lIns="0" tIns="0" rIns="0" bIns="0" rtlCol="0" anchor="t">
            <a:spAutoFit/>
          </a:bodyPr>
          <a:lstStyle/>
          <a:p>
            <a:pPr algn="l">
              <a:lnSpc>
                <a:spcPts val="8064"/>
              </a:lnSpc>
            </a:pPr>
            <a:r>
              <a:rPr lang="en-US" sz="9600" spc="-278" dirty="0">
                <a:solidFill>
                  <a:srgbClr val="422F96"/>
                </a:solidFill>
                <a:latin typeface="Arial Rounded MT Bold" panose="020F0704030504030204" pitchFamily="34" charset="0"/>
                <a:ea typeface="Etna Sans Serif"/>
                <a:cs typeface="Etna Sans Serif"/>
                <a:sym typeface="Etna Sans Serif"/>
              </a:rPr>
              <a:t>Jack Hill</a:t>
            </a:r>
          </a:p>
          <a:p>
            <a:pPr algn="l">
              <a:lnSpc>
                <a:spcPts val="8064"/>
              </a:lnSpc>
            </a:pPr>
            <a:r>
              <a:rPr lang="en-US" sz="9600" spc="-278" dirty="0">
                <a:solidFill>
                  <a:srgbClr val="422F96"/>
                </a:solidFill>
                <a:latin typeface="Arial Rounded MT Bold" panose="020F0704030504030204" pitchFamily="34" charset="0"/>
                <a:ea typeface="Etna Sans Serif"/>
                <a:cs typeface="Etna Sans Serif"/>
                <a:sym typeface="Etna Sans Serif"/>
              </a:rPr>
              <a:t>Bath Rugby Foundation </a:t>
            </a:r>
          </a:p>
        </p:txBody>
      </p:sp>
      <p:grpSp>
        <p:nvGrpSpPr>
          <p:cNvPr id="12" name="Group 12"/>
          <p:cNvGrpSpPr/>
          <p:nvPr/>
        </p:nvGrpSpPr>
        <p:grpSpPr>
          <a:xfrm>
            <a:off x="2895024" y="8224283"/>
            <a:ext cx="6627719" cy="1949481"/>
            <a:chOff x="0" y="0"/>
            <a:chExt cx="836820" cy="500225"/>
          </a:xfrm>
        </p:grpSpPr>
        <p:sp>
          <p:nvSpPr>
            <p:cNvPr id="13" name="Freeform 13"/>
            <p:cNvSpPr/>
            <p:nvPr/>
          </p:nvSpPr>
          <p:spPr>
            <a:xfrm>
              <a:off x="0" y="0"/>
              <a:ext cx="836820" cy="500225"/>
            </a:xfrm>
            <a:custGeom>
              <a:avLst/>
              <a:gdLst/>
              <a:ahLst/>
              <a:cxnLst/>
              <a:rect l="l" t="t" r="r" b="b"/>
              <a:pathLst>
                <a:path w="836820" h="500225">
                  <a:moveTo>
                    <a:pt x="70662" y="0"/>
                  </a:moveTo>
                  <a:lnTo>
                    <a:pt x="766158" y="0"/>
                  </a:lnTo>
                  <a:cubicBezTo>
                    <a:pt x="784899" y="0"/>
                    <a:pt x="802872" y="7445"/>
                    <a:pt x="816124" y="20697"/>
                  </a:cubicBezTo>
                  <a:cubicBezTo>
                    <a:pt x="829375" y="33948"/>
                    <a:pt x="836820" y="51922"/>
                    <a:pt x="836820" y="70662"/>
                  </a:cubicBezTo>
                  <a:lnTo>
                    <a:pt x="836820" y="429562"/>
                  </a:lnTo>
                  <a:cubicBezTo>
                    <a:pt x="836820" y="448303"/>
                    <a:pt x="829375" y="466276"/>
                    <a:pt x="816124" y="479528"/>
                  </a:cubicBezTo>
                  <a:cubicBezTo>
                    <a:pt x="802872" y="492780"/>
                    <a:pt x="784899" y="500225"/>
                    <a:pt x="766158" y="500225"/>
                  </a:cubicBezTo>
                  <a:lnTo>
                    <a:pt x="70662" y="500225"/>
                  </a:lnTo>
                  <a:cubicBezTo>
                    <a:pt x="51922" y="500225"/>
                    <a:pt x="33948" y="492780"/>
                    <a:pt x="20697" y="479528"/>
                  </a:cubicBezTo>
                  <a:cubicBezTo>
                    <a:pt x="7445" y="466276"/>
                    <a:pt x="0" y="448303"/>
                    <a:pt x="0" y="429562"/>
                  </a:cubicBezTo>
                  <a:lnTo>
                    <a:pt x="0" y="70662"/>
                  </a:lnTo>
                  <a:cubicBezTo>
                    <a:pt x="0" y="51922"/>
                    <a:pt x="7445" y="33948"/>
                    <a:pt x="20697" y="20697"/>
                  </a:cubicBezTo>
                  <a:cubicBezTo>
                    <a:pt x="33948" y="7445"/>
                    <a:pt x="51922" y="0"/>
                    <a:pt x="70662" y="0"/>
                  </a:cubicBezTo>
                  <a:close/>
                </a:path>
              </a:pathLst>
            </a:custGeom>
            <a:solidFill>
              <a:srgbClr val="E53162"/>
            </a:solidFill>
          </p:spPr>
        </p:sp>
        <p:sp>
          <p:nvSpPr>
            <p:cNvPr id="14" name="TextBox 14"/>
            <p:cNvSpPr txBox="1"/>
            <p:nvPr/>
          </p:nvSpPr>
          <p:spPr>
            <a:xfrm>
              <a:off x="0" y="-47625"/>
              <a:ext cx="836820" cy="547850"/>
            </a:xfrm>
            <a:prstGeom prst="rect">
              <a:avLst/>
            </a:prstGeom>
          </p:spPr>
          <p:txBody>
            <a:bodyPr lIns="50800" tIns="50800" rIns="50800" bIns="50800" rtlCol="0" anchor="ctr"/>
            <a:lstStyle/>
            <a:p>
              <a:pPr algn="ctr">
                <a:lnSpc>
                  <a:spcPts val="3492"/>
                </a:lnSpc>
              </a:pPr>
              <a:endParaRPr>
                <a:latin typeface="Arial Rounded MT Bold" panose="020F0704030504030204" pitchFamily="34" charset="0"/>
              </a:endParaRPr>
            </a:p>
          </p:txBody>
        </p:sp>
      </p:grpSp>
      <p:sp>
        <p:nvSpPr>
          <p:cNvPr id="15" name="TextBox 15"/>
          <p:cNvSpPr txBox="1"/>
          <p:nvPr/>
        </p:nvSpPr>
        <p:spPr>
          <a:xfrm>
            <a:off x="3278985" y="8244446"/>
            <a:ext cx="6231745" cy="1723549"/>
          </a:xfrm>
          <a:prstGeom prst="rect">
            <a:avLst/>
          </a:prstGeom>
        </p:spPr>
        <p:txBody>
          <a:bodyPr wrap="square" lIns="0" tIns="0" rIns="0" bIns="0" rtlCol="0" anchor="t">
            <a:spAutoFit/>
          </a:bodyPr>
          <a:lstStyle/>
          <a:p>
            <a:r>
              <a:rPr lang="en-GB" sz="2800" u="sng" dirty="0">
                <a:solidFill>
                  <a:schemeClr val="bg1"/>
                </a:solidFill>
                <a:latin typeface="Arial Rounded MT Bold" panose="020F0704030504030204" pitchFamily="34" charset="0"/>
                <a:hlinkClick r:id="rId3" tooltip="Original URL: https://www.bathrugbyfoundation.com/. Click or tap if you trust this link.">
                  <a:extLst>
                    <a:ext uri="{A12FA001-AC4F-418D-AE19-62706E023703}">
                      <ahyp:hlinkClr xmlns:ahyp="http://schemas.microsoft.com/office/drawing/2018/hyperlinkcolor" val="tx"/>
                    </a:ext>
                  </a:extLst>
                </a:hlinkClick>
              </a:rPr>
              <a:t>www.bathrugbyfoundation.com</a:t>
            </a:r>
            <a:endParaRPr lang="en-GB" sz="2800" dirty="0">
              <a:solidFill>
                <a:schemeClr val="bg1"/>
              </a:solidFill>
              <a:latin typeface="Arial Rounded MT Bold" panose="020F0704030504030204" pitchFamily="34" charset="0"/>
            </a:endParaRPr>
          </a:p>
          <a:p>
            <a:r>
              <a:rPr lang="en-GB" sz="2800" dirty="0">
                <a:solidFill>
                  <a:schemeClr val="bg1"/>
                </a:solidFill>
                <a:latin typeface="Arial Rounded MT Bold" panose="020F0704030504030204" pitchFamily="34" charset="0"/>
              </a:rPr>
              <a:t>07385096846</a:t>
            </a:r>
          </a:p>
          <a:p>
            <a:r>
              <a:rPr lang="en-GB" sz="2800" dirty="0">
                <a:solidFill>
                  <a:schemeClr val="bg1"/>
                </a:solidFill>
                <a:latin typeface="Arial Rounded MT Bold" panose="020F0704030504030204" pitchFamily="34" charset="0"/>
              </a:rPr>
              <a:t>Bath Rec Sports Hub, North Parade Road, Bath, BA2 4ET</a:t>
            </a:r>
            <a:endParaRPr lang="en-US" sz="6000" spc="-36" dirty="0">
              <a:solidFill>
                <a:schemeClr val="bg1"/>
              </a:solidFill>
              <a:latin typeface="Arial Rounded MT Bold" panose="020F0704030504030204" pitchFamily="34" charset="0"/>
              <a:ea typeface="Etna Sans Serif"/>
              <a:cs typeface="Etna Sans Serif"/>
              <a:sym typeface="Etna Sans Serif"/>
            </a:endParaRPr>
          </a:p>
        </p:txBody>
      </p:sp>
      <p:sp>
        <p:nvSpPr>
          <p:cNvPr id="20" name="TextBox 20"/>
          <p:cNvSpPr txBox="1"/>
          <p:nvPr/>
        </p:nvSpPr>
        <p:spPr>
          <a:xfrm>
            <a:off x="9812091" y="538186"/>
            <a:ext cx="4762825" cy="1969770"/>
          </a:xfrm>
          <a:prstGeom prst="rect">
            <a:avLst/>
          </a:prstGeom>
        </p:spPr>
        <p:txBody>
          <a:bodyPr wrap="square" lIns="0" tIns="0" rIns="0" bIns="0" rtlCol="0" anchor="t">
            <a:spAutoFit/>
          </a:bodyPr>
          <a:lstStyle/>
          <a:p>
            <a:r>
              <a:rPr lang="en-GB" sz="3200" b="1" dirty="0">
                <a:solidFill>
                  <a:schemeClr val="bg1"/>
                </a:solidFill>
                <a:latin typeface="Arial Rounded MT Bold" panose="020F0704030504030204" pitchFamily="34" charset="0"/>
              </a:rPr>
              <a:t>Jack Hill</a:t>
            </a:r>
            <a:br>
              <a:rPr lang="en-GB" sz="3200" dirty="0">
                <a:solidFill>
                  <a:schemeClr val="bg1"/>
                </a:solidFill>
                <a:latin typeface="Arial Rounded MT Bold" panose="020F0704030504030204" pitchFamily="34" charset="0"/>
              </a:rPr>
            </a:br>
            <a:r>
              <a:rPr lang="en-GB" sz="3200" dirty="0">
                <a:solidFill>
                  <a:schemeClr val="bg1"/>
                </a:solidFill>
                <a:latin typeface="Arial Rounded MT Bold" panose="020F0704030504030204" pitchFamily="34" charset="0"/>
              </a:rPr>
              <a:t>Community Liaison Officer </a:t>
            </a:r>
          </a:p>
          <a:p>
            <a:r>
              <a:rPr lang="en-GB" sz="3200" dirty="0">
                <a:solidFill>
                  <a:schemeClr val="bg1"/>
                </a:solidFill>
                <a:latin typeface="Arial Rounded MT Bold" panose="020F0704030504030204" pitchFamily="34" charset="0"/>
              </a:rPr>
              <a:t>Bath Rugby Foundation</a:t>
            </a:r>
            <a:endParaRPr lang="en-GB" sz="6000" b="1" dirty="0">
              <a:solidFill>
                <a:schemeClr val="bg1"/>
              </a:solidFill>
              <a:effectLst/>
              <a:latin typeface="Arial Rounded MT Bold" panose="020F0704030504030204" pitchFamily="34" charset="0"/>
            </a:endParaRPr>
          </a:p>
        </p:txBody>
      </p:sp>
      <p:sp>
        <p:nvSpPr>
          <p:cNvPr id="21" name="Freeform 21"/>
          <p:cNvSpPr/>
          <p:nvPr/>
        </p:nvSpPr>
        <p:spPr>
          <a:xfrm flipH="1">
            <a:off x="16128512" y="8007881"/>
            <a:ext cx="1987654" cy="1774433"/>
          </a:xfrm>
          <a:custGeom>
            <a:avLst/>
            <a:gdLst/>
            <a:ahLst/>
            <a:cxnLst/>
            <a:rect l="l" t="t" r="r" b="b"/>
            <a:pathLst>
              <a:path w="1987654" h="1774433">
                <a:moveTo>
                  <a:pt x="1987654" y="0"/>
                </a:moveTo>
                <a:lnTo>
                  <a:pt x="0" y="0"/>
                </a:lnTo>
                <a:lnTo>
                  <a:pt x="0" y="1774433"/>
                </a:lnTo>
                <a:lnTo>
                  <a:pt x="1987654" y="1774433"/>
                </a:lnTo>
                <a:lnTo>
                  <a:pt x="198765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p:cNvSpPr/>
          <p:nvPr/>
        </p:nvSpPr>
        <p:spPr>
          <a:xfrm>
            <a:off x="15828227" y="4761290"/>
            <a:ext cx="838159" cy="746723"/>
          </a:xfrm>
          <a:custGeom>
            <a:avLst/>
            <a:gdLst/>
            <a:ahLst/>
            <a:cxnLst/>
            <a:rect l="l" t="t" r="r" b="b"/>
            <a:pathLst>
              <a:path w="838159" h="746723">
                <a:moveTo>
                  <a:pt x="0" y="0"/>
                </a:moveTo>
                <a:lnTo>
                  <a:pt x="838159" y="0"/>
                </a:lnTo>
                <a:lnTo>
                  <a:pt x="838159" y="746723"/>
                </a:lnTo>
                <a:lnTo>
                  <a:pt x="0" y="7467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TextBox 18">
            <a:extLst>
              <a:ext uri="{FF2B5EF4-FFF2-40B4-BE49-F238E27FC236}">
                <a16:creationId xmlns:a16="http://schemas.microsoft.com/office/drawing/2014/main" id="{24F0CC66-652F-46D0-BC63-6DCE5E2A4EE2}"/>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a:solidFill>
                  <a:srgbClr val="422F96"/>
                </a:solidFill>
                <a:latin typeface="Arial Rounded MT Bold" panose="020F0704030504030204" pitchFamily="34" charset="0"/>
                <a:ea typeface="Etna Sans Serif"/>
                <a:cs typeface="Etna Sans Serif"/>
                <a:sym typeface="Etna Sans Serif"/>
              </a:rPr>
              <a:t>CSP</a:t>
            </a:r>
          </a:p>
        </p:txBody>
      </p:sp>
      <p:sp>
        <p:nvSpPr>
          <p:cNvPr id="24" name="Freeform 22">
            <a:extLst>
              <a:ext uri="{FF2B5EF4-FFF2-40B4-BE49-F238E27FC236}">
                <a16:creationId xmlns:a16="http://schemas.microsoft.com/office/drawing/2014/main" id="{39CC662C-E501-4420-A887-9D5D4B416E45}"/>
              </a:ext>
            </a:extLst>
          </p:cNvPr>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8"/>
            <a:stretch>
              <a:fillRect/>
            </a:stretch>
          </a:blipFill>
        </p:spPr>
      </p:sp>
      <p:sp>
        <p:nvSpPr>
          <p:cNvPr id="25" name="TextBox 24">
            <a:extLst>
              <a:ext uri="{FF2B5EF4-FFF2-40B4-BE49-F238E27FC236}">
                <a16:creationId xmlns:a16="http://schemas.microsoft.com/office/drawing/2014/main" id="{A732957A-3D2B-41C8-A4AE-B30FA7EF455F}"/>
              </a:ext>
            </a:extLst>
          </p:cNvPr>
          <p:cNvSpPr txBox="1"/>
          <p:nvPr/>
        </p:nvSpPr>
        <p:spPr>
          <a:xfrm>
            <a:off x="1165661" y="9570471"/>
            <a:ext cx="3458726" cy="369332"/>
          </a:xfrm>
          <a:prstGeom prst="rect">
            <a:avLst/>
          </a:prstGeom>
          <a:noFill/>
        </p:spPr>
        <p:txBody>
          <a:bodyPr wrap="square" rtlCol="0">
            <a:spAutoFit/>
          </a:bodyPr>
          <a:lstStyle/>
          <a:p>
            <a:r>
              <a:rPr lang="en-GB" dirty="0">
                <a:latin typeface="Arial Rounded MT Bold" panose="020F0704030504030204" pitchFamily="34" charset="0"/>
              </a:rPr>
              <a:t>11.15am</a:t>
            </a:r>
          </a:p>
        </p:txBody>
      </p:sp>
      <p:pic>
        <p:nvPicPr>
          <p:cNvPr id="2" name="x_x__x0000_i1025" descr="Bath Rugby Foundation">
            <a:extLst>
              <a:ext uri="{FF2B5EF4-FFF2-40B4-BE49-F238E27FC236}">
                <a16:creationId xmlns:a16="http://schemas.microsoft.com/office/drawing/2014/main" id="{2E702279-2B7E-480E-9D10-F8362F0A0BA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16295" y="237830"/>
            <a:ext cx="2607735" cy="271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879B1A8E-131E-4C88-92A2-B99BD81CE8F3}"/>
              </a:ext>
            </a:extLst>
          </p:cNvPr>
          <p:cNvSpPr/>
          <p:nvPr/>
        </p:nvSpPr>
        <p:spPr>
          <a:xfrm>
            <a:off x="516618" y="4084086"/>
            <a:ext cx="10881754" cy="3970318"/>
          </a:xfrm>
          <a:prstGeom prst="rect">
            <a:avLst/>
          </a:prstGeom>
        </p:spPr>
        <p:txBody>
          <a:bodyPr wrap="square">
            <a:spAutoFit/>
          </a:bodyPr>
          <a:lstStyle/>
          <a:p>
            <a:pPr>
              <a:spcAft>
                <a:spcPts val="0"/>
              </a:spcAft>
            </a:pPr>
            <a:r>
              <a:rPr lang="en-GB" sz="2800" b="1" dirty="0">
                <a:solidFill>
                  <a:srgbClr val="000000"/>
                </a:solidFill>
                <a:latin typeface="Arial Rounded MT Bold" panose="020F0704030504030204" pitchFamily="34" charset="0"/>
                <a:ea typeface="Times New Roman" panose="02020603050405020304" pitchFamily="18" charset="0"/>
              </a:rPr>
              <a:t>Jack Hill - Community Liaison Officer | Bath Rugby Foundation</a:t>
            </a:r>
            <a:endParaRPr lang="en-GB" sz="2400" dirty="0">
              <a:latin typeface="Arial Rounded MT Bold" panose="020F0704030504030204" pitchFamily="34" charset="0"/>
              <a:ea typeface="Calibri" panose="020F0502020204030204" pitchFamily="34" charset="0"/>
            </a:endParaRPr>
          </a:p>
          <a:p>
            <a:pPr marL="342900" lvl="0" indent="-342900">
              <a:spcAft>
                <a:spcPts val="0"/>
              </a:spcAft>
              <a:buSzPts val="1000"/>
              <a:buFont typeface="Symbol" panose="05050102010706020507" pitchFamily="18" charset="2"/>
              <a:buChar char=""/>
              <a:tabLst>
                <a:tab pos="457200" algn="l"/>
              </a:tabLst>
            </a:pPr>
            <a:r>
              <a:rPr lang="en-GB" sz="2800" b="1" dirty="0">
                <a:solidFill>
                  <a:srgbClr val="000000"/>
                </a:solidFill>
                <a:latin typeface="Arial Rounded MT Bold" panose="020F0704030504030204" pitchFamily="34" charset="0"/>
                <a:ea typeface="Times New Roman" panose="02020603050405020304" pitchFamily="18" charset="0"/>
              </a:rPr>
              <a:t>Our Mission:</a:t>
            </a:r>
            <a:r>
              <a:rPr lang="en-GB" sz="2800" dirty="0">
                <a:solidFill>
                  <a:srgbClr val="000000"/>
                </a:solidFill>
                <a:latin typeface="Arial Rounded MT Bold" panose="020F0704030504030204" pitchFamily="34" charset="0"/>
                <a:ea typeface="Times New Roman" panose="02020603050405020304" pitchFamily="18" charset="0"/>
              </a:rPr>
              <a:t> Using the power of sport to bridge the gap between the most and least advantaged young people in our region.</a:t>
            </a:r>
            <a:endParaRPr lang="en-GB" sz="2400" dirty="0">
              <a:solidFill>
                <a:srgbClr val="000000"/>
              </a:solidFill>
              <a:latin typeface="Arial Rounded MT Bold" panose="020F0704030504030204" pitchFamily="34" charset="0"/>
              <a:ea typeface="Calibri" panose="020F0502020204030204" pitchFamily="34" charset="0"/>
            </a:endParaRPr>
          </a:p>
          <a:p>
            <a:pPr marL="342900" lvl="0" indent="-342900">
              <a:spcAft>
                <a:spcPts val="0"/>
              </a:spcAft>
              <a:buSzPts val="1000"/>
              <a:buFont typeface="Symbol" panose="05050102010706020507" pitchFamily="18" charset="2"/>
              <a:buChar char=""/>
              <a:tabLst>
                <a:tab pos="457200" algn="l"/>
              </a:tabLst>
            </a:pPr>
            <a:r>
              <a:rPr lang="en-GB" sz="2800" b="1" dirty="0">
                <a:solidFill>
                  <a:srgbClr val="000000"/>
                </a:solidFill>
                <a:latin typeface="Arial Rounded MT Bold" panose="020F0704030504030204" pitchFamily="34" charset="0"/>
                <a:ea typeface="Times New Roman" panose="02020603050405020304" pitchFamily="18" charset="0"/>
              </a:rPr>
              <a:t>My Role:</a:t>
            </a:r>
            <a:r>
              <a:rPr lang="en-GB" sz="2800" dirty="0">
                <a:solidFill>
                  <a:srgbClr val="000000"/>
                </a:solidFill>
                <a:latin typeface="Arial Rounded MT Bold" panose="020F0704030504030204" pitchFamily="34" charset="0"/>
                <a:ea typeface="Times New Roman" panose="02020603050405020304" pitchFamily="18" charset="0"/>
              </a:rPr>
              <a:t> Coordinating community partnerships that provide schools with high-quality engagement, mentorship, and inclusive physical activity.</a:t>
            </a:r>
            <a:endParaRPr lang="en-GB" sz="2400" dirty="0">
              <a:solidFill>
                <a:srgbClr val="000000"/>
              </a:solidFill>
              <a:latin typeface="Arial Rounded MT Bold" panose="020F0704030504030204" pitchFamily="34" charset="0"/>
              <a:ea typeface="Calibri" panose="020F0502020204030204" pitchFamily="34" charset="0"/>
            </a:endParaRPr>
          </a:p>
          <a:p>
            <a:pPr marL="342900" lvl="0" indent="-342900">
              <a:spcAft>
                <a:spcPts val="0"/>
              </a:spcAft>
              <a:buSzPts val="1000"/>
              <a:buFont typeface="Symbol" panose="05050102010706020507" pitchFamily="18" charset="2"/>
              <a:buChar char=""/>
              <a:tabLst>
                <a:tab pos="457200" algn="l"/>
              </a:tabLst>
            </a:pPr>
            <a:r>
              <a:rPr lang="en-GB" sz="2800" b="1" dirty="0">
                <a:solidFill>
                  <a:srgbClr val="000000"/>
                </a:solidFill>
                <a:latin typeface="Arial Rounded MT Bold" panose="020F0704030504030204" pitchFamily="34" charset="0"/>
                <a:ea typeface="Times New Roman" panose="02020603050405020304" pitchFamily="18" charset="0"/>
              </a:rPr>
              <a:t>Let’s Talk About:</a:t>
            </a:r>
            <a:r>
              <a:rPr lang="en-GB" sz="2800" dirty="0">
                <a:solidFill>
                  <a:srgbClr val="000000"/>
                </a:solidFill>
                <a:latin typeface="Arial Rounded MT Bold" panose="020F0704030504030204" pitchFamily="34" charset="0"/>
                <a:ea typeface="Times New Roman" panose="02020603050405020304" pitchFamily="18" charset="0"/>
              </a:rPr>
              <a:t> How we can support your PE delivery and your school community.</a:t>
            </a:r>
            <a:endParaRPr lang="en-GB" sz="2400" dirty="0">
              <a:solidFill>
                <a:srgbClr val="000000"/>
              </a:solidFill>
              <a:effectLst/>
              <a:latin typeface="Arial Rounded MT Bold" panose="020F0704030504030204" pitchFamily="34" charset="0"/>
              <a:ea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29546" y="7970678"/>
            <a:ext cx="9658454" cy="632276"/>
            <a:chOff x="0" y="0"/>
            <a:chExt cx="2444100" cy="159999"/>
          </a:xfrm>
        </p:grpSpPr>
        <p:sp>
          <p:nvSpPr>
            <p:cNvPr id="3" name="Freeform 3"/>
            <p:cNvSpPr/>
            <p:nvPr/>
          </p:nvSpPr>
          <p:spPr>
            <a:xfrm>
              <a:off x="0" y="0"/>
              <a:ext cx="2444100" cy="159999"/>
            </a:xfrm>
            <a:custGeom>
              <a:avLst/>
              <a:gdLst/>
              <a:ahLst/>
              <a:cxnLst/>
              <a:rect l="l" t="t" r="r" b="b"/>
              <a:pathLst>
                <a:path w="2444100" h="159999">
                  <a:moveTo>
                    <a:pt x="1222050" y="0"/>
                  </a:moveTo>
                  <a:cubicBezTo>
                    <a:pt x="547130" y="0"/>
                    <a:pt x="0" y="35817"/>
                    <a:pt x="0" y="80000"/>
                  </a:cubicBezTo>
                  <a:cubicBezTo>
                    <a:pt x="0" y="124182"/>
                    <a:pt x="547130" y="159999"/>
                    <a:pt x="1222050" y="159999"/>
                  </a:cubicBezTo>
                  <a:cubicBezTo>
                    <a:pt x="1896969" y="159999"/>
                    <a:pt x="2444100" y="124182"/>
                    <a:pt x="2444100" y="80000"/>
                  </a:cubicBezTo>
                  <a:cubicBezTo>
                    <a:pt x="2444100" y="35817"/>
                    <a:pt x="1896969" y="0"/>
                    <a:pt x="1222050" y="0"/>
                  </a:cubicBezTo>
                  <a:close/>
                </a:path>
              </a:pathLst>
            </a:custGeom>
            <a:solidFill>
              <a:srgbClr val="CBDCFA"/>
            </a:solidFill>
          </p:spPr>
        </p:sp>
        <p:sp>
          <p:nvSpPr>
            <p:cNvPr id="4" name="TextBox 4"/>
            <p:cNvSpPr txBox="1"/>
            <p:nvPr/>
          </p:nvSpPr>
          <p:spPr>
            <a:xfrm>
              <a:off x="229134" y="-23100"/>
              <a:ext cx="1985831" cy="168099"/>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9105900" y="2831292"/>
            <a:ext cx="7962260" cy="5603441"/>
          </a:xfrm>
          <a:custGeom>
            <a:avLst/>
            <a:gdLst/>
            <a:ahLst/>
            <a:cxnLst/>
            <a:rect l="l" t="t" r="r" b="b"/>
            <a:pathLst>
              <a:path w="7962260" h="5603441">
                <a:moveTo>
                  <a:pt x="0" y="0"/>
                </a:moveTo>
                <a:lnTo>
                  <a:pt x="7962260" y="0"/>
                </a:lnTo>
                <a:lnTo>
                  <a:pt x="7962260" y="5603440"/>
                </a:lnTo>
                <a:lnTo>
                  <a:pt x="0" y="5603440"/>
                </a:lnTo>
                <a:lnTo>
                  <a:pt x="0" y="0"/>
                </a:lnTo>
                <a:close/>
              </a:path>
            </a:pathLst>
          </a:custGeom>
          <a:blipFill>
            <a:blip r:embed="rId2"/>
            <a:stretch>
              <a:fillRect/>
            </a:stretch>
          </a:blipFill>
        </p:spPr>
      </p:sp>
      <p:grpSp>
        <p:nvGrpSpPr>
          <p:cNvPr id="9" name="Group 9"/>
          <p:cNvGrpSpPr/>
          <p:nvPr/>
        </p:nvGrpSpPr>
        <p:grpSpPr>
          <a:xfrm>
            <a:off x="9829800" y="259531"/>
            <a:ext cx="5898944" cy="2281998"/>
            <a:chOff x="0" y="0"/>
            <a:chExt cx="939715" cy="276131"/>
          </a:xfrm>
        </p:grpSpPr>
        <p:sp>
          <p:nvSpPr>
            <p:cNvPr id="10" name="Freeform 10"/>
            <p:cNvSpPr/>
            <p:nvPr/>
          </p:nvSpPr>
          <p:spPr>
            <a:xfrm>
              <a:off x="0" y="0"/>
              <a:ext cx="939715" cy="276131"/>
            </a:xfrm>
            <a:custGeom>
              <a:avLst/>
              <a:gdLst/>
              <a:ahLst/>
              <a:cxnLst/>
              <a:rect l="l" t="t" r="r" b="b"/>
              <a:pathLst>
                <a:path w="939715" h="276131">
                  <a:moveTo>
                    <a:pt x="62925" y="0"/>
                  </a:moveTo>
                  <a:lnTo>
                    <a:pt x="876790" y="0"/>
                  </a:lnTo>
                  <a:cubicBezTo>
                    <a:pt x="911542" y="0"/>
                    <a:pt x="939715" y="28173"/>
                    <a:pt x="939715" y="62925"/>
                  </a:cubicBezTo>
                  <a:lnTo>
                    <a:pt x="939715" y="213206"/>
                  </a:lnTo>
                  <a:cubicBezTo>
                    <a:pt x="939715" y="229895"/>
                    <a:pt x="933085" y="245900"/>
                    <a:pt x="921285" y="257701"/>
                  </a:cubicBezTo>
                  <a:cubicBezTo>
                    <a:pt x="909484" y="269502"/>
                    <a:pt x="893479" y="276131"/>
                    <a:pt x="876790" y="276131"/>
                  </a:cubicBezTo>
                  <a:lnTo>
                    <a:pt x="62925" y="276131"/>
                  </a:lnTo>
                  <a:cubicBezTo>
                    <a:pt x="28173" y="276131"/>
                    <a:pt x="0" y="247959"/>
                    <a:pt x="0" y="213206"/>
                  </a:cubicBezTo>
                  <a:lnTo>
                    <a:pt x="0" y="62925"/>
                  </a:lnTo>
                  <a:cubicBezTo>
                    <a:pt x="0" y="28173"/>
                    <a:pt x="28173" y="0"/>
                    <a:pt x="62925" y="0"/>
                  </a:cubicBezTo>
                  <a:close/>
                </a:path>
              </a:pathLst>
            </a:custGeom>
            <a:solidFill>
              <a:srgbClr val="422F96"/>
            </a:solidFill>
          </p:spPr>
        </p:sp>
        <p:sp>
          <p:nvSpPr>
            <p:cNvPr id="11" name="TextBox 11"/>
            <p:cNvSpPr txBox="1"/>
            <p:nvPr/>
          </p:nvSpPr>
          <p:spPr>
            <a:xfrm>
              <a:off x="0" y="-47625"/>
              <a:ext cx="939715" cy="323756"/>
            </a:xfrm>
            <a:prstGeom prst="rect">
              <a:avLst/>
            </a:prstGeom>
          </p:spPr>
          <p:txBody>
            <a:bodyPr lIns="50800" tIns="50800" rIns="50800" bIns="50800" rtlCol="0" anchor="ctr"/>
            <a:lstStyle/>
            <a:p>
              <a:pPr algn="ctr">
                <a:lnSpc>
                  <a:spcPts val="3492"/>
                </a:lnSpc>
              </a:pPr>
              <a:endParaRPr/>
            </a:p>
          </p:txBody>
        </p:sp>
      </p:grpSp>
      <p:grpSp>
        <p:nvGrpSpPr>
          <p:cNvPr id="12" name="Group 12"/>
          <p:cNvGrpSpPr/>
          <p:nvPr/>
        </p:nvGrpSpPr>
        <p:grpSpPr>
          <a:xfrm>
            <a:off x="1206363" y="776196"/>
            <a:ext cx="7801631" cy="8781501"/>
            <a:chOff x="0" y="0"/>
            <a:chExt cx="884753" cy="276131"/>
          </a:xfrm>
        </p:grpSpPr>
        <p:sp>
          <p:nvSpPr>
            <p:cNvPr id="13" name="Freeform 13"/>
            <p:cNvSpPr/>
            <p:nvPr/>
          </p:nvSpPr>
          <p:spPr>
            <a:xfrm>
              <a:off x="0" y="0"/>
              <a:ext cx="884753" cy="276131"/>
            </a:xfrm>
            <a:custGeom>
              <a:avLst/>
              <a:gdLst/>
              <a:ahLst/>
              <a:cxnLst/>
              <a:rect l="l" t="t" r="r" b="b"/>
              <a:pathLst>
                <a:path w="884753" h="276131">
                  <a:moveTo>
                    <a:pt x="66834" y="0"/>
                  </a:moveTo>
                  <a:lnTo>
                    <a:pt x="817919" y="0"/>
                  </a:lnTo>
                  <a:cubicBezTo>
                    <a:pt x="835644" y="0"/>
                    <a:pt x="852644" y="7041"/>
                    <a:pt x="865178" y="19575"/>
                  </a:cubicBezTo>
                  <a:cubicBezTo>
                    <a:pt x="877711" y="32109"/>
                    <a:pt x="884753" y="49109"/>
                    <a:pt x="884753" y="66834"/>
                  </a:cubicBezTo>
                  <a:lnTo>
                    <a:pt x="884753" y="209297"/>
                  </a:lnTo>
                  <a:cubicBezTo>
                    <a:pt x="884753" y="227023"/>
                    <a:pt x="877711" y="244022"/>
                    <a:pt x="865178" y="256556"/>
                  </a:cubicBezTo>
                  <a:cubicBezTo>
                    <a:pt x="852644" y="269090"/>
                    <a:pt x="835644" y="276131"/>
                    <a:pt x="817919" y="276131"/>
                  </a:cubicBezTo>
                  <a:lnTo>
                    <a:pt x="66834" y="276131"/>
                  </a:lnTo>
                  <a:cubicBezTo>
                    <a:pt x="29923" y="276131"/>
                    <a:pt x="0" y="246209"/>
                    <a:pt x="0" y="209297"/>
                  </a:cubicBezTo>
                  <a:lnTo>
                    <a:pt x="0" y="66834"/>
                  </a:lnTo>
                  <a:cubicBezTo>
                    <a:pt x="0" y="49109"/>
                    <a:pt x="7041" y="32109"/>
                    <a:pt x="19575" y="19575"/>
                  </a:cubicBezTo>
                  <a:cubicBezTo>
                    <a:pt x="32109" y="7041"/>
                    <a:pt x="49109" y="0"/>
                    <a:pt x="66834" y="0"/>
                  </a:cubicBezTo>
                  <a:close/>
                </a:path>
              </a:pathLst>
            </a:custGeom>
            <a:solidFill>
              <a:srgbClr val="E53162"/>
            </a:solidFill>
          </p:spPr>
        </p:sp>
        <p:sp>
          <p:nvSpPr>
            <p:cNvPr id="14" name="TextBox 14"/>
            <p:cNvSpPr txBox="1"/>
            <p:nvPr/>
          </p:nvSpPr>
          <p:spPr>
            <a:xfrm>
              <a:off x="0" y="-47625"/>
              <a:ext cx="884753" cy="323756"/>
            </a:xfrm>
            <a:prstGeom prst="rect">
              <a:avLst/>
            </a:prstGeom>
          </p:spPr>
          <p:txBody>
            <a:bodyPr lIns="50800" tIns="50800" rIns="50800" bIns="50800" rtlCol="0" anchor="ctr"/>
            <a:lstStyle/>
            <a:p>
              <a:pPr algn="ctr">
                <a:lnSpc>
                  <a:spcPts val="3492"/>
                </a:lnSpc>
              </a:pPr>
              <a:endParaRPr/>
            </a:p>
          </p:txBody>
        </p:sp>
      </p:grpSp>
      <p:sp>
        <p:nvSpPr>
          <p:cNvPr id="15" name="Freeform 15"/>
          <p:cNvSpPr/>
          <p:nvPr/>
        </p:nvSpPr>
        <p:spPr>
          <a:xfrm>
            <a:off x="16639865" y="8886470"/>
            <a:ext cx="1238869" cy="1103720"/>
          </a:xfrm>
          <a:custGeom>
            <a:avLst/>
            <a:gdLst/>
            <a:ahLst/>
            <a:cxnLst/>
            <a:rect l="l" t="t" r="r" b="b"/>
            <a:pathLst>
              <a:path w="1238869" h="1103720">
                <a:moveTo>
                  <a:pt x="0" y="0"/>
                </a:moveTo>
                <a:lnTo>
                  <a:pt x="1238870" y="0"/>
                </a:lnTo>
                <a:lnTo>
                  <a:pt x="1238870" y="1103720"/>
                </a:lnTo>
                <a:lnTo>
                  <a:pt x="0" y="11037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6" name="Freeform 16"/>
          <p:cNvSpPr/>
          <p:nvPr/>
        </p:nvSpPr>
        <p:spPr>
          <a:xfrm flipH="1">
            <a:off x="16173347" y="780959"/>
            <a:ext cx="1066902" cy="950513"/>
          </a:xfrm>
          <a:custGeom>
            <a:avLst/>
            <a:gdLst/>
            <a:ahLst/>
            <a:cxnLst/>
            <a:rect l="l" t="t" r="r" b="b"/>
            <a:pathLst>
              <a:path w="1066902" h="950513">
                <a:moveTo>
                  <a:pt x="1066902" y="0"/>
                </a:moveTo>
                <a:lnTo>
                  <a:pt x="0" y="0"/>
                </a:lnTo>
                <a:lnTo>
                  <a:pt x="0" y="950513"/>
                </a:lnTo>
                <a:lnTo>
                  <a:pt x="1066902" y="950513"/>
                </a:lnTo>
                <a:lnTo>
                  <a:pt x="1066902"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Freeform 17"/>
          <p:cNvSpPr/>
          <p:nvPr/>
        </p:nvSpPr>
        <p:spPr>
          <a:xfrm flipH="1">
            <a:off x="15271646" y="7112037"/>
            <a:ext cx="1987654" cy="1774433"/>
          </a:xfrm>
          <a:custGeom>
            <a:avLst/>
            <a:gdLst/>
            <a:ahLst/>
            <a:cxnLst/>
            <a:rect l="l" t="t" r="r" b="b"/>
            <a:pathLst>
              <a:path w="1987654" h="1774433">
                <a:moveTo>
                  <a:pt x="1987654" y="0"/>
                </a:moveTo>
                <a:lnTo>
                  <a:pt x="0" y="0"/>
                </a:lnTo>
                <a:lnTo>
                  <a:pt x="0" y="1774433"/>
                </a:lnTo>
                <a:lnTo>
                  <a:pt x="1987654" y="1774433"/>
                </a:lnTo>
                <a:lnTo>
                  <a:pt x="1987654"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TextBox 19"/>
          <p:cNvSpPr txBox="1"/>
          <p:nvPr/>
        </p:nvSpPr>
        <p:spPr>
          <a:xfrm>
            <a:off x="1911473" y="5014536"/>
            <a:ext cx="5473453" cy="553998"/>
          </a:xfrm>
          <a:prstGeom prst="rect">
            <a:avLst/>
          </a:prstGeom>
        </p:spPr>
        <p:txBody>
          <a:bodyPr wrap="square" lIns="0" tIns="0" rIns="0" bIns="0" rtlCol="0" anchor="t">
            <a:spAutoFit/>
          </a:bodyPr>
          <a:lstStyle/>
          <a:p>
            <a:endParaRPr lang="en-US" sz="3600" b="1" spc="-41" dirty="0">
              <a:latin typeface="Etna Sans Serif"/>
              <a:ea typeface="Etna Sans Serif"/>
              <a:cs typeface="Etna Sans Serif"/>
              <a:sym typeface="Etna Sans Serif"/>
            </a:endParaRPr>
          </a:p>
        </p:txBody>
      </p:sp>
      <p:sp>
        <p:nvSpPr>
          <p:cNvPr id="21" name="TextBox 21"/>
          <p:cNvSpPr txBox="1"/>
          <p:nvPr/>
        </p:nvSpPr>
        <p:spPr>
          <a:xfrm>
            <a:off x="1655522" y="881185"/>
            <a:ext cx="7326035" cy="8309967"/>
          </a:xfrm>
          <a:prstGeom prst="rect">
            <a:avLst/>
          </a:prstGeom>
        </p:spPr>
        <p:txBody>
          <a:bodyPr wrap="square" lIns="0" tIns="0" rIns="0" bIns="0" rtlCol="0" anchor="t">
            <a:spAutoFit/>
          </a:bodyPr>
          <a:lstStyle/>
          <a:p>
            <a:r>
              <a:rPr lang="en-GB" sz="3600" dirty="0">
                <a:solidFill>
                  <a:schemeClr val="bg1"/>
                </a:solidFill>
              </a:rPr>
              <a:t>Jen is a former England Red Rose, earning four international caps in 2011 and playing a key role in the inaugural Women’s Rugby Sevens World Series. Jen is particularly passionate about the importance of girls’ rugby within a gender-balanced curriculum. She believes PE lessons should open doors, giving young people the chance to experience activities they may not otherwise be encouraged to try at home. Giving young people the freedom to discover for themselves what they enjoy and what they want to pursue in the future.</a:t>
            </a:r>
            <a:endParaRPr lang="en-US" sz="3600" spc="-41" dirty="0">
              <a:solidFill>
                <a:schemeClr val="bg1"/>
              </a:solidFill>
              <a:ea typeface="Etna Sans Serif"/>
              <a:cs typeface="Etna Sans Serif"/>
              <a:sym typeface="Etna Sans Serif"/>
            </a:endParaRPr>
          </a:p>
        </p:txBody>
      </p:sp>
      <p:sp>
        <p:nvSpPr>
          <p:cNvPr id="22" name="Freeform 22"/>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7"/>
            <a:stretch>
              <a:fillRect/>
            </a:stretch>
          </a:blipFill>
        </p:spPr>
      </p:sp>
      <p:sp>
        <p:nvSpPr>
          <p:cNvPr id="24" name="TextBox 20">
            <a:extLst>
              <a:ext uri="{FF2B5EF4-FFF2-40B4-BE49-F238E27FC236}">
                <a16:creationId xmlns:a16="http://schemas.microsoft.com/office/drawing/2014/main" id="{B9DCCC0C-304A-4309-B977-315796B1CD37}"/>
              </a:ext>
            </a:extLst>
          </p:cNvPr>
          <p:cNvSpPr txBox="1"/>
          <p:nvPr/>
        </p:nvSpPr>
        <p:spPr>
          <a:xfrm>
            <a:off x="10334748" y="690806"/>
            <a:ext cx="5838599" cy="1826910"/>
          </a:xfrm>
          <a:prstGeom prst="rect">
            <a:avLst/>
          </a:prstGeom>
        </p:spPr>
        <p:txBody>
          <a:bodyPr wrap="square" lIns="0" tIns="0" rIns="0" bIns="0" rtlCol="0" anchor="t">
            <a:spAutoFit/>
          </a:bodyPr>
          <a:lstStyle/>
          <a:p>
            <a:r>
              <a:rPr lang="en-GB" sz="7200" b="1" spc="-41" dirty="0">
                <a:solidFill>
                  <a:schemeClr val="bg1"/>
                </a:solidFill>
                <a:latin typeface="Etna Sans Serif"/>
                <a:sym typeface="Etna Sans Serif"/>
              </a:rPr>
              <a:t>Rugby CPD</a:t>
            </a:r>
            <a:endParaRPr lang="en-GB" sz="7200" dirty="0">
              <a:solidFill>
                <a:schemeClr val="bg1"/>
              </a:solidFill>
            </a:endParaRPr>
          </a:p>
          <a:p>
            <a:pPr algn="ctr">
              <a:lnSpc>
                <a:spcPts val="2760"/>
              </a:lnSpc>
            </a:pPr>
            <a:r>
              <a:rPr lang="en-US" sz="2788" b="1" spc="-41" dirty="0">
                <a:solidFill>
                  <a:srgbClr val="FFFFFF"/>
                </a:solidFill>
                <a:latin typeface="Etna Sans Serif"/>
                <a:sym typeface="Etna Sans Serif"/>
              </a:rPr>
              <a:t> </a:t>
            </a:r>
            <a:endParaRPr lang="en-GB" dirty="0"/>
          </a:p>
          <a:p>
            <a:pPr algn="ctr">
              <a:lnSpc>
                <a:spcPts val="2760"/>
              </a:lnSpc>
            </a:pPr>
            <a:endParaRPr lang="en-US" sz="2788" spc="-41" dirty="0">
              <a:solidFill>
                <a:srgbClr val="FFFFFF"/>
              </a:solidFill>
              <a:latin typeface="Etna Sans Serif"/>
              <a:ea typeface="Etna Sans Serif"/>
              <a:cs typeface="Etna Sans Serif"/>
              <a:sym typeface="Etna Sans Serif"/>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6012048" y="4184255"/>
            <a:ext cx="5195478" cy="2245649"/>
            <a:chOff x="0" y="0"/>
            <a:chExt cx="1072626" cy="417864"/>
          </a:xfrm>
        </p:grpSpPr>
        <p:sp>
          <p:nvSpPr>
            <p:cNvPr id="10" name="Freeform 10"/>
            <p:cNvSpPr/>
            <p:nvPr/>
          </p:nvSpPr>
          <p:spPr>
            <a:xfrm>
              <a:off x="0" y="0"/>
              <a:ext cx="1072626" cy="417864"/>
            </a:xfrm>
            <a:custGeom>
              <a:avLst/>
              <a:gdLst/>
              <a:ahLst/>
              <a:cxnLst/>
              <a:rect l="l" t="t" r="r" b="b"/>
              <a:pathLst>
                <a:path w="1072626" h="417864">
                  <a:moveTo>
                    <a:pt x="55128" y="0"/>
                  </a:moveTo>
                  <a:lnTo>
                    <a:pt x="1017498" y="0"/>
                  </a:lnTo>
                  <a:cubicBezTo>
                    <a:pt x="1047945" y="0"/>
                    <a:pt x="1072626" y="24682"/>
                    <a:pt x="1072626" y="55128"/>
                  </a:cubicBezTo>
                  <a:lnTo>
                    <a:pt x="1072626" y="362736"/>
                  </a:lnTo>
                  <a:cubicBezTo>
                    <a:pt x="1072626" y="393182"/>
                    <a:pt x="1047945" y="417864"/>
                    <a:pt x="1017498" y="417864"/>
                  </a:cubicBezTo>
                  <a:lnTo>
                    <a:pt x="55128" y="417864"/>
                  </a:lnTo>
                  <a:cubicBezTo>
                    <a:pt x="24682" y="417864"/>
                    <a:pt x="0" y="393182"/>
                    <a:pt x="0" y="362736"/>
                  </a:cubicBezTo>
                  <a:lnTo>
                    <a:pt x="0" y="55128"/>
                  </a:lnTo>
                  <a:cubicBezTo>
                    <a:pt x="0" y="24682"/>
                    <a:pt x="24682" y="0"/>
                    <a:pt x="55128" y="0"/>
                  </a:cubicBezTo>
                  <a:close/>
                </a:path>
              </a:pathLst>
            </a:custGeom>
            <a:solidFill>
              <a:srgbClr val="DAFD64"/>
            </a:solidFill>
          </p:spPr>
        </p:sp>
        <p:sp>
          <p:nvSpPr>
            <p:cNvPr id="11" name="TextBox 11"/>
            <p:cNvSpPr txBox="1"/>
            <p:nvPr/>
          </p:nvSpPr>
          <p:spPr>
            <a:xfrm>
              <a:off x="0" y="-47625"/>
              <a:ext cx="1072626" cy="465489"/>
            </a:xfrm>
            <a:prstGeom prst="rect">
              <a:avLst/>
            </a:prstGeom>
          </p:spPr>
          <p:txBody>
            <a:bodyPr lIns="50800" tIns="50800" rIns="50800" bIns="50800" rtlCol="0" anchor="ctr"/>
            <a:lstStyle/>
            <a:p>
              <a:pPr algn="ctr">
                <a:lnSpc>
                  <a:spcPts val="3492"/>
                </a:lnSpc>
              </a:pPr>
              <a:endParaRPr/>
            </a:p>
          </p:txBody>
        </p:sp>
      </p:grpSp>
      <p:sp>
        <p:nvSpPr>
          <p:cNvPr id="12" name="TextBox 12"/>
          <p:cNvSpPr txBox="1"/>
          <p:nvPr/>
        </p:nvSpPr>
        <p:spPr>
          <a:xfrm>
            <a:off x="1415587" y="1134701"/>
            <a:ext cx="15705863" cy="1293496"/>
          </a:xfrm>
          <a:prstGeom prst="rect">
            <a:avLst/>
          </a:prstGeom>
        </p:spPr>
        <p:txBody>
          <a:bodyPr lIns="0" tIns="0" rIns="0" bIns="0" rtlCol="0" anchor="t">
            <a:spAutoFit/>
          </a:bodyPr>
          <a:lstStyle/>
          <a:p>
            <a:pPr algn="ctr">
              <a:lnSpc>
                <a:spcPts val="9576"/>
              </a:lnSpc>
            </a:pPr>
            <a:r>
              <a:rPr lang="en-US" sz="11400" spc="-330" dirty="0">
                <a:solidFill>
                  <a:srgbClr val="E53162"/>
                </a:solidFill>
                <a:latin typeface="Etna Sans Serif"/>
                <a:ea typeface="Etna Sans Serif"/>
                <a:cs typeface="Etna Sans Serif"/>
                <a:sym typeface="Etna Sans Serif"/>
              </a:rPr>
              <a:t>Any questions </a:t>
            </a:r>
          </a:p>
        </p:txBody>
      </p:sp>
      <p:grpSp>
        <p:nvGrpSpPr>
          <p:cNvPr id="13" name="Group 13"/>
          <p:cNvGrpSpPr/>
          <p:nvPr/>
        </p:nvGrpSpPr>
        <p:grpSpPr>
          <a:xfrm>
            <a:off x="11291205" y="8784244"/>
            <a:ext cx="5968095" cy="563359"/>
            <a:chOff x="0" y="0"/>
            <a:chExt cx="1510244" cy="142560"/>
          </a:xfrm>
        </p:grpSpPr>
        <p:sp>
          <p:nvSpPr>
            <p:cNvPr id="14" name="Freeform 14"/>
            <p:cNvSpPr/>
            <p:nvPr/>
          </p:nvSpPr>
          <p:spPr>
            <a:xfrm>
              <a:off x="0" y="0"/>
              <a:ext cx="1510244" cy="142560"/>
            </a:xfrm>
            <a:custGeom>
              <a:avLst/>
              <a:gdLst/>
              <a:ahLst/>
              <a:cxnLst/>
              <a:rect l="l" t="t" r="r" b="b"/>
              <a:pathLst>
                <a:path w="1510244" h="142560">
                  <a:moveTo>
                    <a:pt x="755122" y="0"/>
                  </a:moveTo>
                  <a:cubicBezTo>
                    <a:pt x="338080" y="0"/>
                    <a:pt x="0" y="31913"/>
                    <a:pt x="0" y="71280"/>
                  </a:cubicBezTo>
                  <a:cubicBezTo>
                    <a:pt x="0" y="110646"/>
                    <a:pt x="338080" y="142560"/>
                    <a:pt x="755122" y="142560"/>
                  </a:cubicBezTo>
                  <a:cubicBezTo>
                    <a:pt x="1172164" y="142560"/>
                    <a:pt x="1510244" y="110646"/>
                    <a:pt x="1510244" y="71280"/>
                  </a:cubicBezTo>
                  <a:cubicBezTo>
                    <a:pt x="1510244" y="31913"/>
                    <a:pt x="1172164" y="0"/>
                    <a:pt x="755122" y="0"/>
                  </a:cubicBezTo>
                  <a:close/>
                </a:path>
              </a:pathLst>
            </a:custGeom>
            <a:solidFill>
              <a:srgbClr val="CBDCFA"/>
            </a:solidFill>
          </p:spPr>
        </p:sp>
        <p:sp>
          <p:nvSpPr>
            <p:cNvPr id="15" name="TextBox 15"/>
            <p:cNvSpPr txBox="1"/>
            <p:nvPr/>
          </p:nvSpPr>
          <p:spPr>
            <a:xfrm>
              <a:off x="141585" y="-24735"/>
              <a:ext cx="1227073" cy="153930"/>
            </a:xfrm>
            <a:prstGeom prst="rect">
              <a:avLst/>
            </a:prstGeom>
          </p:spPr>
          <p:txBody>
            <a:bodyPr lIns="50800" tIns="50800" rIns="50800" bIns="50800" rtlCol="0" anchor="ctr"/>
            <a:lstStyle/>
            <a:p>
              <a:pPr algn="ctr">
                <a:lnSpc>
                  <a:spcPts val="2659"/>
                </a:lnSpc>
                <a:spcBef>
                  <a:spcPct val="0"/>
                </a:spcBef>
              </a:pPr>
              <a:endParaRPr/>
            </a:p>
          </p:txBody>
        </p:sp>
      </p:grpSp>
      <p:sp>
        <p:nvSpPr>
          <p:cNvPr id="16" name="Freeform 16"/>
          <p:cNvSpPr/>
          <p:nvPr/>
        </p:nvSpPr>
        <p:spPr>
          <a:xfrm>
            <a:off x="11291205" y="3378167"/>
            <a:ext cx="5968095" cy="5774132"/>
          </a:xfrm>
          <a:custGeom>
            <a:avLst/>
            <a:gdLst/>
            <a:ahLst/>
            <a:cxnLst/>
            <a:rect l="l" t="t" r="r" b="b"/>
            <a:pathLst>
              <a:path w="5968095" h="5774132">
                <a:moveTo>
                  <a:pt x="0" y="0"/>
                </a:moveTo>
                <a:lnTo>
                  <a:pt x="5968095" y="0"/>
                </a:lnTo>
                <a:lnTo>
                  <a:pt x="5968095" y="5774132"/>
                </a:lnTo>
                <a:lnTo>
                  <a:pt x="0" y="5774132"/>
                </a:lnTo>
                <a:lnTo>
                  <a:pt x="0" y="0"/>
                </a:lnTo>
                <a:close/>
              </a:path>
            </a:pathLst>
          </a:custGeom>
          <a:blipFill>
            <a:blip r:embed="rId2"/>
            <a:stretch>
              <a:fillRect/>
            </a:stretch>
          </a:blipFill>
        </p:spPr>
      </p:sp>
      <p:grpSp>
        <p:nvGrpSpPr>
          <p:cNvPr id="17" name="Group 17"/>
          <p:cNvGrpSpPr/>
          <p:nvPr/>
        </p:nvGrpSpPr>
        <p:grpSpPr>
          <a:xfrm>
            <a:off x="1429875" y="8784244"/>
            <a:ext cx="4763465" cy="563359"/>
            <a:chOff x="0" y="0"/>
            <a:chExt cx="1205409" cy="142560"/>
          </a:xfrm>
        </p:grpSpPr>
        <p:sp>
          <p:nvSpPr>
            <p:cNvPr id="18" name="Freeform 18"/>
            <p:cNvSpPr/>
            <p:nvPr/>
          </p:nvSpPr>
          <p:spPr>
            <a:xfrm>
              <a:off x="0" y="0"/>
              <a:ext cx="1205409" cy="142560"/>
            </a:xfrm>
            <a:custGeom>
              <a:avLst/>
              <a:gdLst/>
              <a:ahLst/>
              <a:cxnLst/>
              <a:rect l="l" t="t" r="r" b="b"/>
              <a:pathLst>
                <a:path w="1205409" h="142560">
                  <a:moveTo>
                    <a:pt x="602704" y="0"/>
                  </a:moveTo>
                  <a:cubicBezTo>
                    <a:pt x="269840" y="0"/>
                    <a:pt x="0" y="31913"/>
                    <a:pt x="0" y="71280"/>
                  </a:cubicBezTo>
                  <a:cubicBezTo>
                    <a:pt x="0" y="110646"/>
                    <a:pt x="269840" y="142560"/>
                    <a:pt x="602704" y="142560"/>
                  </a:cubicBezTo>
                  <a:cubicBezTo>
                    <a:pt x="935569" y="142560"/>
                    <a:pt x="1205409" y="110646"/>
                    <a:pt x="1205409" y="71280"/>
                  </a:cubicBezTo>
                  <a:cubicBezTo>
                    <a:pt x="1205409" y="31913"/>
                    <a:pt x="935569" y="0"/>
                    <a:pt x="602704" y="0"/>
                  </a:cubicBezTo>
                  <a:close/>
                </a:path>
              </a:pathLst>
            </a:custGeom>
            <a:solidFill>
              <a:srgbClr val="CBDCFA"/>
            </a:solidFill>
          </p:spPr>
        </p:sp>
        <p:sp>
          <p:nvSpPr>
            <p:cNvPr id="19" name="TextBox 19"/>
            <p:cNvSpPr txBox="1"/>
            <p:nvPr/>
          </p:nvSpPr>
          <p:spPr>
            <a:xfrm>
              <a:off x="113007" y="-24735"/>
              <a:ext cx="979395" cy="153930"/>
            </a:xfrm>
            <a:prstGeom prst="rect">
              <a:avLst/>
            </a:prstGeom>
          </p:spPr>
          <p:txBody>
            <a:bodyPr lIns="50800" tIns="50800" rIns="50800" bIns="50800" rtlCol="0" anchor="ctr"/>
            <a:lstStyle/>
            <a:p>
              <a:pPr algn="ctr">
                <a:lnSpc>
                  <a:spcPts val="2659"/>
                </a:lnSpc>
                <a:spcBef>
                  <a:spcPct val="0"/>
                </a:spcBef>
              </a:pPr>
              <a:endParaRPr/>
            </a:p>
          </p:txBody>
        </p:sp>
      </p:grpSp>
      <p:sp>
        <p:nvSpPr>
          <p:cNvPr id="20" name="Freeform 20"/>
          <p:cNvSpPr/>
          <p:nvPr/>
        </p:nvSpPr>
        <p:spPr>
          <a:xfrm>
            <a:off x="7768298" y="7287690"/>
            <a:ext cx="1501373" cy="319383"/>
          </a:xfrm>
          <a:custGeom>
            <a:avLst/>
            <a:gdLst/>
            <a:ahLst/>
            <a:cxnLst/>
            <a:rect l="l" t="t" r="r" b="b"/>
            <a:pathLst>
              <a:path w="1501373" h="319383">
                <a:moveTo>
                  <a:pt x="0" y="0"/>
                </a:moveTo>
                <a:lnTo>
                  <a:pt x="1501374" y="0"/>
                </a:lnTo>
                <a:lnTo>
                  <a:pt x="1501374" y="319383"/>
                </a:lnTo>
                <a:lnTo>
                  <a:pt x="0" y="3193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1" name="Freeform 21"/>
          <p:cNvSpPr/>
          <p:nvPr/>
        </p:nvSpPr>
        <p:spPr>
          <a:xfrm>
            <a:off x="1409794" y="3128635"/>
            <a:ext cx="4336971" cy="6044558"/>
          </a:xfrm>
          <a:custGeom>
            <a:avLst/>
            <a:gdLst/>
            <a:ahLst/>
            <a:cxnLst/>
            <a:rect l="l" t="t" r="r" b="b"/>
            <a:pathLst>
              <a:path w="4336971" h="6044558">
                <a:moveTo>
                  <a:pt x="0" y="0"/>
                </a:moveTo>
                <a:lnTo>
                  <a:pt x="4336970" y="0"/>
                </a:lnTo>
                <a:lnTo>
                  <a:pt x="4336970" y="6044558"/>
                </a:lnTo>
                <a:lnTo>
                  <a:pt x="0" y="6044558"/>
                </a:lnTo>
                <a:lnTo>
                  <a:pt x="0" y="0"/>
                </a:lnTo>
                <a:close/>
              </a:path>
            </a:pathLst>
          </a:custGeom>
          <a:blipFill>
            <a:blip r:embed="rId5"/>
            <a:stretch>
              <a:fillRect/>
            </a:stretch>
          </a:blipFill>
        </p:spPr>
      </p:sp>
      <p:sp>
        <p:nvSpPr>
          <p:cNvPr id="25" name="TextBox 25"/>
          <p:cNvSpPr txBox="1"/>
          <p:nvPr/>
        </p:nvSpPr>
        <p:spPr>
          <a:xfrm>
            <a:off x="6086619" y="4678144"/>
            <a:ext cx="5006087" cy="1617815"/>
          </a:xfrm>
          <a:prstGeom prst="rect">
            <a:avLst/>
          </a:prstGeom>
        </p:spPr>
        <p:txBody>
          <a:bodyPr wrap="square" lIns="0" tIns="0" rIns="0" bIns="0" rtlCol="0" anchor="t">
            <a:spAutoFit/>
          </a:bodyPr>
          <a:lstStyle/>
          <a:p>
            <a:pPr algn="ctr">
              <a:lnSpc>
                <a:spcPts val="2376"/>
              </a:lnSpc>
            </a:pPr>
            <a:r>
              <a:rPr lang="en-US" sz="4800" spc="-36" dirty="0">
                <a:solidFill>
                  <a:srgbClr val="422F96"/>
                </a:solidFill>
                <a:latin typeface="Etna Sans Serif"/>
                <a:ea typeface="Etna Sans Serif"/>
                <a:cs typeface="Etna Sans Serif"/>
                <a:sym typeface="Etna Sans Serif"/>
              </a:rPr>
              <a:t>Next PLT</a:t>
            </a:r>
          </a:p>
          <a:p>
            <a:pPr algn="ctr">
              <a:lnSpc>
                <a:spcPts val="2376"/>
              </a:lnSpc>
            </a:pPr>
            <a:r>
              <a:rPr lang="en-US" sz="4800" spc="-36" dirty="0">
                <a:solidFill>
                  <a:srgbClr val="422F96"/>
                </a:solidFill>
                <a:latin typeface="Etna Sans Serif"/>
                <a:ea typeface="Etna Sans Serif"/>
                <a:cs typeface="Etna Sans Serif"/>
                <a:sym typeface="Etna Sans Serif"/>
              </a:rPr>
              <a:t> </a:t>
            </a:r>
          </a:p>
          <a:p>
            <a:pPr algn="ctr">
              <a:lnSpc>
                <a:spcPts val="2376"/>
              </a:lnSpc>
            </a:pPr>
            <a:r>
              <a:rPr lang="en-US" sz="4800" spc="-36" dirty="0">
                <a:solidFill>
                  <a:srgbClr val="422F96"/>
                </a:solidFill>
                <a:latin typeface="Etna Sans Serif"/>
                <a:ea typeface="Etna Sans Serif"/>
                <a:cs typeface="Etna Sans Serif"/>
                <a:sym typeface="Etna Sans Serif"/>
              </a:rPr>
              <a:t>Friday 24</a:t>
            </a:r>
            <a:r>
              <a:rPr lang="en-US" sz="4800" spc="-36" baseline="30000" dirty="0">
                <a:solidFill>
                  <a:srgbClr val="422F96"/>
                </a:solidFill>
                <a:latin typeface="Etna Sans Serif"/>
                <a:ea typeface="Etna Sans Serif"/>
                <a:cs typeface="Etna Sans Serif"/>
                <a:sym typeface="Etna Sans Serif"/>
              </a:rPr>
              <a:t>th</a:t>
            </a:r>
            <a:r>
              <a:rPr lang="en-US" sz="4800" spc="-36" dirty="0">
                <a:solidFill>
                  <a:srgbClr val="422F96"/>
                </a:solidFill>
                <a:latin typeface="Etna Sans Serif"/>
                <a:ea typeface="Etna Sans Serif"/>
                <a:cs typeface="Etna Sans Serif"/>
                <a:sym typeface="Etna Sans Serif"/>
              </a:rPr>
              <a:t> April </a:t>
            </a:r>
          </a:p>
          <a:p>
            <a:pPr algn="ctr">
              <a:lnSpc>
                <a:spcPts val="2376"/>
              </a:lnSpc>
            </a:pPr>
            <a:endParaRPr lang="en-US" sz="4800" spc="-36" dirty="0">
              <a:solidFill>
                <a:srgbClr val="422F96"/>
              </a:solidFill>
              <a:latin typeface="Etna Sans Serif"/>
              <a:ea typeface="Etna Sans Serif"/>
              <a:cs typeface="Etna Sans Serif"/>
              <a:sym typeface="Etna Sans Serif"/>
            </a:endParaRPr>
          </a:p>
          <a:p>
            <a:pPr algn="ctr">
              <a:lnSpc>
                <a:spcPts val="2376"/>
              </a:lnSpc>
            </a:pPr>
            <a:r>
              <a:rPr lang="en-US" sz="4800" spc="-36" dirty="0">
                <a:solidFill>
                  <a:srgbClr val="422F96"/>
                </a:solidFill>
                <a:latin typeface="Etna Sans Serif"/>
                <a:ea typeface="Etna Sans Serif"/>
                <a:cs typeface="Etna Sans Serif"/>
                <a:sym typeface="Etna Sans Serif"/>
              </a:rPr>
              <a:t> @Huish</a:t>
            </a:r>
          </a:p>
        </p:txBody>
      </p:sp>
      <p:sp>
        <p:nvSpPr>
          <p:cNvPr id="26" name="TextBox 18">
            <a:extLst>
              <a:ext uri="{FF2B5EF4-FFF2-40B4-BE49-F238E27FC236}">
                <a16:creationId xmlns:a16="http://schemas.microsoft.com/office/drawing/2014/main" id="{94A5CF42-93CC-4E0B-A626-B44EF8429931}"/>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a:solidFill>
                  <a:srgbClr val="422F96"/>
                </a:solidFill>
                <a:latin typeface="Etna Sans Serif"/>
                <a:ea typeface="Etna Sans Serif"/>
                <a:cs typeface="Etna Sans Serif"/>
                <a:sym typeface="Etna Sans Serif"/>
              </a:rPr>
              <a:t>CSP</a:t>
            </a:r>
          </a:p>
        </p:txBody>
      </p:sp>
      <p:sp>
        <p:nvSpPr>
          <p:cNvPr id="27" name="Freeform 22">
            <a:extLst>
              <a:ext uri="{FF2B5EF4-FFF2-40B4-BE49-F238E27FC236}">
                <a16:creationId xmlns:a16="http://schemas.microsoft.com/office/drawing/2014/main" id="{FAEE7425-62B4-4F49-8949-E12D6F798D9A}"/>
              </a:ext>
            </a:extLst>
          </p:cNvPr>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6"/>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120634" y="2259680"/>
            <a:ext cx="16046733" cy="2438298"/>
          </a:xfrm>
          <a:prstGeom prst="rect">
            <a:avLst/>
          </a:prstGeom>
        </p:spPr>
        <p:txBody>
          <a:bodyPr lIns="0" tIns="0" rIns="0" bIns="0" rtlCol="0" anchor="t">
            <a:spAutoFit/>
          </a:bodyPr>
          <a:lstStyle/>
          <a:p>
            <a:pPr algn="ctr">
              <a:lnSpc>
                <a:spcPts val="17330"/>
              </a:lnSpc>
            </a:pPr>
            <a:r>
              <a:rPr lang="en-US" sz="20631" spc="-598">
                <a:solidFill>
                  <a:srgbClr val="422F96"/>
                </a:solidFill>
                <a:latin typeface="Etna Sans Serif"/>
                <a:ea typeface="Etna Sans Serif"/>
                <a:cs typeface="Etna Sans Serif"/>
                <a:sym typeface="Etna Sans Serif"/>
              </a:rPr>
              <a:t>Thank You</a:t>
            </a:r>
          </a:p>
        </p:txBody>
      </p:sp>
      <p:grpSp>
        <p:nvGrpSpPr>
          <p:cNvPr id="4" name="Group 4"/>
          <p:cNvGrpSpPr/>
          <p:nvPr/>
        </p:nvGrpSpPr>
        <p:grpSpPr>
          <a:xfrm>
            <a:off x="4837453" y="8694941"/>
            <a:ext cx="8637382" cy="563359"/>
            <a:chOff x="0" y="0"/>
            <a:chExt cx="2185715" cy="142560"/>
          </a:xfrm>
        </p:grpSpPr>
        <p:sp>
          <p:nvSpPr>
            <p:cNvPr id="5" name="Freeform 5"/>
            <p:cNvSpPr/>
            <p:nvPr/>
          </p:nvSpPr>
          <p:spPr>
            <a:xfrm>
              <a:off x="0" y="0"/>
              <a:ext cx="2185715" cy="142560"/>
            </a:xfrm>
            <a:custGeom>
              <a:avLst/>
              <a:gdLst/>
              <a:ahLst/>
              <a:cxnLst/>
              <a:rect l="l" t="t" r="r" b="b"/>
              <a:pathLst>
                <a:path w="2185715" h="142560">
                  <a:moveTo>
                    <a:pt x="1092857" y="0"/>
                  </a:moveTo>
                  <a:cubicBezTo>
                    <a:pt x="489289" y="0"/>
                    <a:pt x="0" y="31913"/>
                    <a:pt x="0" y="71280"/>
                  </a:cubicBezTo>
                  <a:cubicBezTo>
                    <a:pt x="0" y="110646"/>
                    <a:pt x="489289" y="142560"/>
                    <a:pt x="1092857" y="142560"/>
                  </a:cubicBezTo>
                  <a:cubicBezTo>
                    <a:pt x="1696426" y="142560"/>
                    <a:pt x="2185715" y="110646"/>
                    <a:pt x="2185715" y="71280"/>
                  </a:cubicBezTo>
                  <a:cubicBezTo>
                    <a:pt x="2185715" y="31913"/>
                    <a:pt x="1696426" y="0"/>
                    <a:pt x="1092857" y="0"/>
                  </a:cubicBezTo>
                  <a:close/>
                </a:path>
              </a:pathLst>
            </a:custGeom>
            <a:solidFill>
              <a:srgbClr val="CBDCFA"/>
            </a:solidFill>
          </p:spPr>
        </p:sp>
        <p:sp>
          <p:nvSpPr>
            <p:cNvPr id="6" name="TextBox 6"/>
            <p:cNvSpPr txBox="1"/>
            <p:nvPr/>
          </p:nvSpPr>
          <p:spPr>
            <a:xfrm>
              <a:off x="204911" y="-24735"/>
              <a:ext cx="1775893" cy="153930"/>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4813165" y="3162649"/>
            <a:ext cx="8661671" cy="6095651"/>
          </a:xfrm>
          <a:custGeom>
            <a:avLst/>
            <a:gdLst/>
            <a:ahLst/>
            <a:cxnLst/>
            <a:rect l="l" t="t" r="r" b="b"/>
            <a:pathLst>
              <a:path w="8661671" h="6095651">
                <a:moveTo>
                  <a:pt x="0" y="0"/>
                </a:moveTo>
                <a:lnTo>
                  <a:pt x="8661670" y="0"/>
                </a:lnTo>
                <a:lnTo>
                  <a:pt x="8661670" y="6095651"/>
                </a:lnTo>
                <a:lnTo>
                  <a:pt x="0" y="6095651"/>
                </a:lnTo>
                <a:lnTo>
                  <a:pt x="0" y="0"/>
                </a:lnTo>
                <a:close/>
              </a:path>
            </a:pathLst>
          </a:custGeom>
          <a:blipFill>
            <a:blip r:embed="rId2"/>
            <a:stretch>
              <a:fillRect/>
            </a:stretch>
          </a:blipFill>
        </p:spPr>
      </p:sp>
      <p:sp>
        <p:nvSpPr>
          <p:cNvPr id="9" name="Freeform 9"/>
          <p:cNvSpPr/>
          <p:nvPr/>
        </p:nvSpPr>
        <p:spPr>
          <a:xfrm>
            <a:off x="2979346" y="5245533"/>
            <a:ext cx="1066902" cy="950513"/>
          </a:xfrm>
          <a:custGeom>
            <a:avLst/>
            <a:gdLst/>
            <a:ahLst/>
            <a:cxnLst/>
            <a:rect l="l" t="t" r="r" b="b"/>
            <a:pathLst>
              <a:path w="1066902" h="950513">
                <a:moveTo>
                  <a:pt x="0" y="0"/>
                </a:moveTo>
                <a:lnTo>
                  <a:pt x="1066902" y="0"/>
                </a:lnTo>
                <a:lnTo>
                  <a:pt x="1066902" y="950513"/>
                </a:lnTo>
                <a:lnTo>
                  <a:pt x="0" y="9505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flipH="1">
            <a:off x="14241752" y="6422363"/>
            <a:ext cx="1066902" cy="950513"/>
          </a:xfrm>
          <a:custGeom>
            <a:avLst/>
            <a:gdLst/>
            <a:ahLst/>
            <a:cxnLst/>
            <a:rect l="l" t="t" r="r" b="b"/>
            <a:pathLst>
              <a:path w="1066902" h="950513">
                <a:moveTo>
                  <a:pt x="1066902" y="0"/>
                </a:moveTo>
                <a:lnTo>
                  <a:pt x="0" y="0"/>
                </a:lnTo>
                <a:lnTo>
                  <a:pt x="0" y="950512"/>
                </a:lnTo>
                <a:lnTo>
                  <a:pt x="1066902" y="950512"/>
                </a:lnTo>
                <a:lnTo>
                  <a:pt x="1066902"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TextBox 18">
            <a:extLst>
              <a:ext uri="{FF2B5EF4-FFF2-40B4-BE49-F238E27FC236}">
                <a16:creationId xmlns:a16="http://schemas.microsoft.com/office/drawing/2014/main" id="{7D4DAEF3-DA8E-48BF-9815-CB65B1BE62C5}"/>
              </a:ext>
            </a:extLst>
          </p:cNvPr>
          <p:cNvSpPr txBox="1"/>
          <p:nvPr/>
        </p:nvSpPr>
        <p:spPr>
          <a:xfrm>
            <a:off x="516618" y="1709479"/>
            <a:ext cx="672856" cy="422403"/>
          </a:xfrm>
          <a:prstGeom prst="rect">
            <a:avLst/>
          </a:prstGeom>
        </p:spPr>
        <p:txBody>
          <a:bodyPr lIns="0" tIns="0" rIns="0" bIns="0" rtlCol="0" anchor="t">
            <a:spAutoFit/>
          </a:bodyPr>
          <a:lstStyle/>
          <a:p>
            <a:pPr algn="l">
              <a:lnSpc>
                <a:spcPts val="3492"/>
              </a:lnSpc>
              <a:spcBef>
                <a:spcPct val="0"/>
              </a:spcBef>
            </a:pPr>
            <a:r>
              <a:rPr lang="en-US" sz="2494" spc="-72">
                <a:solidFill>
                  <a:srgbClr val="422F96"/>
                </a:solidFill>
                <a:latin typeface="Etna Sans Serif"/>
                <a:ea typeface="Etna Sans Serif"/>
                <a:cs typeface="Etna Sans Serif"/>
                <a:sym typeface="Etna Sans Serif"/>
              </a:rPr>
              <a:t>CSP</a:t>
            </a:r>
          </a:p>
        </p:txBody>
      </p:sp>
      <p:sp>
        <p:nvSpPr>
          <p:cNvPr id="12" name="Freeform 22">
            <a:extLst>
              <a:ext uri="{FF2B5EF4-FFF2-40B4-BE49-F238E27FC236}">
                <a16:creationId xmlns:a16="http://schemas.microsoft.com/office/drawing/2014/main" id="{916494D1-0EDC-46E0-8859-434241C2E959}"/>
              </a:ext>
            </a:extLst>
          </p:cNvPr>
          <p:cNvSpPr/>
          <p:nvPr/>
        </p:nvSpPr>
        <p:spPr>
          <a:xfrm>
            <a:off x="269229" y="347197"/>
            <a:ext cx="1167634" cy="1287734"/>
          </a:xfrm>
          <a:custGeom>
            <a:avLst/>
            <a:gdLst/>
            <a:ahLst/>
            <a:cxnLst/>
            <a:rect l="l" t="t" r="r" b="b"/>
            <a:pathLst>
              <a:path w="1167634" h="1287734">
                <a:moveTo>
                  <a:pt x="0" y="0"/>
                </a:moveTo>
                <a:lnTo>
                  <a:pt x="1167634" y="0"/>
                </a:lnTo>
                <a:lnTo>
                  <a:pt x="1167634" y="1287734"/>
                </a:lnTo>
                <a:lnTo>
                  <a:pt x="0" y="1287734"/>
                </a:lnTo>
                <a:lnTo>
                  <a:pt x="0" y="0"/>
                </a:lnTo>
                <a:close/>
              </a:path>
            </a:pathLst>
          </a:custGeom>
          <a:blipFill>
            <a:blip r:embed="rId5"/>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A6F14EB3C4FA64AA4062F4DAD881735" ma:contentTypeVersion="17" ma:contentTypeDescription="Create a new document." ma:contentTypeScope="" ma:versionID="b77dec6f5508c4351fc1d8ff9f9e8258">
  <xsd:schema xmlns:xsd="http://www.w3.org/2001/XMLSchema" xmlns:xs="http://www.w3.org/2001/XMLSchema" xmlns:p="http://schemas.microsoft.com/office/2006/metadata/properties" xmlns:ns3="e183de06-4247-4bf1-a005-f6ee0f59ebd9" xmlns:ns4="3c20120a-845a-4bc5-94b2-64484f2f9b24" targetNamespace="http://schemas.microsoft.com/office/2006/metadata/properties" ma:root="true" ma:fieldsID="c7d67418855904e54a9e7a990216a892" ns3:_="" ns4:_="">
    <xsd:import namespace="e183de06-4247-4bf1-a005-f6ee0f59ebd9"/>
    <xsd:import namespace="3c20120a-845a-4bc5-94b2-64484f2f9b24"/>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_activity" minOccurs="0"/>
                <xsd:element ref="ns3:MediaServiceObjectDetectorVersions" minOccurs="0"/>
                <xsd:element ref="ns3:MediaServiceSystemTag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83de06-4247-4bf1-a005-f6ee0f59eb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20120a-845a-4bc5-94b2-64484f2f9b2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183de06-4247-4bf1-a005-f6ee0f59ebd9" xsi:nil="true"/>
  </documentManagement>
</p:properties>
</file>

<file path=customXml/itemProps1.xml><?xml version="1.0" encoding="utf-8"?>
<ds:datastoreItem xmlns:ds="http://schemas.openxmlformats.org/officeDocument/2006/customXml" ds:itemID="{2DE9EDC5-72D4-4494-A93F-8C45119C66C3}">
  <ds:schemaRefs>
    <ds:schemaRef ds:uri="http://schemas.microsoft.com/sharepoint/v3/contenttype/forms"/>
  </ds:schemaRefs>
</ds:datastoreItem>
</file>

<file path=customXml/itemProps2.xml><?xml version="1.0" encoding="utf-8"?>
<ds:datastoreItem xmlns:ds="http://schemas.openxmlformats.org/officeDocument/2006/customXml" ds:itemID="{73FE434C-EF14-48B5-8503-AF2C4733E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83de06-4247-4bf1-a005-f6ee0f59ebd9"/>
    <ds:schemaRef ds:uri="3c20120a-845a-4bc5-94b2-64484f2f9b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DDB916-9BCC-4B80-B127-1D3074073FD4}">
  <ds:schemaRefs>
    <ds:schemaRef ds:uri="http://purl.org/dc/dcmitype/"/>
    <ds:schemaRef ds:uri="http://purl.org/dc/elements/1.1/"/>
    <ds:schemaRef ds:uri="http://schemas.microsoft.com/office/infopath/2007/PartnerControls"/>
    <ds:schemaRef ds:uri="e183de06-4247-4bf1-a005-f6ee0f59ebd9"/>
    <ds:schemaRef ds:uri="http://schemas.microsoft.com/office/2006/documentManagement/types"/>
    <ds:schemaRef ds:uri="http://schemas.openxmlformats.org/package/2006/metadata/core-properties"/>
    <ds:schemaRef ds:uri="http://www.w3.org/XML/1998/namespace"/>
    <ds:schemaRef ds:uri="3c20120a-845a-4bc5-94b2-64484f2f9b24"/>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35315</TotalTime>
  <Words>1630</Words>
  <Application>Microsoft Office PowerPoint</Application>
  <PresentationFormat>Custom</PresentationFormat>
  <Paragraphs>244</Paragraphs>
  <Slides>17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Calibri</vt:lpstr>
      <vt:lpstr>Symbol</vt:lpstr>
      <vt:lpstr>Arial</vt:lpstr>
      <vt:lpstr>Arial Rounded MT Bold</vt:lpstr>
      <vt:lpstr>Times New Roman</vt:lpstr>
      <vt:lpstr>Segoe UI</vt:lpstr>
      <vt:lpstr>Etna Sans Serif</vt:lpstr>
      <vt:lpstr>Aptos</vt:lpstr>
      <vt:lpstr>Aharoni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and Pink Illustrative Sports Presentation</dc:title>
  <dc:creator>J Pierce</dc:creator>
  <cp:lastModifiedBy>J Pierce</cp:lastModifiedBy>
  <cp:revision>76</cp:revision>
  <dcterms:created xsi:type="dcterms:W3CDTF">2006-08-16T00:00:00Z</dcterms:created>
  <dcterms:modified xsi:type="dcterms:W3CDTF">2026-01-12T10:58:49Z</dcterms:modified>
  <dc:identifier>DAGrivZZtc4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0x0101002A6F14EB3C4FA64AA4062F4DAD881735</vt:lpwstr>
  </property>
</Properties>
</file>