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77" r:id="rId3"/>
    <p:sldId id="346" r:id="rId4"/>
    <p:sldId id="342" r:id="rId5"/>
    <p:sldId id="293" r:id="rId6"/>
    <p:sldId id="343" r:id="rId7"/>
    <p:sldId id="344" r:id="rId8"/>
    <p:sldId id="34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CCECFF"/>
    <a:srgbClr val="CCFFCC"/>
    <a:srgbClr val="FF9966"/>
    <a:srgbClr val="FFCCFF"/>
    <a:srgbClr val="FFFF66"/>
    <a:srgbClr val="FF5050"/>
    <a:srgbClr val="FBB3E8"/>
    <a:srgbClr val="FCCF49"/>
    <a:srgbClr val="7E38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F4346D-ACEC-4FEC-B4EA-CE949ED4FE05}" v="6" dt="2026-01-05T16:24:41.4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get, Robert" userId="a64d3b6a-6535-4532-995a-c418329283af" providerId="ADAL" clId="{1CB62E70-1281-4117-9AE9-E4D839B26B14}"/>
    <pc:docChg chg="undo custSel addSld delSld modSld">
      <pc:chgData name="Paget, Robert" userId="a64d3b6a-6535-4532-995a-c418329283af" providerId="ADAL" clId="{1CB62E70-1281-4117-9AE9-E4D839B26B14}" dt="2026-01-05T16:27:53.223" v="29" actId="207"/>
      <pc:docMkLst>
        <pc:docMk/>
      </pc:docMkLst>
      <pc:sldChg chg="modSp mod">
        <pc:chgData name="Paget, Robert" userId="a64d3b6a-6535-4532-995a-c418329283af" providerId="ADAL" clId="{1CB62E70-1281-4117-9AE9-E4D839B26B14}" dt="2026-01-05T16:27:53.223" v="29" actId="207"/>
        <pc:sldMkLst>
          <pc:docMk/>
          <pc:sldMk cId="3299951653" sldId="277"/>
        </pc:sldMkLst>
        <pc:spChg chg="mod">
          <ac:chgData name="Paget, Robert" userId="a64d3b6a-6535-4532-995a-c418329283af" providerId="ADAL" clId="{1CB62E70-1281-4117-9AE9-E4D839B26B14}" dt="2026-01-05T16:27:53.223" v="29" actId="207"/>
          <ac:spMkLst>
            <pc:docMk/>
            <pc:sldMk cId="3299951653" sldId="277"/>
            <ac:spMk id="11" creationId="{55C9C7F9-E69E-886D-4CC2-86DCACC66111}"/>
          </ac:spMkLst>
        </pc:spChg>
      </pc:sldChg>
      <pc:sldChg chg="delSp modSp add mod setBg delDesignElem">
        <pc:chgData name="Paget, Robert" userId="a64d3b6a-6535-4532-995a-c418329283af" providerId="ADAL" clId="{1CB62E70-1281-4117-9AE9-E4D839B26B14}" dt="2026-01-05T16:22:52.159" v="14" actId="20577"/>
        <pc:sldMkLst>
          <pc:docMk/>
          <pc:sldMk cId="877318358" sldId="293"/>
        </pc:sldMkLst>
        <pc:spChg chg="mod">
          <ac:chgData name="Paget, Robert" userId="a64d3b6a-6535-4532-995a-c418329283af" providerId="ADAL" clId="{1CB62E70-1281-4117-9AE9-E4D839B26B14}" dt="2026-01-05T16:22:00.623" v="6" actId="1076"/>
          <ac:spMkLst>
            <pc:docMk/>
            <pc:sldMk cId="877318358" sldId="293"/>
            <ac:spMk id="2" creationId="{E63DB957-04E4-CC54-8282-8DD1A6BB082B}"/>
          </ac:spMkLst>
        </pc:spChg>
        <pc:spChg chg="mod">
          <ac:chgData name="Paget, Robert" userId="a64d3b6a-6535-4532-995a-c418329283af" providerId="ADAL" clId="{1CB62E70-1281-4117-9AE9-E4D839B26B14}" dt="2026-01-05T16:22:52.159" v="14" actId="20577"/>
          <ac:spMkLst>
            <pc:docMk/>
            <pc:sldMk cId="877318358" sldId="293"/>
            <ac:spMk id="9" creationId="{472F3A43-EB45-31C0-1B45-B3DA9C4C59D8}"/>
          </ac:spMkLst>
        </pc:spChg>
        <pc:spChg chg="del">
          <ac:chgData name="Paget, Robert" userId="a64d3b6a-6535-4532-995a-c418329283af" providerId="ADAL" clId="{1CB62E70-1281-4117-9AE9-E4D839B26B14}" dt="2026-01-05T16:21:45.442" v="4"/>
          <ac:spMkLst>
            <pc:docMk/>
            <pc:sldMk cId="877318358" sldId="293"/>
            <ac:spMk id="14" creationId="{04812C46-200A-4DEB-A05E-3ED6C68C2387}"/>
          </ac:spMkLst>
        </pc:spChg>
        <pc:spChg chg="del">
          <ac:chgData name="Paget, Robert" userId="a64d3b6a-6535-4532-995a-c418329283af" providerId="ADAL" clId="{1CB62E70-1281-4117-9AE9-E4D839B26B14}" dt="2026-01-05T16:21:45.442" v="4"/>
          <ac:spMkLst>
            <pc:docMk/>
            <pc:sldMk cId="877318358" sldId="293"/>
            <ac:spMk id="16" creationId="{D1EA859B-E555-4109-94F3-6700E046E008}"/>
          </ac:spMkLst>
        </pc:spChg>
        <pc:picChg chg="mod">
          <ac:chgData name="Paget, Robert" userId="a64d3b6a-6535-4532-995a-c418329283af" providerId="ADAL" clId="{1CB62E70-1281-4117-9AE9-E4D839B26B14}" dt="2026-01-05T16:22:25.396" v="10" actId="1076"/>
          <ac:picMkLst>
            <pc:docMk/>
            <pc:sldMk cId="877318358" sldId="293"/>
            <ac:picMk id="8" creationId="{198B1896-913E-382E-7251-136F5AADE63B}"/>
          </ac:picMkLst>
        </pc:picChg>
      </pc:sldChg>
      <pc:sldChg chg="delSp modSp mod delAnim">
        <pc:chgData name="Paget, Robert" userId="a64d3b6a-6535-4532-995a-c418329283af" providerId="ADAL" clId="{1CB62E70-1281-4117-9AE9-E4D839B26B14}" dt="2026-01-05T16:25:41.189" v="28" actId="1076"/>
        <pc:sldMkLst>
          <pc:docMk/>
          <pc:sldMk cId="880105317" sldId="344"/>
        </pc:sldMkLst>
        <pc:spChg chg="mod">
          <ac:chgData name="Paget, Robert" userId="a64d3b6a-6535-4532-995a-c418329283af" providerId="ADAL" clId="{1CB62E70-1281-4117-9AE9-E4D839B26B14}" dt="2026-01-05T16:25:24.745" v="26" actId="14100"/>
          <ac:spMkLst>
            <pc:docMk/>
            <pc:sldMk cId="880105317" sldId="344"/>
            <ac:spMk id="23" creationId="{FDB89F4A-EB97-BB84-7204-22170272EFB9}"/>
          </ac:spMkLst>
        </pc:spChg>
        <pc:picChg chg="mod">
          <ac:chgData name="Paget, Robert" userId="a64d3b6a-6535-4532-995a-c418329283af" providerId="ADAL" clId="{1CB62E70-1281-4117-9AE9-E4D839B26B14}" dt="2026-01-05T16:25:07.466" v="23" actId="1076"/>
          <ac:picMkLst>
            <pc:docMk/>
            <pc:sldMk cId="880105317" sldId="344"/>
            <ac:picMk id="2" creationId="{F9F22093-86C9-7ADF-1814-EC08B382892A}"/>
          </ac:picMkLst>
        </pc:picChg>
        <pc:picChg chg="del">
          <ac:chgData name="Paget, Robert" userId="a64d3b6a-6535-4532-995a-c418329283af" providerId="ADAL" clId="{1CB62E70-1281-4117-9AE9-E4D839B26B14}" dt="2026-01-05T16:24:55.463" v="18" actId="478"/>
          <ac:picMkLst>
            <pc:docMk/>
            <pc:sldMk cId="880105317" sldId="344"/>
            <ac:picMk id="4" creationId="{A1B80741-556C-0676-179B-B94C8D9331AD}"/>
          </ac:picMkLst>
        </pc:picChg>
        <pc:cxnChg chg="mod">
          <ac:chgData name="Paget, Robert" userId="a64d3b6a-6535-4532-995a-c418329283af" providerId="ADAL" clId="{1CB62E70-1281-4117-9AE9-E4D839B26B14}" dt="2026-01-05T16:25:41.189" v="28" actId="1076"/>
          <ac:cxnSpMkLst>
            <pc:docMk/>
            <pc:sldMk cId="880105317" sldId="344"/>
            <ac:cxnSpMk id="6" creationId="{D3CB7311-298D-7444-6E89-593B5447A47D}"/>
          </ac:cxnSpMkLst>
        </pc:cxnChg>
      </pc:sldChg>
      <pc:sldChg chg="modSp mod">
        <pc:chgData name="Paget, Robert" userId="a64d3b6a-6535-4532-995a-c418329283af" providerId="ADAL" clId="{1CB62E70-1281-4117-9AE9-E4D839B26B14}" dt="2026-01-05T16:24:44.207" v="17" actId="20577"/>
        <pc:sldMkLst>
          <pc:docMk/>
          <pc:sldMk cId="3988013013" sldId="347"/>
        </pc:sldMkLst>
        <pc:spChg chg="mod">
          <ac:chgData name="Paget, Robert" userId="a64d3b6a-6535-4532-995a-c418329283af" providerId="ADAL" clId="{1CB62E70-1281-4117-9AE9-E4D839B26B14}" dt="2026-01-05T16:24:44.207" v="17" actId="20577"/>
          <ac:spMkLst>
            <pc:docMk/>
            <pc:sldMk cId="3988013013" sldId="347"/>
            <ac:spMk id="3" creationId="{FA3E23E2-29C0-2997-CF00-EA124DA7EF8C}"/>
          </ac:spMkLst>
        </pc:spChg>
      </pc:sldChg>
      <pc:sldChg chg="new del">
        <pc:chgData name="Paget, Robert" userId="a64d3b6a-6535-4532-995a-c418329283af" providerId="ADAL" clId="{1CB62E70-1281-4117-9AE9-E4D839B26B14}" dt="2026-01-05T16:23:01.038" v="15" actId="2696"/>
        <pc:sldMkLst>
          <pc:docMk/>
          <pc:sldMk cId="682751100" sldId="348"/>
        </pc:sldMkLst>
      </pc:sldChg>
      <pc:sldChg chg="new del">
        <pc:chgData name="Paget, Robert" userId="a64d3b6a-6535-4532-995a-c418329283af" providerId="ADAL" clId="{1CB62E70-1281-4117-9AE9-E4D839B26B14}" dt="2026-01-05T16:21:35.172" v="1" actId="680"/>
        <pc:sldMkLst>
          <pc:docMk/>
          <pc:sldMk cId="3662682403" sldId="34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30CE98-50F7-4B4A-8FCC-E088819B42C4}" type="datetimeFigureOut">
              <a:rPr lang="en-GB" smtClean="0"/>
              <a:t>05/01/2026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116F8B-C872-4E09-A1AB-E151D0931AA1}" type="slidenum">
              <a:rPr lang="en-GB" smtClean="0"/>
              <a:t>‹#›</a:t>
            </a:fld>
            <a:endParaRPr lang="en-GB"/>
          </a:p>
        </p:txBody>
      </p:sp>
    </p:spTree>
    <p:extLst>
      <p:ext uri="{BB962C8B-B14F-4D97-AF65-F5344CB8AC3E}">
        <p14:creationId xmlns:p14="http://schemas.microsoft.com/office/powerpoint/2010/main" val="370495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9EB5CB-3883-47D1-B2E3-22612CA62673}" type="slidenum">
              <a:rPr lang="en-GB" smtClean="0"/>
              <a:t>5</a:t>
            </a:fld>
            <a:endParaRPr lang="en-GB"/>
          </a:p>
        </p:txBody>
      </p:sp>
    </p:spTree>
    <p:extLst>
      <p:ext uri="{BB962C8B-B14F-4D97-AF65-F5344CB8AC3E}">
        <p14:creationId xmlns:p14="http://schemas.microsoft.com/office/powerpoint/2010/main" val="1779436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5279B330-91C3-E5AB-B384-479285529C6C}"/>
              </a:ext>
            </a:extLst>
          </p:cNvPr>
          <p:cNvSpPr>
            <a:spLocks noChangeArrowheads="1"/>
          </p:cNvSpPr>
          <p:nvPr userDrawn="1"/>
        </p:nvSpPr>
        <p:spPr bwMode="auto">
          <a:xfrm>
            <a:off x="914400" y="2606675"/>
            <a:ext cx="10363200" cy="1182688"/>
          </a:xfrm>
          <a:prstGeom prst="rect">
            <a:avLst/>
          </a:prstGeom>
          <a:noFill/>
          <a:ln>
            <a:noFill/>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sz="3200">
              <a:solidFill>
                <a:schemeClr val="tx2"/>
              </a:solidFill>
            </a:endParaRPr>
          </a:p>
        </p:txBody>
      </p:sp>
      <p:sp>
        <p:nvSpPr>
          <p:cNvPr id="3" name="Rectangle 13">
            <a:extLst>
              <a:ext uri="{FF2B5EF4-FFF2-40B4-BE49-F238E27FC236}">
                <a16:creationId xmlns:a16="http://schemas.microsoft.com/office/drawing/2014/main" id="{09D364EF-035E-1FED-3692-E309315CB8E7}"/>
              </a:ext>
            </a:extLst>
          </p:cNvPr>
          <p:cNvSpPr>
            <a:spLocks noChangeArrowheads="1"/>
          </p:cNvSpPr>
          <p:nvPr userDrawn="1"/>
        </p:nvSpPr>
        <p:spPr bwMode="auto">
          <a:xfrm>
            <a:off x="1828800" y="3789363"/>
            <a:ext cx="8534400" cy="1752600"/>
          </a:xfrm>
          <a:prstGeom prst="rect">
            <a:avLst/>
          </a:prstGeom>
          <a:no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defRPr/>
            </a:pPr>
            <a:endParaRPr lang="en-US" altLang="en-US" sz="2100"/>
          </a:p>
        </p:txBody>
      </p:sp>
      <p:sp>
        <p:nvSpPr>
          <p:cNvPr id="4" name="Rectangle 3"/>
          <p:cNvSpPr>
            <a:spLocks noGrp="1" noChangeArrowheads="1"/>
          </p:cNvSpPr>
          <p:nvPr>
            <p:ph type="ctrTitle" idx="4294967295"/>
          </p:nvPr>
        </p:nvSpPr>
        <p:spPr>
          <a:xfrm>
            <a:off x="1117600" y="2115922"/>
            <a:ext cx="10363200" cy="893763"/>
          </a:xfrm>
          <a:noFill/>
        </p:spPr>
        <p:txBody>
          <a:bodyPr/>
          <a:lstStyle/>
          <a:p>
            <a:r>
              <a:rPr lang="en-GB" altLang="en-US" dirty="0"/>
              <a:t>Presentation title</a:t>
            </a:r>
          </a:p>
        </p:txBody>
      </p:sp>
      <p:sp>
        <p:nvSpPr>
          <p:cNvPr id="5" name="Rectangle 4"/>
          <p:cNvSpPr>
            <a:spLocks noGrp="1" noChangeArrowheads="1"/>
          </p:cNvSpPr>
          <p:nvPr>
            <p:ph type="subTitle" idx="4294967295"/>
          </p:nvPr>
        </p:nvSpPr>
        <p:spPr>
          <a:xfrm>
            <a:off x="2032000" y="3009684"/>
            <a:ext cx="8534400" cy="1752600"/>
          </a:xfrm>
          <a:noFill/>
        </p:spPr>
        <p:txBody>
          <a:bodyPr/>
          <a:lstStyle>
            <a:lvl1pPr marL="0" indent="0" algn="ctr" eaLnBrk="1" hangingPunct="1">
              <a:buFontTx/>
              <a:buNone/>
              <a:defRPr/>
            </a:lvl1pPr>
          </a:lstStyle>
          <a:p>
            <a:r>
              <a:rPr lang="en-GB" altLang="en-US" dirty="0"/>
              <a:t>Presenter’s name and date</a:t>
            </a:r>
          </a:p>
          <a:p>
            <a:endParaRPr lang="en-GB" altLang="en-US" dirty="0"/>
          </a:p>
        </p:txBody>
      </p:sp>
    </p:spTree>
    <p:extLst>
      <p:ext uri="{BB962C8B-B14F-4D97-AF65-F5344CB8AC3E}">
        <p14:creationId xmlns:p14="http://schemas.microsoft.com/office/powerpoint/2010/main" val="3299754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92151" y="548680"/>
            <a:ext cx="10780183" cy="1143000"/>
          </a:xfrm>
        </p:spPr>
        <p:txBody>
          <a:bodyPr/>
          <a:lstStyle>
            <a:lvl1pPr>
              <a:defRPr>
                <a:solidFill>
                  <a:srgbClr val="57B94B"/>
                </a:solidFill>
              </a:defRPr>
            </a:lvl1pPr>
          </a:lstStyle>
          <a:p>
            <a:r>
              <a:rPr lang="en-US" dirty="0"/>
              <a:t>Click to edit Master title style</a:t>
            </a:r>
            <a:endParaRPr lang="en-GB" dirty="0"/>
          </a:p>
        </p:txBody>
      </p:sp>
      <p:sp>
        <p:nvSpPr>
          <p:cNvPr id="3" name="Content Placeholder 2"/>
          <p:cNvSpPr>
            <a:spLocks noGrp="1"/>
          </p:cNvSpPr>
          <p:nvPr>
            <p:ph idx="1"/>
          </p:nvPr>
        </p:nvSpPr>
        <p:spPr>
          <a:xfrm>
            <a:off x="692151" y="1618655"/>
            <a:ext cx="10780183" cy="36004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841426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696940"/>
            <a:ext cx="10363200" cy="1362075"/>
          </a:xfrm>
        </p:spPr>
        <p:txBody>
          <a:bodyPr anchor="t"/>
          <a:lstStyle>
            <a:lvl1pPr algn="l">
              <a:defRPr sz="4000" b="1" cap="all">
                <a:solidFill>
                  <a:srgbClr val="57B94B"/>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119675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13780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92152" y="1916832"/>
            <a:ext cx="5287433" cy="360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82784" y="1916832"/>
            <a:ext cx="5289549" cy="360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62196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89478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710375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9370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02803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37443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18660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4941168"/>
            <a:ext cx="7315200" cy="6480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4169120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4252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77818" y="548681"/>
            <a:ext cx="2694516" cy="46704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92151" y="548681"/>
            <a:ext cx="7882467" cy="467042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160883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2">
            <a:extLst>
              <a:ext uri="{FF2B5EF4-FFF2-40B4-BE49-F238E27FC236}">
                <a16:creationId xmlns:a16="http://schemas.microsoft.com/office/drawing/2014/main" id="{965850EC-EA45-12F5-5533-FF93C50987B8}"/>
              </a:ext>
            </a:extLst>
          </p:cNvPr>
          <p:cNvSpPr>
            <a:spLocks noChangeArrowheads="1"/>
          </p:cNvSpPr>
          <p:nvPr userDrawn="1"/>
        </p:nvSpPr>
        <p:spPr bwMode="auto">
          <a:xfrm>
            <a:off x="692150" y="1484313"/>
            <a:ext cx="10972800" cy="504825"/>
          </a:xfrm>
          <a:prstGeom prst="rect">
            <a:avLst/>
          </a:prstGeom>
          <a:noFill/>
          <a:ln>
            <a:noFill/>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sz="3200">
              <a:solidFill>
                <a:srgbClr val="006E56"/>
              </a:solidFill>
            </a:endParaRPr>
          </a:p>
        </p:txBody>
      </p:sp>
      <p:sp>
        <p:nvSpPr>
          <p:cNvPr id="1027" name="Rectangle 15">
            <a:extLst>
              <a:ext uri="{FF2B5EF4-FFF2-40B4-BE49-F238E27FC236}">
                <a16:creationId xmlns:a16="http://schemas.microsoft.com/office/drawing/2014/main" id="{5AB1A9C4-7877-4420-C7FD-4FF71F55DD55}"/>
              </a:ext>
            </a:extLst>
          </p:cNvPr>
          <p:cNvSpPr>
            <a:spLocks noGrp="1" noChangeArrowheads="1"/>
          </p:cNvSpPr>
          <p:nvPr>
            <p:ph type="title"/>
          </p:nvPr>
        </p:nvSpPr>
        <p:spPr bwMode="auto">
          <a:xfrm>
            <a:off x="692150" y="549275"/>
            <a:ext cx="107807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8" name="Rectangle 16">
            <a:extLst>
              <a:ext uri="{FF2B5EF4-FFF2-40B4-BE49-F238E27FC236}">
                <a16:creationId xmlns:a16="http://schemas.microsoft.com/office/drawing/2014/main" id="{884611EE-4459-1D36-02D3-BB6124209A25}"/>
              </a:ext>
            </a:extLst>
          </p:cNvPr>
          <p:cNvSpPr>
            <a:spLocks noGrp="1" noChangeArrowheads="1"/>
          </p:cNvSpPr>
          <p:nvPr>
            <p:ph type="body" idx="1"/>
          </p:nvPr>
        </p:nvSpPr>
        <p:spPr bwMode="auto">
          <a:xfrm>
            <a:off x="692150" y="1619250"/>
            <a:ext cx="10780713"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29444687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200">
          <a:solidFill>
            <a:srgbClr val="57B94B"/>
          </a:solidFill>
          <a:latin typeface="+mj-lt"/>
          <a:ea typeface="+mj-ea"/>
          <a:cs typeface="+mj-cs"/>
        </a:defRPr>
      </a:lvl1pPr>
      <a:lvl2pPr algn="l" rtl="0" eaLnBrk="0" fontAlgn="base" hangingPunct="0">
        <a:spcBef>
          <a:spcPct val="0"/>
        </a:spcBef>
        <a:spcAft>
          <a:spcPct val="0"/>
        </a:spcAft>
        <a:defRPr sz="3200">
          <a:solidFill>
            <a:srgbClr val="57B94B"/>
          </a:solidFill>
          <a:latin typeface="Arial" charset="0"/>
        </a:defRPr>
      </a:lvl2pPr>
      <a:lvl3pPr algn="l" rtl="0" eaLnBrk="0" fontAlgn="base" hangingPunct="0">
        <a:spcBef>
          <a:spcPct val="0"/>
        </a:spcBef>
        <a:spcAft>
          <a:spcPct val="0"/>
        </a:spcAft>
        <a:defRPr sz="3200">
          <a:solidFill>
            <a:srgbClr val="57B94B"/>
          </a:solidFill>
          <a:latin typeface="Arial" charset="0"/>
        </a:defRPr>
      </a:lvl3pPr>
      <a:lvl4pPr algn="l" rtl="0" eaLnBrk="0" fontAlgn="base" hangingPunct="0">
        <a:spcBef>
          <a:spcPct val="0"/>
        </a:spcBef>
        <a:spcAft>
          <a:spcPct val="0"/>
        </a:spcAft>
        <a:defRPr sz="3200">
          <a:solidFill>
            <a:srgbClr val="57B94B"/>
          </a:solidFill>
          <a:latin typeface="Arial" charset="0"/>
        </a:defRPr>
      </a:lvl4pPr>
      <a:lvl5pPr algn="l" rtl="0" eaLnBrk="0" fontAlgn="base" hangingPunct="0">
        <a:spcBef>
          <a:spcPct val="0"/>
        </a:spcBef>
        <a:spcAft>
          <a:spcPct val="0"/>
        </a:spcAft>
        <a:defRPr sz="3200">
          <a:solidFill>
            <a:srgbClr val="57B94B"/>
          </a:solidFill>
          <a:latin typeface="Arial"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har char="•"/>
        <a:defRPr sz="21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100">
          <a:solidFill>
            <a:schemeClr val="tx1"/>
          </a:solidFill>
          <a:latin typeface="+mn-lt"/>
        </a:defRPr>
      </a:lvl2pPr>
      <a:lvl3pPr marL="1143000" indent="-228600" algn="l" rtl="0" eaLnBrk="0" fontAlgn="base" hangingPunct="0">
        <a:spcBef>
          <a:spcPct val="20000"/>
        </a:spcBef>
        <a:spcAft>
          <a:spcPct val="0"/>
        </a:spcAft>
        <a:buChar char="•"/>
        <a:defRPr sz="2100">
          <a:solidFill>
            <a:schemeClr val="tx1"/>
          </a:solidFill>
          <a:latin typeface="+mn-lt"/>
        </a:defRPr>
      </a:lvl3pPr>
      <a:lvl4pPr marL="1600200" indent="-228600" algn="l" rtl="0" eaLnBrk="0" fontAlgn="base" hangingPunct="0">
        <a:spcBef>
          <a:spcPct val="20000"/>
        </a:spcBef>
        <a:spcAft>
          <a:spcPct val="0"/>
        </a:spcAft>
        <a:buChar char="–"/>
        <a:defRPr sz="2100">
          <a:solidFill>
            <a:schemeClr val="tx1"/>
          </a:solidFill>
          <a:latin typeface="+mn-lt"/>
        </a:defRPr>
      </a:lvl4pPr>
      <a:lvl5pPr marL="2057400" indent="-228600" algn="l" rtl="0" eaLnBrk="0" fontAlgn="base" hangingPunct="0">
        <a:spcBef>
          <a:spcPct val="20000"/>
        </a:spcBef>
        <a:spcAft>
          <a:spcPct val="0"/>
        </a:spcAft>
        <a:buChar char="»"/>
        <a:defRPr sz="2100">
          <a:solidFill>
            <a:schemeClr val="tx1"/>
          </a:solidFill>
          <a:latin typeface="+mn-lt"/>
        </a:defRPr>
      </a:lvl5pPr>
      <a:lvl6pPr marL="2514600" indent="-228600" algn="l" rtl="0" fontAlgn="base">
        <a:spcBef>
          <a:spcPct val="20000"/>
        </a:spcBef>
        <a:spcAft>
          <a:spcPct val="0"/>
        </a:spcAft>
        <a:buChar char="»"/>
        <a:defRPr sz="2100">
          <a:solidFill>
            <a:schemeClr val="tx1"/>
          </a:solidFill>
          <a:latin typeface="+mn-lt"/>
        </a:defRPr>
      </a:lvl6pPr>
      <a:lvl7pPr marL="2971800" indent="-228600" algn="l" rtl="0" fontAlgn="base">
        <a:spcBef>
          <a:spcPct val="20000"/>
        </a:spcBef>
        <a:spcAft>
          <a:spcPct val="0"/>
        </a:spcAft>
        <a:buChar char="»"/>
        <a:defRPr sz="2100">
          <a:solidFill>
            <a:schemeClr val="tx1"/>
          </a:solidFill>
          <a:latin typeface="+mn-lt"/>
        </a:defRPr>
      </a:lvl7pPr>
      <a:lvl8pPr marL="3429000" indent="-228600" algn="l" rtl="0" fontAlgn="base">
        <a:spcBef>
          <a:spcPct val="20000"/>
        </a:spcBef>
        <a:spcAft>
          <a:spcPct val="0"/>
        </a:spcAft>
        <a:buChar char="»"/>
        <a:defRPr sz="2100">
          <a:solidFill>
            <a:schemeClr val="tx1"/>
          </a:solidFill>
          <a:latin typeface="+mn-lt"/>
        </a:defRPr>
      </a:lvl8pPr>
      <a:lvl9pPr marL="3886200" indent="-228600" algn="l" rtl="0" fontAlgn="base">
        <a:spcBef>
          <a:spcPct val="20000"/>
        </a:spcBef>
        <a:spcAft>
          <a:spcPct val="0"/>
        </a:spcAft>
        <a:buChar char="»"/>
        <a:defRPr sz="21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mailto:sportsdevelopment@wiltshire.gov.uk" TargetMode="External"/><Relationship Id="rId2" Type="http://schemas.openxmlformats.org/officeDocument/2006/relationships/hyperlink" Target="https://www.wiltshire.gov.uk/article/7328/Inclusive-Activitie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96BDBF-BB3F-8B2D-54D1-127E70090985}"/>
              </a:ext>
            </a:extLst>
          </p:cNvPr>
          <p:cNvSpPr txBox="1"/>
          <p:nvPr/>
        </p:nvSpPr>
        <p:spPr>
          <a:xfrm>
            <a:off x="613835" y="2456278"/>
            <a:ext cx="7950087" cy="1200329"/>
          </a:xfrm>
          <a:prstGeom prst="rect">
            <a:avLst/>
          </a:prstGeom>
          <a:noFill/>
        </p:spPr>
        <p:txBody>
          <a:bodyPr wrap="square" rtlCol="0">
            <a:spAutoFit/>
          </a:bodyPr>
          <a:lstStyle/>
          <a:p>
            <a:r>
              <a:rPr lang="en-GB" sz="3600" dirty="0">
                <a:solidFill>
                  <a:schemeClr val="accent2"/>
                </a:solidFill>
                <a:latin typeface="Aptos Narrow" panose="020B0004020202020204" pitchFamily="34" charset="0"/>
              </a:rPr>
              <a:t>Leisure, Culture and Communities – Development Services</a:t>
            </a:r>
          </a:p>
        </p:txBody>
      </p:sp>
      <p:sp>
        <p:nvSpPr>
          <p:cNvPr id="5" name="Text Placeholder 25">
            <a:extLst>
              <a:ext uri="{FF2B5EF4-FFF2-40B4-BE49-F238E27FC236}">
                <a16:creationId xmlns:a16="http://schemas.microsoft.com/office/drawing/2014/main" id="{71CEAEE3-79E7-6E9A-D46A-176492F0EA0B}"/>
              </a:ext>
            </a:extLst>
          </p:cNvPr>
          <p:cNvSpPr txBox="1">
            <a:spLocks/>
          </p:cNvSpPr>
          <p:nvPr/>
        </p:nvSpPr>
        <p:spPr>
          <a:xfrm>
            <a:off x="613835" y="3656607"/>
            <a:ext cx="5482165" cy="66850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600" kern="1200" cap="none" spc="200" baseline="0">
                <a:solidFill>
                  <a:schemeClr val="accent6"/>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000" b="1" dirty="0">
                <a:solidFill>
                  <a:schemeClr val="accent2">
                    <a:lumMod val="40000"/>
                    <a:lumOff val="60000"/>
                  </a:schemeClr>
                </a:solidFill>
                <a:latin typeface="Aptos Narrow" panose="020B0004020202020204" pitchFamily="34" charset="0"/>
              </a:rPr>
              <a:t>Rob Paget</a:t>
            </a:r>
          </a:p>
          <a:p>
            <a:pPr algn="l"/>
            <a:r>
              <a:rPr lang="en-US" sz="2000" b="1" dirty="0">
                <a:solidFill>
                  <a:schemeClr val="accent2">
                    <a:lumMod val="40000"/>
                    <a:lumOff val="60000"/>
                  </a:schemeClr>
                </a:solidFill>
                <a:latin typeface="Aptos Narrow" panose="020B0004020202020204" pitchFamily="34" charset="0"/>
              </a:rPr>
              <a:t>Disability Sports Development Officer </a:t>
            </a:r>
          </a:p>
        </p:txBody>
      </p:sp>
      <p:sp>
        <p:nvSpPr>
          <p:cNvPr id="6" name="Hexagon 5">
            <a:extLst>
              <a:ext uri="{FF2B5EF4-FFF2-40B4-BE49-F238E27FC236}">
                <a16:creationId xmlns:a16="http://schemas.microsoft.com/office/drawing/2014/main" id="{329F8B42-0631-6D6E-3B0E-EEC171034846}"/>
              </a:ext>
            </a:extLst>
          </p:cNvPr>
          <p:cNvSpPr/>
          <p:nvPr/>
        </p:nvSpPr>
        <p:spPr>
          <a:xfrm>
            <a:off x="7340649" y="681064"/>
            <a:ext cx="4203483" cy="3883777"/>
          </a:xfrm>
          <a:prstGeom prst="hexagon">
            <a:avLst/>
          </a:prstGeom>
          <a:blipFill>
            <a:blip r:embed="rId2">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Hexagon 7">
            <a:extLst>
              <a:ext uri="{FF2B5EF4-FFF2-40B4-BE49-F238E27FC236}">
                <a16:creationId xmlns:a16="http://schemas.microsoft.com/office/drawing/2014/main" id="{31969DA2-6144-D91D-1941-8E9E6CA28FFA}"/>
              </a:ext>
            </a:extLst>
          </p:cNvPr>
          <p:cNvSpPr/>
          <p:nvPr/>
        </p:nvSpPr>
        <p:spPr>
          <a:xfrm rot="5400000">
            <a:off x="6706737" y="281595"/>
            <a:ext cx="1655061" cy="1573545"/>
          </a:xfrm>
          <a:prstGeom prst="hexagon">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Hexagon 10">
            <a:extLst>
              <a:ext uri="{FF2B5EF4-FFF2-40B4-BE49-F238E27FC236}">
                <a16:creationId xmlns:a16="http://schemas.microsoft.com/office/drawing/2014/main" id="{61FAA408-7591-95C5-AB2B-FC30A68AAFB1}"/>
              </a:ext>
            </a:extLst>
          </p:cNvPr>
          <p:cNvSpPr/>
          <p:nvPr/>
        </p:nvSpPr>
        <p:spPr>
          <a:xfrm rot="5400000">
            <a:off x="10214259" y="4212045"/>
            <a:ext cx="1597046" cy="1411969"/>
          </a:xfrm>
          <a:prstGeom prst="hexagon">
            <a:avLst/>
          </a:prstGeom>
          <a:solidFill>
            <a:schemeClr val="bg1"/>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 name="Straight Connector 1">
            <a:extLst>
              <a:ext uri="{FF2B5EF4-FFF2-40B4-BE49-F238E27FC236}">
                <a16:creationId xmlns:a16="http://schemas.microsoft.com/office/drawing/2014/main" id="{0415AEC3-EB7C-4CB6-0AFA-6F50DB24232A}"/>
              </a:ext>
            </a:extLst>
          </p:cNvPr>
          <p:cNvCxnSpPr>
            <a:cxnSpLocks/>
          </p:cNvCxnSpPr>
          <p:nvPr/>
        </p:nvCxnSpPr>
        <p:spPr>
          <a:xfrm>
            <a:off x="493400" y="2622952"/>
            <a:ext cx="0" cy="1702160"/>
          </a:xfrm>
          <a:prstGeom prst="line">
            <a:avLst/>
          </a:prstGeom>
          <a:ln w="47625">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11809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AF73FD-F808-93F3-933F-0BDEF0525AFD}"/>
              </a:ext>
            </a:extLst>
          </p:cNvPr>
          <p:cNvSpPr txBox="1"/>
          <p:nvPr/>
        </p:nvSpPr>
        <p:spPr>
          <a:xfrm>
            <a:off x="252081" y="132908"/>
            <a:ext cx="6980513" cy="646331"/>
          </a:xfrm>
          <a:prstGeom prst="rect">
            <a:avLst/>
          </a:prstGeom>
          <a:noFill/>
        </p:spPr>
        <p:txBody>
          <a:bodyPr wrap="square" rtlCol="0">
            <a:spAutoFit/>
          </a:bodyPr>
          <a:lstStyle/>
          <a:p>
            <a:r>
              <a:rPr lang="en-GB" sz="3600" dirty="0">
                <a:solidFill>
                  <a:schemeClr val="accent2"/>
                </a:solidFill>
                <a:latin typeface="Aptos Narrow" panose="020B0004020202020204" pitchFamily="34" charset="0"/>
              </a:rPr>
              <a:t>Development: Purpose</a:t>
            </a:r>
          </a:p>
        </p:txBody>
      </p:sp>
      <p:sp>
        <p:nvSpPr>
          <p:cNvPr id="5" name="TextBox 4">
            <a:extLst>
              <a:ext uri="{FF2B5EF4-FFF2-40B4-BE49-F238E27FC236}">
                <a16:creationId xmlns:a16="http://schemas.microsoft.com/office/drawing/2014/main" id="{17C5B1FF-356E-A1F6-8DF1-5E42CEB18E9D}"/>
              </a:ext>
            </a:extLst>
          </p:cNvPr>
          <p:cNvSpPr txBox="1"/>
          <p:nvPr/>
        </p:nvSpPr>
        <p:spPr>
          <a:xfrm>
            <a:off x="588818" y="4420230"/>
            <a:ext cx="11014364" cy="923330"/>
          </a:xfrm>
          <a:prstGeom prst="rect">
            <a:avLst/>
          </a:prstGeom>
          <a:noFill/>
        </p:spPr>
        <p:txBody>
          <a:bodyPr wrap="square">
            <a:spAutoFit/>
          </a:bodyPr>
          <a:lstStyle/>
          <a:p>
            <a:pPr marL="0" indent="0">
              <a:buFontTx/>
              <a:buNone/>
            </a:pPr>
            <a:r>
              <a:rPr lang="en-GB" altLang="en-US" sz="1800" dirty="0">
                <a:solidFill>
                  <a:schemeClr val="accent2"/>
                </a:solidFill>
              </a:rPr>
              <a:t>The Development Service delivers activities which enable residents to be physically and mentally active and which are designed to support prevention and early intervention, tackle health inequalities and improve social mobility.</a:t>
            </a:r>
          </a:p>
        </p:txBody>
      </p:sp>
      <p:sp>
        <p:nvSpPr>
          <p:cNvPr id="13" name="Rectangle 12">
            <a:extLst>
              <a:ext uri="{FF2B5EF4-FFF2-40B4-BE49-F238E27FC236}">
                <a16:creationId xmlns:a16="http://schemas.microsoft.com/office/drawing/2014/main" id="{10D4211C-E94E-D1F2-EF29-816DA8D91D7C}"/>
              </a:ext>
            </a:extLst>
          </p:cNvPr>
          <p:cNvSpPr/>
          <p:nvPr/>
        </p:nvSpPr>
        <p:spPr>
          <a:xfrm>
            <a:off x="995548" y="2482017"/>
            <a:ext cx="10861964" cy="1792226"/>
          </a:xfrm>
          <a:prstGeom prst="rect">
            <a:avLst/>
          </a:prstGeom>
          <a:solidFill>
            <a:srgbClr val="CCECFF">
              <a:alpha val="81961"/>
            </a:srgb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5C9C7F9-E69E-886D-4CC2-86DCACC66111}"/>
              </a:ext>
            </a:extLst>
          </p:cNvPr>
          <p:cNvSpPr/>
          <p:nvPr/>
        </p:nvSpPr>
        <p:spPr>
          <a:xfrm>
            <a:off x="775855" y="2240278"/>
            <a:ext cx="10861964" cy="1792226"/>
          </a:xfrm>
          <a:prstGeom prst="rect">
            <a:avLst/>
          </a:prstGeom>
          <a:solidFill>
            <a:srgbClr val="FFFF99">
              <a:alpha val="81961"/>
            </a:srgb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D486F04A-CE59-B21C-F96B-85687D6EB506}"/>
              </a:ext>
            </a:extLst>
          </p:cNvPr>
          <p:cNvSpPr/>
          <p:nvPr/>
        </p:nvSpPr>
        <p:spPr>
          <a:xfrm>
            <a:off x="775854" y="1852552"/>
            <a:ext cx="10674927" cy="1576448"/>
          </a:xfrm>
          <a:prstGeom prst="rect">
            <a:avLst/>
          </a:prstGeom>
          <a:solidFill>
            <a:srgbClr val="CCFFCC">
              <a:alpha val="81961"/>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53410E7E-5C1E-1EA6-F1CC-464E108F2546}"/>
              </a:ext>
            </a:extLst>
          </p:cNvPr>
          <p:cNvSpPr txBox="1"/>
          <p:nvPr/>
        </p:nvSpPr>
        <p:spPr>
          <a:xfrm>
            <a:off x="953654" y="2240278"/>
            <a:ext cx="10132291" cy="923330"/>
          </a:xfrm>
          <a:prstGeom prst="rect">
            <a:avLst/>
          </a:prstGeom>
          <a:noFill/>
        </p:spPr>
        <p:txBody>
          <a:bodyPr wrap="square">
            <a:spAutoFit/>
          </a:bodyPr>
          <a:lstStyle/>
          <a:p>
            <a:pPr marL="0" indent="0" algn="ctr">
              <a:buFontTx/>
              <a:buNone/>
            </a:pPr>
            <a:r>
              <a:rPr lang="en-GB" altLang="en-US" b="1" i="1" dirty="0"/>
              <a:t>To increase engagement in sport, physical activity and arts and cultural activities amongst all Wiltshire residents, but specifically those that face the greatest barriers to participation, ensuring everyone has the opportunity to benefit from improved physical and mental wellbeing</a:t>
            </a:r>
            <a:r>
              <a:rPr lang="en-GB" altLang="en-US" i="1" dirty="0"/>
              <a:t>.</a:t>
            </a:r>
          </a:p>
        </p:txBody>
      </p:sp>
      <p:sp>
        <p:nvSpPr>
          <p:cNvPr id="3" name="TextBox 2">
            <a:extLst>
              <a:ext uri="{FF2B5EF4-FFF2-40B4-BE49-F238E27FC236}">
                <a16:creationId xmlns:a16="http://schemas.microsoft.com/office/drawing/2014/main" id="{0D4806AE-35D1-B347-2E2D-12234843FF7D}"/>
              </a:ext>
            </a:extLst>
          </p:cNvPr>
          <p:cNvSpPr txBox="1"/>
          <p:nvPr/>
        </p:nvSpPr>
        <p:spPr>
          <a:xfrm>
            <a:off x="252081" y="6235607"/>
            <a:ext cx="7950087" cy="307777"/>
          </a:xfrm>
          <a:prstGeom prst="rect">
            <a:avLst/>
          </a:prstGeom>
          <a:noFill/>
        </p:spPr>
        <p:txBody>
          <a:bodyPr wrap="square" rtlCol="0">
            <a:spAutoFit/>
          </a:bodyPr>
          <a:lstStyle/>
          <a:p>
            <a:r>
              <a:rPr lang="en-GB" sz="1400">
                <a:solidFill>
                  <a:schemeClr val="bg1"/>
                </a:solidFill>
                <a:latin typeface="Aptos Narrow" panose="020B0004020202020204" pitchFamily="34" charset="0"/>
              </a:rPr>
              <a:t>Leisure, Culture and Communities – Development Services</a:t>
            </a:r>
          </a:p>
        </p:txBody>
      </p:sp>
    </p:spTree>
    <p:extLst>
      <p:ext uri="{BB962C8B-B14F-4D97-AF65-F5344CB8AC3E}">
        <p14:creationId xmlns:p14="http://schemas.microsoft.com/office/powerpoint/2010/main" val="3299951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9CA792-3FEC-B1FB-2443-8ED5F986E301}"/>
              </a:ext>
            </a:extLst>
          </p:cNvPr>
          <p:cNvPicPr>
            <a:picLocks noChangeAspect="1"/>
          </p:cNvPicPr>
          <p:nvPr/>
        </p:nvPicPr>
        <p:blipFill>
          <a:blip r:embed="rId2"/>
          <a:stretch>
            <a:fillRect/>
          </a:stretch>
        </p:blipFill>
        <p:spPr>
          <a:xfrm>
            <a:off x="1324349" y="2132786"/>
            <a:ext cx="2116252" cy="2160112"/>
          </a:xfrm>
          <a:prstGeom prst="rect">
            <a:avLst/>
          </a:prstGeom>
        </p:spPr>
      </p:pic>
      <p:pic>
        <p:nvPicPr>
          <p:cNvPr id="3" name="Picture 2" descr="A group of logos with text&#10;&#10;Description automatically generated">
            <a:extLst>
              <a:ext uri="{FF2B5EF4-FFF2-40B4-BE49-F238E27FC236}">
                <a16:creationId xmlns:a16="http://schemas.microsoft.com/office/drawing/2014/main" id="{8FBA5BE4-249B-56A7-3A74-ABD7413BB1D2}"/>
              </a:ext>
            </a:extLst>
          </p:cNvPr>
          <p:cNvPicPr>
            <a:picLocks noChangeAspect="1"/>
          </p:cNvPicPr>
          <p:nvPr/>
        </p:nvPicPr>
        <p:blipFill>
          <a:blip r:embed="rId3">
            <a:alphaModFix/>
          </a:blip>
          <a:stretch>
            <a:fillRect/>
          </a:stretch>
        </p:blipFill>
        <p:spPr>
          <a:xfrm>
            <a:off x="3913927" y="2064983"/>
            <a:ext cx="3788833" cy="2471620"/>
          </a:xfrm>
          <a:prstGeom prst="rect">
            <a:avLst/>
          </a:prstGeom>
        </p:spPr>
      </p:pic>
      <p:pic>
        <p:nvPicPr>
          <p:cNvPr id="4" name="Picture 3" descr="A group of children dancing&#10;&#10;Description automatically generated">
            <a:extLst>
              <a:ext uri="{FF2B5EF4-FFF2-40B4-BE49-F238E27FC236}">
                <a16:creationId xmlns:a16="http://schemas.microsoft.com/office/drawing/2014/main" id="{3D8918A9-7504-FFF0-49A5-F820BDC4DD3B}"/>
              </a:ext>
            </a:extLst>
          </p:cNvPr>
          <p:cNvPicPr>
            <a:picLocks noChangeAspect="1"/>
          </p:cNvPicPr>
          <p:nvPr/>
        </p:nvPicPr>
        <p:blipFill>
          <a:blip r:embed="rId4">
            <a:alphaModFix/>
          </a:blip>
          <a:stretch>
            <a:fillRect/>
          </a:stretch>
        </p:blipFill>
        <p:spPr>
          <a:xfrm>
            <a:off x="8505443" y="1987830"/>
            <a:ext cx="2625019" cy="2450023"/>
          </a:xfrm>
          <a:prstGeom prst="rect">
            <a:avLst/>
          </a:prstGeom>
        </p:spPr>
      </p:pic>
    </p:spTree>
    <p:extLst>
      <p:ext uri="{BB962C8B-B14F-4D97-AF65-F5344CB8AC3E}">
        <p14:creationId xmlns:p14="http://schemas.microsoft.com/office/powerpoint/2010/main" val="2228220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1AEB00D-3A26-5E44-9A95-0E77F255583F}"/>
              </a:ext>
            </a:extLst>
          </p:cNvPr>
          <p:cNvSpPr txBox="1"/>
          <p:nvPr/>
        </p:nvSpPr>
        <p:spPr>
          <a:xfrm>
            <a:off x="793806" y="3826651"/>
            <a:ext cx="4130749" cy="738664"/>
          </a:xfrm>
          <a:prstGeom prst="rect">
            <a:avLst/>
          </a:prstGeom>
          <a:noFill/>
        </p:spPr>
        <p:txBody>
          <a:bodyPr wrap="square">
            <a:spAutoFit/>
          </a:bodyPr>
          <a:lstStyle/>
          <a:p>
            <a:r>
              <a:rPr lang="en-GB" sz="1400" b="1" dirty="0">
                <a:solidFill>
                  <a:srgbClr val="FF0000"/>
                </a:solidFill>
                <a:latin typeface="Aptos" panose="020B0004020202020204" pitchFamily="34" charset="0"/>
              </a:rPr>
              <a:t>Rising Stars </a:t>
            </a:r>
          </a:p>
          <a:p>
            <a:r>
              <a:rPr lang="en-GB" sz="1400" dirty="0">
                <a:latin typeface="Aptos" panose="020B0004020202020204" pitchFamily="34" charset="0"/>
              </a:rPr>
              <a:t>A multi-sports and physical activity club for individuals aged 8-16 years with SEND</a:t>
            </a:r>
          </a:p>
        </p:txBody>
      </p:sp>
      <p:sp>
        <p:nvSpPr>
          <p:cNvPr id="7" name="TextBox 6">
            <a:extLst>
              <a:ext uri="{FF2B5EF4-FFF2-40B4-BE49-F238E27FC236}">
                <a16:creationId xmlns:a16="http://schemas.microsoft.com/office/drawing/2014/main" id="{52E073E4-8500-E86A-36C6-4556364C7393}"/>
              </a:ext>
            </a:extLst>
          </p:cNvPr>
          <p:cNvSpPr txBox="1"/>
          <p:nvPr/>
        </p:nvSpPr>
        <p:spPr>
          <a:xfrm>
            <a:off x="4676575" y="4415201"/>
            <a:ext cx="6097772" cy="738664"/>
          </a:xfrm>
          <a:prstGeom prst="rect">
            <a:avLst/>
          </a:prstGeom>
          <a:noFill/>
        </p:spPr>
        <p:txBody>
          <a:bodyPr wrap="square">
            <a:spAutoFit/>
          </a:bodyPr>
          <a:lstStyle/>
          <a:p>
            <a:r>
              <a:rPr lang="en-GB" sz="1400" b="1" dirty="0">
                <a:solidFill>
                  <a:srgbClr val="00B0F0"/>
                </a:solidFill>
                <a:latin typeface="Aptos" panose="020B0004020202020204" pitchFamily="34" charset="0"/>
              </a:rPr>
              <a:t>Fit Club </a:t>
            </a:r>
          </a:p>
          <a:p>
            <a:r>
              <a:rPr lang="en-GB" sz="1400" dirty="0">
                <a:latin typeface="Aptos" panose="020B0004020202020204" pitchFamily="34" charset="0"/>
              </a:rPr>
              <a:t>A multi-sports and physical activity club </a:t>
            </a:r>
          </a:p>
          <a:p>
            <a:r>
              <a:rPr lang="en-GB" sz="1400" dirty="0">
                <a:latin typeface="Aptos" panose="020B0004020202020204" pitchFamily="34" charset="0"/>
              </a:rPr>
              <a:t>for individuals aged 17+ years with SEND</a:t>
            </a:r>
          </a:p>
        </p:txBody>
      </p:sp>
      <p:sp>
        <p:nvSpPr>
          <p:cNvPr id="9" name="TextBox 8">
            <a:extLst>
              <a:ext uri="{FF2B5EF4-FFF2-40B4-BE49-F238E27FC236}">
                <a16:creationId xmlns:a16="http://schemas.microsoft.com/office/drawing/2014/main" id="{339817CF-50E6-8B50-E2A0-0F59A5B3ED26}"/>
              </a:ext>
            </a:extLst>
          </p:cNvPr>
          <p:cNvSpPr txBox="1"/>
          <p:nvPr/>
        </p:nvSpPr>
        <p:spPr>
          <a:xfrm>
            <a:off x="777646" y="4596037"/>
            <a:ext cx="4130749" cy="523220"/>
          </a:xfrm>
          <a:prstGeom prst="rect">
            <a:avLst/>
          </a:prstGeom>
          <a:noFill/>
        </p:spPr>
        <p:txBody>
          <a:bodyPr wrap="square">
            <a:spAutoFit/>
          </a:bodyPr>
          <a:lstStyle/>
          <a:p>
            <a:r>
              <a:rPr lang="en-GB" sz="1400" b="1" dirty="0">
                <a:solidFill>
                  <a:srgbClr val="00B050"/>
                </a:solidFill>
                <a:latin typeface="Aptos" panose="020B0004020202020204" pitchFamily="34" charset="0"/>
              </a:rPr>
              <a:t>Adapted Cycling  </a:t>
            </a:r>
          </a:p>
          <a:p>
            <a:r>
              <a:rPr lang="en-GB" sz="1400" dirty="0">
                <a:latin typeface="Aptos" panose="020B0004020202020204" pitchFamily="34" charset="0"/>
              </a:rPr>
              <a:t>Inclusive cycling opportunities </a:t>
            </a:r>
          </a:p>
        </p:txBody>
      </p:sp>
      <p:sp>
        <p:nvSpPr>
          <p:cNvPr id="11" name="TextBox 10">
            <a:extLst>
              <a:ext uri="{FF2B5EF4-FFF2-40B4-BE49-F238E27FC236}">
                <a16:creationId xmlns:a16="http://schemas.microsoft.com/office/drawing/2014/main" id="{C5B44541-574A-5438-9649-3AA53912F480}"/>
              </a:ext>
            </a:extLst>
          </p:cNvPr>
          <p:cNvSpPr txBox="1"/>
          <p:nvPr/>
        </p:nvSpPr>
        <p:spPr>
          <a:xfrm>
            <a:off x="4676575" y="3879631"/>
            <a:ext cx="6666614" cy="523220"/>
          </a:xfrm>
          <a:prstGeom prst="rect">
            <a:avLst/>
          </a:prstGeom>
          <a:noFill/>
        </p:spPr>
        <p:txBody>
          <a:bodyPr wrap="square">
            <a:spAutoFit/>
          </a:bodyPr>
          <a:lstStyle/>
          <a:p>
            <a:r>
              <a:rPr lang="en-GB" sz="1400" b="1" dirty="0">
                <a:solidFill>
                  <a:srgbClr val="7030A0"/>
                </a:solidFill>
                <a:latin typeface="Aptos" panose="020B0004020202020204" pitchFamily="34" charset="0"/>
              </a:rPr>
              <a:t>Sport specific opportunities </a:t>
            </a:r>
            <a:r>
              <a:rPr lang="en-GB" sz="1400" dirty="0">
                <a:solidFill>
                  <a:srgbClr val="7030A0"/>
                </a:solidFill>
                <a:latin typeface="Aptos" panose="020B0004020202020204" pitchFamily="34" charset="0"/>
              </a:rPr>
              <a:t> </a:t>
            </a:r>
          </a:p>
          <a:p>
            <a:r>
              <a:rPr lang="en-GB" sz="1400" dirty="0">
                <a:latin typeface="Aptos" panose="020B0004020202020204" pitchFamily="34" charset="0"/>
              </a:rPr>
              <a:t>Boccia, Football, Cricket, Tennis </a:t>
            </a:r>
          </a:p>
        </p:txBody>
      </p:sp>
      <p:sp>
        <p:nvSpPr>
          <p:cNvPr id="13" name="TextBox 12">
            <a:extLst>
              <a:ext uri="{FF2B5EF4-FFF2-40B4-BE49-F238E27FC236}">
                <a16:creationId xmlns:a16="http://schemas.microsoft.com/office/drawing/2014/main" id="{9D2D3564-683C-DD09-E069-769213635B64}"/>
              </a:ext>
            </a:extLst>
          </p:cNvPr>
          <p:cNvSpPr txBox="1"/>
          <p:nvPr/>
        </p:nvSpPr>
        <p:spPr>
          <a:xfrm>
            <a:off x="777646" y="5131607"/>
            <a:ext cx="7331148" cy="523220"/>
          </a:xfrm>
          <a:prstGeom prst="rect">
            <a:avLst/>
          </a:prstGeom>
          <a:noFill/>
        </p:spPr>
        <p:txBody>
          <a:bodyPr wrap="square">
            <a:spAutoFit/>
          </a:bodyPr>
          <a:lstStyle/>
          <a:p>
            <a:r>
              <a:rPr lang="en-GB" sz="1400" b="1" dirty="0">
                <a:solidFill>
                  <a:srgbClr val="FFC000"/>
                </a:solidFill>
                <a:latin typeface="Aptos" panose="020B0004020202020204" pitchFamily="34" charset="0"/>
              </a:rPr>
              <a:t>SEND Swim programme</a:t>
            </a:r>
          </a:p>
          <a:p>
            <a:r>
              <a:rPr lang="en-GB" sz="1400" dirty="0">
                <a:latin typeface="Aptos" panose="020B0004020202020204" pitchFamily="34" charset="0"/>
              </a:rPr>
              <a:t>121, group swims and county swim squad </a:t>
            </a:r>
          </a:p>
        </p:txBody>
      </p:sp>
      <p:sp>
        <p:nvSpPr>
          <p:cNvPr id="15" name="TextBox 14">
            <a:extLst>
              <a:ext uri="{FF2B5EF4-FFF2-40B4-BE49-F238E27FC236}">
                <a16:creationId xmlns:a16="http://schemas.microsoft.com/office/drawing/2014/main" id="{7653608C-B012-2F57-4EF7-AF09303823CD}"/>
              </a:ext>
            </a:extLst>
          </p:cNvPr>
          <p:cNvSpPr txBox="1"/>
          <p:nvPr/>
        </p:nvSpPr>
        <p:spPr>
          <a:xfrm>
            <a:off x="4684778" y="5131607"/>
            <a:ext cx="7331148" cy="523220"/>
          </a:xfrm>
          <a:prstGeom prst="rect">
            <a:avLst/>
          </a:prstGeom>
          <a:noFill/>
        </p:spPr>
        <p:txBody>
          <a:bodyPr wrap="square">
            <a:spAutoFit/>
          </a:bodyPr>
          <a:lstStyle/>
          <a:p>
            <a:r>
              <a:rPr lang="en-GB" sz="1400" b="1" dirty="0">
                <a:solidFill>
                  <a:srgbClr val="0070C0"/>
                </a:solidFill>
                <a:latin typeface="Aptos" panose="020B0004020202020204" pitchFamily="34" charset="0"/>
              </a:rPr>
              <a:t>School Holiday Provision </a:t>
            </a:r>
          </a:p>
          <a:p>
            <a:r>
              <a:rPr lang="en-GB" sz="1400" dirty="0">
                <a:latin typeface="Aptos" panose="020B0004020202020204" pitchFamily="34" charset="0"/>
              </a:rPr>
              <a:t>FUEL</a:t>
            </a:r>
          </a:p>
        </p:txBody>
      </p:sp>
      <p:pic>
        <p:nvPicPr>
          <p:cNvPr id="2" name="Picture 1">
            <a:extLst>
              <a:ext uri="{FF2B5EF4-FFF2-40B4-BE49-F238E27FC236}">
                <a16:creationId xmlns:a16="http://schemas.microsoft.com/office/drawing/2014/main" id="{98E68367-2B30-752D-9F47-70FFEB1DF198}"/>
              </a:ext>
            </a:extLst>
          </p:cNvPr>
          <p:cNvPicPr>
            <a:picLocks noChangeAspect="1"/>
          </p:cNvPicPr>
          <p:nvPr/>
        </p:nvPicPr>
        <p:blipFill>
          <a:blip r:embed="rId2"/>
          <a:stretch>
            <a:fillRect/>
          </a:stretch>
        </p:blipFill>
        <p:spPr>
          <a:xfrm>
            <a:off x="8009882" y="782810"/>
            <a:ext cx="3665574" cy="2576019"/>
          </a:xfrm>
          <a:prstGeom prst="rect">
            <a:avLst/>
          </a:prstGeom>
        </p:spPr>
      </p:pic>
      <p:sp>
        <p:nvSpPr>
          <p:cNvPr id="4" name="Title 1">
            <a:extLst>
              <a:ext uri="{FF2B5EF4-FFF2-40B4-BE49-F238E27FC236}">
                <a16:creationId xmlns:a16="http://schemas.microsoft.com/office/drawing/2014/main" id="{3A3DFCC3-9717-72AD-7723-A73A6355E3D9}"/>
              </a:ext>
            </a:extLst>
          </p:cNvPr>
          <p:cNvSpPr txBox="1">
            <a:spLocks/>
          </p:cNvSpPr>
          <p:nvPr/>
        </p:nvSpPr>
        <p:spPr>
          <a:xfrm>
            <a:off x="191344" y="208369"/>
            <a:ext cx="2523530" cy="503461"/>
          </a:xfrm>
          <a:prstGeom prst="rect">
            <a:avLst/>
          </a:prstGeom>
        </p:spPr>
        <p:txBody>
          <a:bodyPr wrap="square" anchor="ctr">
            <a:normAutofit lnSpcReduction="10000"/>
          </a:bodyPr>
          <a:lstStyle>
            <a:lvl1pPr algn="l" rtl="0" eaLnBrk="0" fontAlgn="base" hangingPunct="0">
              <a:spcBef>
                <a:spcPct val="0"/>
              </a:spcBef>
              <a:spcAft>
                <a:spcPct val="0"/>
              </a:spcAft>
              <a:defRPr sz="3200">
                <a:solidFill>
                  <a:srgbClr val="00843D"/>
                </a:solidFill>
                <a:latin typeface="+mj-lt"/>
                <a:ea typeface="+mj-ea"/>
                <a:cs typeface="+mj-cs"/>
              </a:defRPr>
            </a:lvl1pPr>
            <a:lvl2pPr algn="l" rtl="0" eaLnBrk="0" fontAlgn="base" hangingPunct="0">
              <a:spcBef>
                <a:spcPct val="0"/>
              </a:spcBef>
              <a:spcAft>
                <a:spcPct val="0"/>
              </a:spcAft>
              <a:defRPr sz="3200">
                <a:solidFill>
                  <a:srgbClr val="00843D"/>
                </a:solidFill>
                <a:latin typeface="Arial" charset="0"/>
              </a:defRPr>
            </a:lvl2pPr>
            <a:lvl3pPr algn="l" rtl="0" eaLnBrk="0" fontAlgn="base" hangingPunct="0">
              <a:spcBef>
                <a:spcPct val="0"/>
              </a:spcBef>
              <a:spcAft>
                <a:spcPct val="0"/>
              </a:spcAft>
              <a:defRPr sz="3200">
                <a:solidFill>
                  <a:srgbClr val="00843D"/>
                </a:solidFill>
                <a:latin typeface="Arial" charset="0"/>
              </a:defRPr>
            </a:lvl3pPr>
            <a:lvl4pPr algn="l" rtl="0" eaLnBrk="0" fontAlgn="base" hangingPunct="0">
              <a:spcBef>
                <a:spcPct val="0"/>
              </a:spcBef>
              <a:spcAft>
                <a:spcPct val="0"/>
              </a:spcAft>
              <a:defRPr sz="3200">
                <a:solidFill>
                  <a:srgbClr val="00843D"/>
                </a:solidFill>
                <a:latin typeface="Arial" charset="0"/>
              </a:defRPr>
            </a:lvl4pPr>
            <a:lvl5pPr algn="l" rtl="0" eaLnBrk="0" fontAlgn="base" hangingPunct="0">
              <a:spcBef>
                <a:spcPct val="0"/>
              </a:spcBef>
              <a:spcAft>
                <a:spcPct val="0"/>
              </a:spcAft>
              <a:defRPr sz="3200">
                <a:solidFill>
                  <a:srgbClr val="00843D"/>
                </a:solidFill>
                <a:latin typeface="Arial"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r>
              <a:rPr lang="en-GB" sz="2800" kern="0" dirty="0">
                <a:latin typeface="Aptos" panose="020B0004020202020204" pitchFamily="34" charset="0"/>
              </a:rPr>
              <a:t>Ability Sports</a:t>
            </a:r>
            <a:endParaRPr lang="en-GB" sz="1400" kern="0" dirty="0">
              <a:latin typeface="Aptos" panose="020B0004020202020204" pitchFamily="34" charset="0"/>
            </a:endParaRPr>
          </a:p>
        </p:txBody>
      </p:sp>
      <p:grpSp>
        <p:nvGrpSpPr>
          <p:cNvPr id="10" name="Group 9">
            <a:extLst>
              <a:ext uri="{FF2B5EF4-FFF2-40B4-BE49-F238E27FC236}">
                <a16:creationId xmlns:a16="http://schemas.microsoft.com/office/drawing/2014/main" id="{27E47148-ACC8-2AD2-F8EB-B44437BDF59B}"/>
              </a:ext>
            </a:extLst>
          </p:cNvPr>
          <p:cNvGrpSpPr/>
          <p:nvPr/>
        </p:nvGrpSpPr>
        <p:grpSpPr>
          <a:xfrm>
            <a:off x="291667" y="886546"/>
            <a:ext cx="6524413" cy="443347"/>
            <a:chOff x="0" y="51138"/>
            <a:chExt cx="11402534" cy="1164771"/>
          </a:xfrm>
          <a:solidFill>
            <a:schemeClr val="bg2"/>
          </a:solidFill>
        </p:grpSpPr>
        <p:sp>
          <p:nvSpPr>
            <p:cNvPr id="12" name="Rectangle: Rounded Corners 11">
              <a:extLst>
                <a:ext uri="{FF2B5EF4-FFF2-40B4-BE49-F238E27FC236}">
                  <a16:creationId xmlns:a16="http://schemas.microsoft.com/office/drawing/2014/main" id="{3C024E50-4A2B-98B2-0E22-E46A67F683C4}"/>
                </a:ext>
              </a:extLst>
            </p:cNvPr>
            <p:cNvSpPr/>
            <p:nvPr/>
          </p:nvSpPr>
          <p:spPr>
            <a:xfrm>
              <a:off x="0" y="51138"/>
              <a:ext cx="11402534" cy="116477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4" name="Rectangle: Rounded Corners 4">
              <a:extLst>
                <a:ext uri="{FF2B5EF4-FFF2-40B4-BE49-F238E27FC236}">
                  <a16:creationId xmlns:a16="http://schemas.microsoft.com/office/drawing/2014/main" id="{9E863EEE-B443-96B2-7DFA-E412F64B43F6}"/>
                </a:ext>
              </a:extLst>
            </p:cNvPr>
            <p:cNvSpPr txBox="1"/>
            <p:nvPr/>
          </p:nvSpPr>
          <p:spPr>
            <a:xfrm>
              <a:off x="56859" y="107997"/>
              <a:ext cx="11288816" cy="105105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000" b="1" dirty="0">
                  <a:latin typeface="Aptos" panose="020B0004020202020204" pitchFamily="34" charset="0"/>
                </a:rPr>
                <a:t>Aim</a:t>
              </a:r>
              <a:endParaRPr lang="en-US" sz="2000" b="1" kern="1200" dirty="0">
                <a:latin typeface="Aptos" panose="020B0004020202020204" pitchFamily="34" charset="0"/>
              </a:endParaRPr>
            </a:p>
          </p:txBody>
        </p:sp>
      </p:grpSp>
      <p:sp>
        <p:nvSpPr>
          <p:cNvPr id="23" name="TextBox 22">
            <a:extLst>
              <a:ext uri="{FF2B5EF4-FFF2-40B4-BE49-F238E27FC236}">
                <a16:creationId xmlns:a16="http://schemas.microsoft.com/office/drawing/2014/main" id="{E04517A9-E708-4BBB-E6D2-0C420C851B0F}"/>
              </a:ext>
            </a:extLst>
          </p:cNvPr>
          <p:cNvSpPr txBox="1"/>
          <p:nvPr/>
        </p:nvSpPr>
        <p:spPr>
          <a:xfrm>
            <a:off x="291667" y="1369957"/>
            <a:ext cx="6808903" cy="2248051"/>
          </a:xfrm>
          <a:prstGeom prst="rect">
            <a:avLst/>
          </a:prstGeom>
          <a:noFill/>
        </p:spPr>
        <p:txBody>
          <a:bodyPr wrap="square">
            <a:spAutoFit/>
          </a:bodyPr>
          <a:lstStyle/>
          <a:p>
            <a:pPr marL="342900" marR="0" lvl="0" indent="-342900" algn="l" defTabSz="914400" rtl="0" eaLnBrk="0" fontAlgn="base" latinLnBrk="0" hangingPunct="0">
              <a:lnSpc>
                <a:spcPct val="90000"/>
              </a:lnSpc>
              <a:spcBef>
                <a:spcPct val="20000"/>
              </a:spcBef>
              <a:spcAft>
                <a:spcPct val="0"/>
              </a:spcAft>
              <a:buClrTx/>
              <a:buSzTx/>
              <a:buFontTx/>
              <a:buChar char="•"/>
              <a:tabLst/>
              <a:defRPr/>
            </a:pPr>
            <a:r>
              <a:rPr kumimoji="0" lang="en-GB" sz="1600" b="0" i="0" u="none" strike="noStrike" kern="0" cap="none" spc="0" normalizeH="0" baseline="0" noProof="0" dirty="0">
                <a:ln>
                  <a:noFill/>
                </a:ln>
                <a:solidFill>
                  <a:srgbClr val="000000"/>
                </a:solidFill>
                <a:effectLst/>
                <a:uLnTx/>
                <a:uFillTx/>
                <a:latin typeface="Aptos" panose="020B0004020202020204" pitchFamily="34" charset="0"/>
                <a:ea typeface="+mn-ea"/>
                <a:cs typeface="+mn-cs"/>
              </a:rPr>
              <a:t>To increase participation in sport and physical activity and reduce inactivity levels for people with a learning and/or physical disability</a:t>
            </a:r>
          </a:p>
          <a:p>
            <a:pPr marL="342900" marR="0" lvl="0" indent="-342900" algn="l" defTabSz="914400" rtl="0" eaLnBrk="0" fontAlgn="base" latinLnBrk="0" hangingPunct="0">
              <a:lnSpc>
                <a:spcPct val="90000"/>
              </a:lnSpc>
              <a:spcBef>
                <a:spcPct val="20000"/>
              </a:spcBef>
              <a:spcAft>
                <a:spcPct val="0"/>
              </a:spcAft>
              <a:buClrTx/>
              <a:buSzTx/>
              <a:buFontTx/>
              <a:buChar char="•"/>
              <a:tabLst/>
              <a:defRPr/>
            </a:pPr>
            <a:r>
              <a:rPr kumimoji="0" lang="en-GB" sz="1600" b="0" i="0" u="none" strike="noStrike" kern="0" cap="none" spc="0" normalizeH="0" baseline="0" noProof="0" dirty="0">
                <a:ln>
                  <a:noFill/>
                </a:ln>
                <a:solidFill>
                  <a:srgbClr val="000000"/>
                </a:solidFill>
                <a:effectLst/>
                <a:uLnTx/>
                <a:uFillTx/>
                <a:latin typeface="Aptos" panose="020B0004020202020204" pitchFamily="34" charset="0"/>
                <a:ea typeface="+mn-ea"/>
                <a:cs typeface="+mn-cs"/>
              </a:rPr>
              <a:t>Engage and support local partners, charities &amp; clubs to develop SEND opportunities </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en-GB" sz="1400" b="0" i="0" u="none" strike="noStrike" kern="0" cap="none" spc="0" normalizeH="0" baseline="0" noProof="0" dirty="0">
                <a:ln>
                  <a:noFill/>
                </a:ln>
                <a:solidFill>
                  <a:srgbClr val="000000"/>
                </a:solidFill>
                <a:effectLst/>
                <a:uLnTx/>
                <a:uFillTx/>
                <a:latin typeface="Aptos" panose="020B0004020202020204" pitchFamily="34" charset="0"/>
              </a:rPr>
              <a:t>Upskilling of staff</a:t>
            </a:r>
          </a:p>
          <a:p>
            <a:pPr marL="342900" marR="0" lvl="0" indent="-342900" algn="l" defTabSz="914400" rtl="0" eaLnBrk="0" fontAlgn="base" latinLnBrk="0" hangingPunct="0">
              <a:lnSpc>
                <a:spcPct val="90000"/>
              </a:lnSpc>
              <a:spcBef>
                <a:spcPct val="20000"/>
              </a:spcBef>
              <a:spcAft>
                <a:spcPct val="0"/>
              </a:spcAft>
              <a:buClrTx/>
              <a:buSzTx/>
              <a:buFontTx/>
              <a:buChar char="•"/>
              <a:tabLst/>
              <a:defRPr/>
            </a:pPr>
            <a:r>
              <a:rPr kumimoji="0" lang="en-GB" sz="1600" b="0" i="0" u="none" strike="noStrike" kern="0" cap="none" spc="0" normalizeH="0" baseline="0" noProof="0" dirty="0">
                <a:ln>
                  <a:noFill/>
                </a:ln>
                <a:solidFill>
                  <a:srgbClr val="000000"/>
                </a:solidFill>
                <a:effectLst/>
                <a:uLnTx/>
                <a:uFillTx/>
                <a:latin typeface="Aptos" panose="020B0004020202020204" pitchFamily="34" charset="0"/>
                <a:ea typeface="+mn-ea"/>
                <a:cs typeface="+mn-cs"/>
              </a:rPr>
              <a:t>Improve and develop skills such as:</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en-GB" sz="1400" b="0" i="0" u="none" strike="noStrike" kern="0" cap="none" spc="0" normalizeH="0" baseline="0" noProof="0" dirty="0">
                <a:ln>
                  <a:noFill/>
                </a:ln>
                <a:solidFill>
                  <a:srgbClr val="000000"/>
                </a:solidFill>
                <a:effectLst/>
                <a:uLnTx/>
                <a:uFillTx/>
                <a:latin typeface="Aptos" panose="020B0004020202020204" pitchFamily="34" charset="0"/>
              </a:rPr>
              <a:t>Communication</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en-GB" sz="1400" b="0" i="0" u="none" strike="noStrike" kern="0" cap="none" spc="0" normalizeH="0" baseline="0" noProof="0" dirty="0">
                <a:ln>
                  <a:noFill/>
                </a:ln>
                <a:solidFill>
                  <a:srgbClr val="000000"/>
                </a:solidFill>
                <a:effectLst/>
                <a:uLnTx/>
                <a:uFillTx/>
                <a:latin typeface="Aptos" panose="020B0004020202020204" pitchFamily="34" charset="0"/>
              </a:rPr>
              <a:t>Team-work</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en-GB" sz="1400" b="0" i="0" u="none" strike="noStrike" kern="0" cap="none" spc="0" normalizeH="0" baseline="0" noProof="0" dirty="0">
                <a:ln>
                  <a:noFill/>
                </a:ln>
                <a:solidFill>
                  <a:srgbClr val="000000"/>
                </a:solidFill>
                <a:effectLst/>
                <a:uLnTx/>
                <a:uFillTx/>
                <a:latin typeface="Aptos" panose="020B0004020202020204" pitchFamily="34" charset="0"/>
              </a:rPr>
              <a:t>Sharing &amp; turn taking </a:t>
            </a:r>
          </a:p>
        </p:txBody>
      </p:sp>
      <p:cxnSp>
        <p:nvCxnSpPr>
          <p:cNvPr id="6" name="Straight Connector 5">
            <a:extLst>
              <a:ext uri="{FF2B5EF4-FFF2-40B4-BE49-F238E27FC236}">
                <a16:creationId xmlns:a16="http://schemas.microsoft.com/office/drawing/2014/main" id="{6A9D672B-C368-592B-D7E8-DE3FD5A3CAAD}"/>
              </a:ext>
            </a:extLst>
          </p:cNvPr>
          <p:cNvCxnSpPr/>
          <p:nvPr/>
        </p:nvCxnSpPr>
        <p:spPr>
          <a:xfrm>
            <a:off x="0" y="3717032"/>
            <a:ext cx="8350352" cy="0"/>
          </a:xfrm>
          <a:prstGeom prst="line">
            <a:avLst/>
          </a:prstGeom>
          <a:ln w="57150">
            <a:solidFill>
              <a:schemeClr val="bg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085CC48-F26D-4A97-BDAA-76F198AEF651}"/>
              </a:ext>
            </a:extLst>
          </p:cNvPr>
          <p:cNvPicPr>
            <a:picLocks noChangeAspect="1"/>
          </p:cNvPicPr>
          <p:nvPr/>
        </p:nvPicPr>
        <p:blipFill>
          <a:blip r:embed="rId3"/>
          <a:stretch>
            <a:fillRect/>
          </a:stretch>
        </p:blipFill>
        <p:spPr>
          <a:xfrm>
            <a:off x="9443417" y="3549604"/>
            <a:ext cx="2116252" cy="2160112"/>
          </a:xfrm>
          <a:prstGeom prst="rect">
            <a:avLst/>
          </a:prstGeom>
        </p:spPr>
      </p:pic>
    </p:spTree>
    <p:extLst>
      <p:ext uri="{BB962C8B-B14F-4D97-AF65-F5344CB8AC3E}">
        <p14:creationId xmlns:p14="http://schemas.microsoft.com/office/powerpoint/2010/main" val="2396114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logo for a disabled sport&#10;&#10;AI-generated content may be incorrect.">
            <a:extLst>
              <a:ext uri="{FF2B5EF4-FFF2-40B4-BE49-F238E27FC236}">
                <a16:creationId xmlns:a16="http://schemas.microsoft.com/office/drawing/2014/main" id="{198B1896-913E-382E-7251-136F5AADE63B}"/>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11303" r="9033"/>
          <a:stretch>
            <a:fillRect/>
          </a:stretch>
        </p:blipFill>
        <p:spPr bwMode="auto">
          <a:xfrm>
            <a:off x="4430868" y="-522504"/>
            <a:ext cx="9669642"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E63DB957-04E4-CC54-8282-8DD1A6BB082B}"/>
              </a:ext>
            </a:extLst>
          </p:cNvPr>
          <p:cNvSpPr>
            <a:spLocks noGrp="1"/>
          </p:cNvSpPr>
          <p:nvPr>
            <p:ph type="title"/>
          </p:nvPr>
        </p:nvSpPr>
        <p:spPr>
          <a:xfrm>
            <a:off x="468085" y="-289630"/>
            <a:ext cx="5941741" cy="1899912"/>
          </a:xfrm>
        </p:spPr>
        <p:txBody>
          <a:bodyPr vert="horz" lIns="91440" tIns="45720" rIns="91440" bIns="45720" rtlCol="0" anchor="ctr">
            <a:normAutofit/>
          </a:bodyPr>
          <a:lstStyle/>
          <a:p>
            <a:r>
              <a:rPr lang="en-US" sz="3700" dirty="0"/>
              <a:t>Rebrand – Wiltshire Inclusive Activities </a:t>
            </a:r>
          </a:p>
        </p:txBody>
      </p:sp>
      <p:sp>
        <p:nvSpPr>
          <p:cNvPr id="9" name="TextBox 8">
            <a:extLst>
              <a:ext uri="{FF2B5EF4-FFF2-40B4-BE49-F238E27FC236}">
                <a16:creationId xmlns:a16="http://schemas.microsoft.com/office/drawing/2014/main" id="{472F3A43-EB45-31C0-1B45-B3DA9C4C59D8}"/>
              </a:ext>
            </a:extLst>
          </p:cNvPr>
          <p:cNvSpPr txBox="1"/>
          <p:nvPr/>
        </p:nvSpPr>
        <p:spPr>
          <a:xfrm>
            <a:off x="627389" y="1214606"/>
            <a:ext cx="5257800" cy="4058674"/>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1200" b="1" dirty="0"/>
              <a:t>April – 2026 </a:t>
            </a:r>
          </a:p>
          <a:p>
            <a:pPr indent="-228600">
              <a:lnSpc>
                <a:spcPct val="90000"/>
              </a:lnSpc>
              <a:spcAft>
                <a:spcPts val="600"/>
              </a:spcAft>
              <a:buFont typeface="Arial" panose="020B0604020202020204" pitchFamily="34" charset="0"/>
              <a:buChar char="•"/>
            </a:pPr>
            <a:r>
              <a:rPr lang="en-US" sz="1200" dirty="0"/>
              <a:t>Development of new SEND C&amp;YP programme </a:t>
            </a:r>
          </a:p>
          <a:p>
            <a:pPr indent="-228600">
              <a:lnSpc>
                <a:spcPct val="90000"/>
              </a:lnSpc>
              <a:spcAft>
                <a:spcPts val="600"/>
              </a:spcAft>
              <a:buFont typeface="Arial" panose="020B0604020202020204" pitchFamily="34" charset="0"/>
              <a:buChar char="•"/>
            </a:pPr>
            <a:r>
              <a:rPr lang="en-US" sz="1200" dirty="0"/>
              <a:t>Timeline</a:t>
            </a:r>
          </a:p>
          <a:p>
            <a:pPr indent="-228600">
              <a:lnSpc>
                <a:spcPct val="90000"/>
              </a:lnSpc>
              <a:spcAft>
                <a:spcPts val="600"/>
              </a:spcAft>
              <a:buFont typeface="Arial" panose="020B0604020202020204" pitchFamily="34" charset="0"/>
              <a:buChar char="•"/>
            </a:pPr>
            <a:r>
              <a:rPr lang="en-US" sz="1200" dirty="0"/>
              <a:t>January 2026 – two new full time disability sport and physical activity coordinators employed </a:t>
            </a:r>
          </a:p>
          <a:p>
            <a:pPr marL="742950" lvl="1" indent="-228600">
              <a:lnSpc>
                <a:spcPct val="90000"/>
              </a:lnSpc>
              <a:spcAft>
                <a:spcPts val="600"/>
              </a:spcAft>
              <a:buFont typeface="Arial" panose="020B0604020202020204" pitchFamily="34" charset="0"/>
              <a:buChar char="•"/>
            </a:pPr>
            <a:r>
              <a:rPr lang="en-US" sz="1200" dirty="0"/>
              <a:t>Term time focus</a:t>
            </a:r>
          </a:p>
          <a:p>
            <a:pPr marL="1200150" lvl="2" indent="-228600">
              <a:lnSpc>
                <a:spcPct val="90000"/>
              </a:lnSpc>
              <a:spcAft>
                <a:spcPts val="600"/>
              </a:spcAft>
              <a:buFont typeface="Arial" panose="020B0604020202020204" pitchFamily="34" charset="0"/>
              <a:buChar char="•"/>
            </a:pPr>
            <a:r>
              <a:rPr lang="en-US" sz="1200" dirty="0"/>
              <a:t>Weekly delivery</a:t>
            </a:r>
          </a:p>
          <a:p>
            <a:pPr marL="1200150" lvl="2" indent="-228600">
              <a:lnSpc>
                <a:spcPct val="90000"/>
              </a:lnSpc>
              <a:spcAft>
                <a:spcPts val="600"/>
              </a:spcAft>
              <a:buFont typeface="Arial" panose="020B0604020202020204" pitchFamily="34" charset="0"/>
              <a:buChar char="•"/>
            </a:pPr>
            <a:r>
              <a:rPr lang="en-US" sz="1200" dirty="0"/>
              <a:t>Engage partners to support sport specific programmes</a:t>
            </a:r>
          </a:p>
          <a:p>
            <a:pPr marL="1200150" lvl="2" indent="-228600">
              <a:lnSpc>
                <a:spcPct val="90000"/>
              </a:lnSpc>
              <a:spcAft>
                <a:spcPts val="600"/>
              </a:spcAft>
              <a:buFont typeface="Arial" panose="020B0604020202020204" pitchFamily="34" charset="0"/>
              <a:buChar char="•"/>
            </a:pPr>
            <a:r>
              <a:rPr lang="en-US" sz="1200" dirty="0"/>
              <a:t>Ad-hoc events </a:t>
            </a:r>
          </a:p>
          <a:p>
            <a:pPr marL="742950" lvl="1" indent="-228600">
              <a:lnSpc>
                <a:spcPct val="90000"/>
              </a:lnSpc>
              <a:spcAft>
                <a:spcPts val="600"/>
              </a:spcAft>
              <a:buFont typeface="Arial" panose="020B0604020202020204" pitchFamily="34" charset="0"/>
              <a:buChar char="•"/>
            </a:pPr>
            <a:r>
              <a:rPr lang="en-US" sz="1200" dirty="0"/>
              <a:t>School holiday focus </a:t>
            </a:r>
          </a:p>
          <a:p>
            <a:pPr marL="1200150" lvl="2" indent="-228600">
              <a:lnSpc>
                <a:spcPct val="90000"/>
              </a:lnSpc>
              <a:spcAft>
                <a:spcPts val="600"/>
              </a:spcAft>
              <a:buFont typeface="Arial" panose="020B0604020202020204" pitchFamily="34" charset="0"/>
              <a:buChar char="•"/>
            </a:pPr>
            <a:r>
              <a:rPr lang="en-US" sz="1200" dirty="0"/>
              <a:t>Weekly delivery</a:t>
            </a:r>
          </a:p>
          <a:p>
            <a:pPr marL="1200150" lvl="2" indent="-228600">
              <a:lnSpc>
                <a:spcPct val="90000"/>
              </a:lnSpc>
              <a:spcAft>
                <a:spcPts val="600"/>
              </a:spcAft>
              <a:buFont typeface="Arial" panose="020B0604020202020204" pitchFamily="34" charset="0"/>
              <a:buChar char="•"/>
            </a:pPr>
            <a:r>
              <a:rPr lang="en-US" sz="1200" dirty="0"/>
              <a:t>Develop and plan school holiday offer</a:t>
            </a:r>
          </a:p>
          <a:p>
            <a:pPr marL="1200150" lvl="2" indent="-228600">
              <a:lnSpc>
                <a:spcPct val="90000"/>
              </a:lnSpc>
              <a:spcAft>
                <a:spcPts val="600"/>
              </a:spcAft>
              <a:buFont typeface="Arial" panose="020B0604020202020204" pitchFamily="34" charset="0"/>
              <a:buChar char="•"/>
            </a:pPr>
            <a:r>
              <a:rPr lang="en-US" sz="1200" dirty="0"/>
              <a:t>Engage partners to support school holiday delivery </a:t>
            </a:r>
          </a:p>
          <a:p>
            <a:pPr marL="285750" indent="-228600">
              <a:lnSpc>
                <a:spcPct val="90000"/>
              </a:lnSpc>
              <a:spcAft>
                <a:spcPts val="600"/>
              </a:spcAft>
              <a:buFont typeface="Arial" panose="020B0604020202020204" pitchFamily="34" charset="0"/>
              <a:buChar char="•"/>
            </a:pPr>
            <a:r>
              <a:rPr lang="en-US" sz="1200" dirty="0"/>
              <a:t>Jan-March 2026 – consultation process with C&amp;YP, families and parent/carers </a:t>
            </a:r>
          </a:p>
          <a:p>
            <a:pPr marL="285750" indent="-228600">
              <a:lnSpc>
                <a:spcPct val="90000"/>
              </a:lnSpc>
              <a:spcAft>
                <a:spcPts val="600"/>
              </a:spcAft>
              <a:buFont typeface="Arial" panose="020B0604020202020204" pitchFamily="34" charset="0"/>
              <a:buChar char="•"/>
            </a:pPr>
            <a:r>
              <a:rPr lang="en-US" sz="1200" dirty="0"/>
              <a:t>April 2026 – additional three multi-activity clubs developed </a:t>
            </a:r>
          </a:p>
          <a:p>
            <a:pPr marL="285750" indent="-228600">
              <a:lnSpc>
                <a:spcPct val="90000"/>
              </a:lnSpc>
              <a:spcAft>
                <a:spcPts val="600"/>
              </a:spcAft>
              <a:buFont typeface="Arial" panose="020B0604020202020204" pitchFamily="34" charset="0"/>
              <a:buChar char="•"/>
            </a:pPr>
            <a:r>
              <a:rPr lang="en-US" sz="1200" dirty="0"/>
              <a:t>August 2026 – New SEND holiday programme delivered alongside FUEL</a:t>
            </a:r>
          </a:p>
          <a:p>
            <a:pPr marL="285750" indent="-228600">
              <a:lnSpc>
                <a:spcPct val="90000"/>
              </a:lnSpc>
              <a:spcAft>
                <a:spcPts val="600"/>
              </a:spcAft>
              <a:buFont typeface="Arial" panose="020B0604020202020204" pitchFamily="34" charset="0"/>
              <a:buChar char="•"/>
            </a:pPr>
            <a:r>
              <a:rPr lang="en-US" sz="1200" dirty="0"/>
              <a:t>April 2027 – three new SEND clubs developed </a:t>
            </a:r>
          </a:p>
          <a:p>
            <a:pPr marL="285750" indent="-228600">
              <a:lnSpc>
                <a:spcPct val="90000"/>
              </a:lnSpc>
              <a:spcAft>
                <a:spcPts val="600"/>
              </a:spcAft>
              <a:buFont typeface="Arial" panose="020B0604020202020204" pitchFamily="34" charset="0"/>
              <a:buChar char="•"/>
            </a:pPr>
            <a:r>
              <a:rPr lang="en-US" sz="1200" dirty="0"/>
              <a:t>April 2028 – three new SEND clubs developed </a:t>
            </a:r>
          </a:p>
        </p:txBody>
      </p:sp>
      <p:sp>
        <p:nvSpPr>
          <p:cNvPr id="5" name="Rectangle 2">
            <a:extLst>
              <a:ext uri="{FF2B5EF4-FFF2-40B4-BE49-F238E27FC236}">
                <a16:creationId xmlns:a16="http://schemas.microsoft.com/office/drawing/2014/main" id="{4A3CAE88-5A9B-B453-EB9B-F27CCE2F9B4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877318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logos with text&#10;&#10;Description automatically generated">
            <a:extLst>
              <a:ext uri="{FF2B5EF4-FFF2-40B4-BE49-F238E27FC236}">
                <a16:creationId xmlns:a16="http://schemas.microsoft.com/office/drawing/2014/main" id="{43055F87-01B2-3A00-77BB-6FE2F146ECB4}"/>
              </a:ext>
            </a:extLst>
          </p:cNvPr>
          <p:cNvPicPr>
            <a:picLocks noChangeAspect="1"/>
          </p:cNvPicPr>
          <p:nvPr/>
        </p:nvPicPr>
        <p:blipFill>
          <a:blip r:embed="rId2">
            <a:alphaModFix/>
          </a:blip>
          <a:stretch>
            <a:fillRect/>
          </a:stretch>
        </p:blipFill>
        <p:spPr>
          <a:xfrm>
            <a:off x="7260028" y="287693"/>
            <a:ext cx="3788833" cy="2471620"/>
          </a:xfrm>
          <a:prstGeom prst="rect">
            <a:avLst/>
          </a:prstGeom>
        </p:spPr>
      </p:pic>
      <p:sp>
        <p:nvSpPr>
          <p:cNvPr id="5" name="TextBox 4">
            <a:extLst>
              <a:ext uri="{FF2B5EF4-FFF2-40B4-BE49-F238E27FC236}">
                <a16:creationId xmlns:a16="http://schemas.microsoft.com/office/drawing/2014/main" id="{81AEB00D-3A26-5E44-9A95-0E77F255583F}"/>
              </a:ext>
            </a:extLst>
          </p:cNvPr>
          <p:cNvSpPr txBox="1"/>
          <p:nvPr/>
        </p:nvSpPr>
        <p:spPr>
          <a:xfrm>
            <a:off x="202141" y="4373325"/>
            <a:ext cx="3411463" cy="738664"/>
          </a:xfrm>
          <a:prstGeom prst="rect">
            <a:avLst/>
          </a:prstGeom>
          <a:noFill/>
        </p:spPr>
        <p:txBody>
          <a:bodyPr wrap="square">
            <a:spAutoFit/>
          </a:bodyPr>
          <a:lstStyle/>
          <a:p>
            <a:r>
              <a:rPr lang="en-GB" sz="1400" b="1" dirty="0">
                <a:solidFill>
                  <a:srgbClr val="FF0000"/>
                </a:solidFill>
                <a:latin typeface="Aptos" panose="020B0004020202020204" pitchFamily="34" charset="0"/>
              </a:rPr>
              <a:t>Physical Activity hub-clubs</a:t>
            </a:r>
          </a:p>
          <a:p>
            <a:r>
              <a:rPr lang="en-GB" sz="1400" dirty="0">
                <a:latin typeface="Aptos" panose="020B0004020202020204" pitchFamily="34" charset="0"/>
              </a:rPr>
              <a:t>Inclusive activity clubs including exercise to music, seated exercise and fun games</a:t>
            </a:r>
          </a:p>
        </p:txBody>
      </p:sp>
      <p:sp>
        <p:nvSpPr>
          <p:cNvPr id="7" name="TextBox 6">
            <a:extLst>
              <a:ext uri="{FF2B5EF4-FFF2-40B4-BE49-F238E27FC236}">
                <a16:creationId xmlns:a16="http://schemas.microsoft.com/office/drawing/2014/main" id="{52E073E4-8500-E86A-36C6-4556364C7393}"/>
              </a:ext>
            </a:extLst>
          </p:cNvPr>
          <p:cNvSpPr txBox="1"/>
          <p:nvPr/>
        </p:nvSpPr>
        <p:spPr>
          <a:xfrm>
            <a:off x="3848566" y="4182912"/>
            <a:ext cx="3623921" cy="738664"/>
          </a:xfrm>
          <a:prstGeom prst="rect">
            <a:avLst/>
          </a:prstGeom>
          <a:noFill/>
          <a:ln>
            <a:noFill/>
          </a:ln>
        </p:spPr>
        <p:txBody>
          <a:bodyPr wrap="square">
            <a:spAutoFit/>
          </a:bodyPr>
          <a:lstStyle/>
          <a:p>
            <a:r>
              <a:rPr lang="en-GB" sz="1400" b="1" dirty="0">
                <a:solidFill>
                  <a:srgbClr val="00B0F0"/>
                </a:solidFill>
                <a:latin typeface="Aptos" panose="020B0004020202020204" pitchFamily="34" charset="0"/>
              </a:rPr>
              <a:t>Stable Experience </a:t>
            </a:r>
            <a:endParaRPr lang="en-GB" sz="1400" dirty="0">
              <a:solidFill>
                <a:srgbClr val="00B0F0"/>
              </a:solidFill>
              <a:latin typeface="Aptos" panose="020B0004020202020204" pitchFamily="34" charset="0"/>
            </a:endParaRPr>
          </a:p>
          <a:p>
            <a:r>
              <a:rPr lang="en-GB" sz="1400" dirty="0">
                <a:latin typeface="Aptos" panose="020B0004020202020204" pitchFamily="34" charset="0"/>
              </a:rPr>
              <a:t>Equine-assisted therapy incorporates horses into the therapeutic process</a:t>
            </a:r>
          </a:p>
        </p:txBody>
      </p:sp>
      <p:sp>
        <p:nvSpPr>
          <p:cNvPr id="9" name="TextBox 8">
            <a:extLst>
              <a:ext uri="{FF2B5EF4-FFF2-40B4-BE49-F238E27FC236}">
                <a16:creationId xmlns:a16="http://schemas.microsoft.com/office/drawing/2014/main" id="{339817CF-50E6-8B50-E2A0-0F59A5B3ED26}"/>
              </a:ext>
            </a:extLst>
          </p:cNvPr>
          <p:cNvSpPr txBox="1"/>
          <p:nvPr/>
        </p:nvSpPr>
        <p:spPr>
          <a:xfrm>
            <a:off x="191374" y="3707412"/>
            <a:ext cx="3517758" cy="738664"/>
          </a:xfrm>
          <a:prstGeom prst="rect">
            <a:avLst/>
          </a:prstGeom>
          <a:noFill/>
        </p:spPr>
        <p:txBody>
          <a:bodyPr wrap="square">
            <a:spAutoFit/>
          </a:bodyPr>
          <a:lstStyle/>
          <a:p>
            <a:r>
              <a:rPr lang="en-GB" sz="1400" b="1" dirty="0">
                <a:solidFill>
                  <a:srgbClr val="00B050"/>
                </a:solidFill>
                <a:latin typeface="Aptos" panose="020B0004020202020204" pitchFamily="34" charset="0"/>
              </a:rPr>
              <a:t>Pickleball</a:t>
            </a:r>
          </a:p>
          <a:p>
            <a:r>
              <a:rPr lang="en-GB" sz="1400" dirty="0">
                <a:latin typeface="Aptos" panose="020B0004020202020204" pitchFamily="34" charset="0"/>
              </a:rPr>
              <a:t>A chance to try a new paddle sport in a fun, inclusive environment</a:t>
            </a:r>
          </a:p>
        </p:txBody>
      </p:sp>
      <p:sp>
        <p:nvSpPr>
          <p:cNvPr id="11" name="TextBox 10">
            <a:extLst>
              <a:ext uri="{FF2B5EF4-FFF2-40B4-BE49-F238E27FC236}">
                <a16:creationId xmlns:a16="http://schemas.microsoft.com/office/drawing/2014/main" id="{C5B44541-574A-5438-9649-3AA53912F480}"/>
              </a:ext>
            </a:extLst>
          </p:cNvPr>
          <p:cNvSpPr txBox="1"/>
          <p:nvPr/>
        </p:nvSpPr>
        <p:spPr>
          <a:xfrm>
            <a:off x="3848566" y="3705859"/>
            <a:ext cx="3648739" cy="523220"/>
          </a:xfrm>
          <a:prstGeom prst="rect">
            <a:avLst/>
          </a:prstGeom>
          <a:noFill/>
        </p:spPr>
        <p:txBody>
          <a:bodyPr wrap="square">
            <a:spAutoFit/>
          </a:bodyPr>
          <a:lstStyle/>
          <a:p>
            <a:r>
              <a:rPr lang="en-GB" sz="1400" b="1" dirty="0">
                <a:solidFill>
                  <a:srgbClr val="7030A0"/>
                </a:solidFill>
                <a:latin typeface="Aptos" panose="020B0004020202020204" pitchFamily="34" charset="0"/>
              </a:rPr>
              <a:t>GOGA Games</a:t>
            </a:r>
          </a:p>
          <a:p>
            <a:r>
              <a:rPr lang="en-GB" sz="1400" dirty="0">
                <a:latin typeface="Aptos" panose="020B0004020202020204" pitchFamily="34" charset="0"/>
              </a:rPr>
              <a:t>A county festival celebrating all GOGA groups</a:t>
            </a:r>
          </a:p>
        </p:txBody>
      </p:sp>
      <p:sp>
        <p:nvSpPr>
          <p:cNvPr id="13" name="TextBox 12">
            <a:extLst>
              <a:ext uri="{FF2B5EF4-FFF2-40B4-BE49-F238E27FC236}">
                <a16:creationId xmlns:a16="http://schemas.microsoft.com/office/drawing/2014/main" id="{9D2D3564-683C-DD09-E069-769213635B64}"/>
              </a:ext>
            </a:extLst>
          </p:cNvPr>
          <p:cNvSpPr txBox="1"/>
          <p:nvPr/>
        </p:nvSpPr>
        <p:spPr>
          <a:xfrm>
            <a:off x="191374" y="5049198"/>
            <a:ext cx="3147509" cy="738664"/>
          </a:xfrm>
          <a:prstGeom prst="rect">
            <a:avLst/>
          </a:prstGeom>
          <a:noFill/>
        </p:spPr>
        <p:txBody>
          <a:bodyPr wrap="square">
            <a:spAutoFit/>
          </a:bodyPr>
          <a:lstStyle/>
          <a:p>
            <a:r>
              <a:rPr lang="en-GB" sz="1400" b="1" dirty="0">
                <a:solidFill>
                  <a:srgbClr val="FFC000"/>
                </a:solidFill>
                <a:latin typeface="Aptos" panose="020B0004020202020204" pitchFamily="34" charset="0"/>
              </a:rPr>
              <a:t>Walking Football</a:t>
            </a:r>
          </a:p>
          <a:p>
            <a:r>
              <a:rPr lang="en-GB" sz="1400" dirty="0">
                <a:latin typeface="Aptos" panose="020B0004020202020204" pitchFamily="34" charset="0"/>
              </a:rPr>
              <a:t>Emphasis is on teamwork, socialising and engagement whilst exercising</a:t>
            </a:r>
            <a:r>
              <a:rPr lang="en-GB" sz="1400" b="1" dirty="0">
                <a:latin typeface="Aptos" panose="020B0004020202020204" pitchFamily="34" charset="0"/>
              </a:rPr>
              <a:t> </a:t>
            </a:r>
            <a:endParaRPr lang="en-GB" sz="1400" dirty="0">
              <a:latin typeface="Aptos" panose="020B0004020202020204" pitchFamily="34" charset="0"/>
            </a:endParaRPr>
          </a:p>
        </p:txBody>
      </p:sp>
      <p:sp>
        <p:nvSpPr>
          <p:cNvPr id="15" name="TextBox 14">
            <a:extLst>
              <a:ext uri="{FF2B5EF4-FFF2-40B4-BE49-F238E27FC236}">
                <a16:creationId xmlns:a16="http://schemas.microsoft.com/office/drawing/2014/main" id="{7653608C-B012-2F57-4EF7-AF09303823CD}"/>
              </a:ext>
            </a:extLst>
          </p:cNvPr>
          <p:cNvSpPr txBox="1"/>
          <p:nvPr/>
        </p:nvSpPr>
        <p:spPr>
          <a:xfrm>
            <a:off x="3862763" y="4833755"/>
            <a:ext cx="3978696" cy="954107"/>
          </a:xfrm>
          <a:prstGeom prst="rect">
            <a:avLst/>
          </a:prstGeom>
          <a:noFill/>
        </p:spPr>
        <p:txBody>
          <a:bodyPr wrap="square">
            <a:spAutoFit/>
          </a:bodyPr>
          <a:lstStyle/>
          <a:p>
            <a:r>
              <a:rPr lang="en-GB" sz="1400" b="1" dirty="0">
                <a:solidFill>
                  <a:srgbClr val="0070C0"/>
                </a:solidFill>
                <a:latin typeface="Aptos" panose="020B0004020202020204" pitchFamily="34" charset="0"/>
              </a:rPr>
              <a:t>Gardening </a:t>
            </a:r>
            <a:endParaRPr lang="en-GB" sz="1400" dirty="0">
              <a:solidFill>
                <a:srgbClr val="0070C0"/>
              </a:solidFill>
              <a:latin typeface="Aptos" panose="020B0004020202020204" pitchFamily="34" charset="0"/>
            </a:endParaRPr>
          </a:p>
          <a:p>
            <a:r>
              <a:rPr lang="en-GB" sz="1400" dirty="0">
                <a:latin typeface="Aptos" panose="020B0004020202020204" pitchFamily="34" charset="0"/>
              </a:rPr>
              <a:t>Take part individually or in a group, individuals pick-up jobs required for the week (weeding, erect a fence)</a:t>
            </a:r>
          </a:p>
        </p:txBody>
      </p:sp>
      <p:sp>
        <p:nvSpPr>
          <p:cNvPr id="6" name="Title 1">
            <a:extLst>
              <a:ext uri="{FF2B5EF4-FFF2-40B4-BE49-F238E27FC236}">
                <a16:creationId xmlns:a16="http://schemas.microsoft.com/office/drawing/2014/main" id="{87A5AA53-D128-EEB8-02CD-136C723ABD19}"/>
              </a:ext>
            </a:extLst>
          </p:cNvPr>
          <p:cNvSpPr txBox="1">
            <a:spLocks/>
          </p:cNvSpPr>
          <p:nvPr/>
        </p:nvSpPr>
        <p:spPr>
          <a:xfrm>
            <a:off x="203209" y="132548"/>
            <a:ext cx="4884679" cy="584091"/>
          </a:xfrm>
          <a:prstGeom prst="rect">
            <a:avLst/>
          </a:prstGeom>
        </p:spPr>
        <p:txBody>
          <a:bodyPr wrap="square" anchor="ctr">
            <a:normAutofit/>
          </a:bodyPr>
          <a:lstStyle>
            <a:lvl1pPr algn="l" rtl="0" eaLnBrk="0" fontAlgn="base" hangingPunct="0">
              <a:spcBef>
                <a:spcPct val="0"/>
              </a:spcBef>
              <a:spcAft>
                <a:spcPct val="0"/>
              </a:spcAft>
              <a:defRPr sz="3200">
                <a:solidFill>
                  <a:srgbClr val="00843D"/>
                </a:solidFill>
                <a:latin typeface="+mj-lt"/>
                <a:ea typeface="+mj-ea"/>
                <a:cs typeface="+mj-cs"/>
              </a:defRPr>
            </a:lvl1pPr>
            <a:lvl2pPr algn="l" rtl="0" eaLnBrk="0" fontAlgn="base" hangingPunct="0">
              <a:spcBef>
                <a:spcPct val="0"/>
              </a:spcBef>
              <a:spcAft>
                <a:spcPct val="0"/>
              </a:spcAft>
              <a:defRPr sz="3200">
                <a:solidFill>
                  <a:srgbClr val="00843D"/>
                </a:solidFill>
                <a:latin typeface="Arial" charset="0"/>
              </a:defRPr>
            </a:lvl2pPr>
            <a:lvl3pPr algn="l" rtl="0" eaLnBrk="0" fontAlgn="base" hangingPunct="0">
              <a:spcBef>
                <a:spcPct val="0"/>
              </a:spcBef>
              <a:spcAft>
                <a:spcPct val="0"/>
              </a:spcAft>
              <a:defRPr sz="3200">
                <a:solidFill>
                  <a:srgbClr val="00843D"/>
                </a:solidFill>
                <a:latin typeface="Arial" charset="0"/>
              </a:defRPr>
            </a:lvl3pPr>
            <a:lvl4pPr algn="l" rtl="0" eaLnBrk="0" fontAlgn="base" hangingPunct="0">
              <a:spcBef>
                <a:spcPct val="0"/>
              </a:spcBef>
              <a:spcAft>
                <a:spcPct val="0"/>
              </a:spcAft>
              <a:defRPr sz="3200">
                <a:solidFill>
                  <a:srgbClr val="00843D"/>
                </a:solidFill>
                <a:latin typeface="Arial" charset="0"/>
              </a:defRPr>
            </a:lvl4pPr>
            <a:lvl5pPr algn="l" rtl="0" eaLnBrk="0" fontAlgn="base" hangingPunct="0">
              <a:spcBef>
                <a:spcPct val="0"/>
              </a:spcBef>
              <a:spcAft>
                <a:spcPct val="0"/>
              </a:spcAft>
              <a:defRPr sz="3200">
                <a:solidFill>
                  <a:srgbClr val="00843D"/>
                </a:solidFill>
                <a:latin typeface="Arial"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r>
              <a:rPr lang="en-GB" sz="2800" kern="0" dirty="0">
                <a:latin typeface="Aptos" panose="020B0004020202020204" pitchFamily="34" charset="0"/>
              </a:rPr>
              <a:t>Get Out, Get Active (GOGA) </a:t>
            </a:r>
          </a:p>
        </p:txBody>
      </p:sp>
      <p:pic>
        <p:nvPicPr>
          <p:cNvPr id="10" name="Picture 9">
            <a:extLst>
              <a:ext uri="{FF2B5EF4-FFF2-40B4-BE49-F238E27FC236}">
                <a16:creationId xmlns:a16="http://schemas.microsoft.com/office/drawing/2014/main" id="{63CABF79-6B36-0ACA-2347-F1A759A74B80}"/>
              </a:ext>
            </a:extLst>
          </p:cNvPr>
          <p:cNvPicPr>
            <a:picLocks noChangeAspect="1"/>
          </p:cNvPicPr>
          <p:nvPr/>
        </p:nvPicPr>
        <p:blipFill>
          <a:blip r:embed="rId3"/>
          <a:stretch>
            <a:fillRect/>
          </a:stretch>
        </p:blipFill>
        <p:spPr>
          <a:xfrm>
            <a:off x="8021929" y="3017264"/>
            <a:ext cx="3978697" cy="2712122"/>
          </a:xfrm>
          <a:prstGeom prst="rect">
            <a:avLst/>
          </a:prstGeom>
        </p:spPr>
      </p:pic>
      <p:sp>
        <p:nvSpPr>
          <p:cNvPr id="12" name="Rectangle: Rounded Corners 4">
            <a:extLst>
              <a:ext uri="{FF2B5EF4-FFF2-40B4-BE49-F238E27FC236}">
                <a16:creationId xmlns:a16="http://schemas.microsoft.com/office/drawing/2014/main" id="{6DAF2F82-28CB-742A-1F5C-FDB7EA6429EA}"/>
              </a:ext>
            </a:extLst>
          </p:cNvPr>
          <p:cNvSpPr txBox="1"/>
          <p:nvPr/>
        </p:nvSpPr>
        <p:spPr>
          <a:xfrm>
            <a:off x="202141" y="729561"/>
            <a:ext cx="6459345" cy="400062"/>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000" b="1" dirty="0">
                <a:latin typeface="Aptos" panose="020B0004020202020204" pitchFamily="34" charset="0"/>
              </a:rPr>
              <a:t>Aim</a:t>
            </a:r>
            <a:endParaRPr lang="en-US" sz="2000" b="1" kern="1200" dirty="0">
              <a:latin typeface="Aptos" panose="020B0004020202020204" pitchFamily="34" charset="0"/>
            </a:endParaRPr>
          </a:p>
        </p:txBody>
      </p:sp>
      <p:sp>
        <p:nvSpPr>
          <p:cNvPr id="14" name="Content Placeholder 2">
            <a:extLst>
              <a:ext uri="{FF2B5EF4-FFF2-40B4-BE49-F238E27FC236}">
                <a16:creationId xmlns:a16="http://schemas.microsoft.com/office/drawing/2014/main" id="{5605C6F8-682A-8FC9-CCC8-9D1AD6757D2F}"/>
              </a:ext>
            </a:extLst>
          </p:cNvPr>
          <p:cNvSpPr txBox="1">
            <a:spLocks/>
          </p:cNvSpPr>
          <p:nvPr/>
        </p:nvSpPr>
        <p:spPr>
          <a:xfrm>
            <a:off x="146867" y="1198355"/>
            <a:ext cx="6933473" cy="2322035"/>
          </a:xfrm>
          <a:prstGeom prst="rect">
            <a:avLst/>
          </a:prstGeom>
        </p:spPr>
        <p:txBody>
          <a:bodyPr wrap="square" anchor="t">
            <a:normAutofit/>
          </a:bodyPr>
          <a:lstStyle>
            <a:lvl1pPr marL="342900" indent="-342900" algn="l" rtl="0" eaLnBrk="0" fontAlgn="base" hangingPunct="0">
              <a:spcBef>
                <a:spcPct val="20000"/>
              </a:spcBef>
              <a:spcAft>
                <a:spcPct val="0"/>
              </a:spcAft>
              <a:buChar char="•"/>
              <a:defRPr sz="21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100">
                <a:solidFill>
                  <a:schemeClr val="tx1"/>
                </a:solidFill>
                <a:latin typeface="+mn-lt"/>
              </a:defRPr>
            </a:lvl2pPr>
            <a:lvl3pPr marL="1143000" indent="-228600" algn="l" rtl="0" eaLnBrk="0" fontAlgn="base" hangingPunct="0">
              <a:spcBef>
                <a:spcPct val="20000"/>
              </a:spcBef>
              <a:spcAft>
                <a:spcPct val="0"/>
              </a:spcAft>
              <a:buChar char="•"/>
              <a:defRPr sz="2100">
                <a:solidFill>
                  <a:schemeClr val="tx1"/>
                </a:solidFill>
                <a:latin typeface="+mn-lt"/>
              </a:defRPr>
            </a:lvl3pPr>
            <a:lvl4pPr marL="1600200" indent="-228600" algn="l" rtl="0" eaLnBrk="0" fontAlgn="base" hangingPunct="0">
              <a:spcBef>
                <a:spcPct val="20000"/>
              </a:spcBef>
              <a:spcAft>
                <a:spcPct val="0"/>
              </a:spcAft>
              <a:buChar char="–"/>
              <a:defRPr sz="2100">
                <a:solidFill>
                  <a:schemeClr val="tx1"/>
                </a:solidFill>
                <a:latin typeface="+mn-lt"/>
              </a:defRPr>
            </a:lvl4pPr>
            <a:lvl5pPr marL="2057400" indent="-228600" algn="l" rtl="0" eaLnBrk="0" fontAlgn="base" hangingPunct="0">
              <a:spcBef>
                <a:spcPct val="20000"/>
              </a:spcBef>
              <a:spcAft>
                <a:spcPct val="0"/>
              </a:spcAft>
              <a:buChar char="»"/>
              <a:defRPr sz="2100">
                <a:solidFill>
                  <a:schemeClr val="tx1"/>
                </a:solidFill>
                <a:latin typeface="+mn-lt"/>
              </a:defRPr>
            </a:lvl5pPr>
            <a:lvl6pPr marL="2514600" indent="-228600" algn="l" rtl="0" fontAlgn="base">
              <a:spcBef>
                <a:spcPct val="20000"/>
              </a:spcBef>
              <a:spcAft>
                <a:spcPct val="0"/>
              </a:spcAft>
              <a:buChar char="»"/>
              <a:defRPr sz="2100">
                <a:solidFill>
                  <a:schemeClr val="tx1"/>
                </a:solidFill>
                <a:latin typeface="+mn-lt"/>
              </a:defRPr>
            </a:lvl6pPr>
            <a:lvl7pPr marL="2971800" indent="-228600" algn="l" rtl="0" fontAlgn="base">
              <a:spcBef>
                <a:spcPct val="20000"/>
              </a:spcBef>
              <a:spcAft>
                <a:spcPct val="0"/>
              </a:spcAft>
              <a:buChar char="»"/>
              <a:defRPr sz="2100">
                <a:solidFill>
                  <a:schemeClr val="tx1"/>
                </a:solidFill>
                <a:latin typeface="+mn-lt"/>
              </a:defRPr>
            </a:lvl7pPr>
            <a:lvl8pPr marL="3429000" indent="-228600" algn="l" rtl="0" fontAlgn="base">
              <a:spcBef>
                <a:spcPct val="20000"/>
              </a:spcBef>
              <a:spcAft>
                <a:spcPct val="0"/>
              </a:spcAft>
              <a:buChar char="»"/>
              <a:defRPr sz="2100">
                <a:solidFill>
                  <a:schemeClr val="tx1"/>
                </a:solidFill>
                <a:latin typeface="+mn-lt"/>
              </a:defRPr>
            </a:lvl8pPr>
            <a:lvl9pPr marL="3886200" indent="-228600" algn="l" rtl="0" fontAlgn="base">
              <a:spcBef>
                <a:spcPct val="20000"/>
              </a:spcBef>
              <a:spcAft>
                <a:spcPct val="0"/>
              </a:spcAft>
              <a:buChar char="»"/>
              <a:defRPr sz="2100">
                <a:solidFill>
                  <a:schemeClr val="tx1"/>
                </a:solidFill>
                <a:latin typeface="+mn-lt"/>
              </a:defRPr>
            </a:lvl9pPr>
          </a:lstStyle>
          <a:p>
            <a:pPr>
              <a:lnSpc>
                <a:spcPct val="90000"/>
              </a:lnSpc>
            </a:pPr>
            <a:r>
              <a:rPr lang="en-GB" sz="1600" kern="0" dirty="0">
                <a:latin typeface="Aptos" panose="020B0004020202020204" pitchFamily="34" charset="0"/>
              </a:rPr>
              <a:t>Make activity inclusive, supporting people to move more and lead more active and healthier lifestyles</a:t>
            </a:r>
          </a:p>
          <a:p>
            <a:pPr>
              <a:lnSpc>
                <a:spcPct val="90000"/>
              </a:lnSpc>
            </a:pPr>
            <a:r>
              <a:rPr lang="en-GB" sz="1600" kern="0" dirty="0">
                <a:latin typeface="Aptos" panose="020B0004020202020204" pitchFamily="34" charset="0"/>
              </a:rPr>
              <a:t>Provide opportunities for disabled and non-disabled people to be active together  </a:t>
            </a:r>
          </a:p>
          <a:p>
            <a:pPr>
              <a:lnSpc>
                <a:spcPct val="90000"/>
              </a:lnSpc>
            </a:pPr>
            <a:r>
              <a:rPr lang="en-GB" sz="1600" kern="0" dirty="0">
                <a:latin typeface="Aptos" panose="020B0004020202020204" pitchFamily="34" charset="0"/>
              </a:rPr>
              <a:t>Develop a community where people feel comfortable and included</a:t>
            </a:r>
          </a:p>
          <a:p>
            <a:pPr>
              <a:lnSpc>
                <a:spcPct val="90000"/>
              </a:lnSpc>
            </a:pPr>
            <a:r>
              <a:rPr lang="en-GB" sz="1600" kern="0" dirty="0">
                <a:latin typeface="Aptos" panose="020B0004020202020204" pitchFamily="34" charset="0"/>
              </a:rPr>
              <a:t>Create an environment which is person-centred, where people feel heard and take ownership of the programme</a:t>
            </a:r>
          </a:p>
          <a:p>
            <a:pPr>
              <a:lnSpc>
                <a:spcPct val="90000"/>
              </a:lnSpc>
            </a:pPr>
            <a:r>
              <a:rPr lang="en-GB" sz="1600" kern="0" dirty="0">
                <a:latin typeface="Aptos" panose="020B0004020202020204" pitchFamily="34" charset="0"/>
              </a:rPr>
              <a:t>Activity where people receive the physical and social benefits of exercise, feel part of a group which in turn helps support mental wellbeing </a:t>
            </a:r>
          </a:p>
          <a:p>
            <a:pPr marL="285750" indent="-285750">
              <a:lnSpc>
                <a:spcPct val="90000"/>
              </a:lnSpc>
              <a:buFont typeface="Arial" panose="020B0604020202020204" pitchFamily="34" charset="0"/>
              <a:buChar char="•"/>
            </a:pPr>
            <a:endParaRPr lang="en-GB" sz="1600" kern="0" dirty="0"/>
          </a:p>
          <a:p>
            <a:pPr marL="0" indent="0">
              <a:lnSpc>
                <a:spcPct val="90000"/>
              </a:lnSpc>
              <a:buFontTx/>
              <a:buNone/>
            </a:pPr>
            <a:endParaRPr lang="en-GB" sz="1600" kern="0" dirty="0"/>
          </a:p>
        </p:txBody>
      </p:sp>
      <p:cxnSp>
        <p:nvCxnSpPr>
          <p:cNvPr id="3" name="Straight Connector 2">
            <a:extLst>
              <a:ext uri="{FF2B5EF4-FFF2-40B4-BE49-F238E27FC236}">
                <a16:creationId xmlns:a16="http://schemas.microsoft.com/office/drawing/2014/main" id="{6F81C9AC-0F5D-6BAA-705F-13DE41017329}"/>
              </a:ext>
            </a:extLst>
          </p:cNvPr>
          <p:cNvCxnSpPr/>
          <p:nvPr/>
        </p:nvCxnSpPr>
        <p:spPr>
          <a:xfrm>
            <a:off x="0" y="3520390"/>
            <a:ext cx="8021929" cy="0"/>
          </a:xfrm>
          <a:prstGeom prst="line">
            <a:avLst/>
          </a:prstGeom>
          <a:ln w="571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1360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children dancing&#10;&#10;Description automatically generated">
            <a:extLst>
              <a:ext uri="{FF2B5EF4-FFF2-40B4-BE49-F238E27FC236}">
                <a16:creationId xmlns:a16="http://schemas.microsoft.com/office/drawing/2014/main" id="{F9F22093-86C9-7ADF-1814-EC08B382892A}"/>
              </a:ext>
            </a:extLst>
          </p:cNvPr>
          <p:cNvPicPr>
            <a:picLocks noChangeAspect="1"/>
          </p:cNvPicPr>
          <p:nvPr/>
        </p:nvPicPr>
        <p:blipFill>
          <a:blip r:embed="rId2">
            <a:alphaModFix/>
          </a:blip>
          <a:stretch>
            <a:fillRect/>
          </a:stretch>
        </p:blipFill>
        <p:spPr>
          <a:xfrm>
            <a:off x="7147858" y="936178"/>
            <a:ext cx="4804333" cy="4484054"/>
          </a:xfrm>
          <a:prstGeom prst="rect">
            <a:avLst/>
          </a:prstGeom>
        </p:spPr>
      </p:pic>
      <p:sp>
        <p:nvSpPr>
          <p:cNvPr id="5" name="TextBox 4">
            <a:extLst>
              <a:ext uri="{FF2B5EF4-FFF2-40B4-BE49-F238E27FC236}">
                <a16:creationId xmlns:a16="http://schemas.microsoft.com/office/drawing/2014/main" id="{81AEB00D-3A26-5E44-9A95-0E77F255583F}"/>
              </a:ext>
            </a:extLst>
          </p:cNvPr>
          <p:cNvSpPr txBox="1"/>
          <p:nvPr/>
        </p:nvSpPr>
        <p:spPr>
          <a:xfrm>
            <a:off x="186489" y="3573016"/>
            <a:ext cx="2920515" cy="1169551"/>
          </a:xfrm>
          <a:prstGeom prst="rect">
            <a:avLst/>
          </a:prstGeom>
          <a:noFill/>
        </p:spPr>
        <p:txBody>
          <a:bodyPr wrap="square">
            <a:spAutoFit/>
          </a:bodyPr>
          <a:lstStyle/>
          <a:p>
            <a:r>
              <a:rPr lang="en-GB" sz="1400" b="1" dirty="0">
                <a:solidFill>
                  <a:srgbClr val="FF0000"/>
                </a:solidFill>
                <a:latin typeface="Aptos" panose="020B0004020202020204" pitchFamily="34" charset="0"/>
              </a:rPr>
              <a:t>WID Weekly Clubs </a:t>
            </a:r>
            <a:endParaRPr lang="en-GB" sz="1400" dirty="0">
              <a:solidFill>
                <a:srgbClr val="FF0000"/>
              </a:solidFill>
              <a:latin typeface="Aptos" panose="020B0004020202020204" pitchFamily="34" charset="0"/>
            </a:endParaRPr>
          </a:p>
          <a:p>
            <a:r>
              <a:rPr lang="en-GB" sz="1400" dirty="0">
                <a:latin typeface="Aptos" panose="020B0004020202020204" pitchFamily="34" charset="0"/>
              </a:rPr>
              <a:t>Inclusive dance/movement clubs providing a safe space for individuals to express themselves to music</a:t>
            </a:r>
          </a:p>
        </p:txBody>
      </p:sp>
      <p:sp>
        <p:nvSpPr>
          <p:cNvPr id="7" name="TextBox 6">
            <a:extLst>
              <a:ext uri="{FF2B5EF4-FFF2-40B4-BE49-F238E27FC236}">
                <a16:creationId xmlns:a16="http://schemas.microsoft.com/office/drawing/2014/main" id="{52E073E4-8500-E86A-36C6-4556364C7393}"/>
              </a:ext>
            </a:extLst>
          </p:cNvPr>
          <p:cNvSpPr txBox="1"/>
          <p:nvPr/>
        </p:nvSpPr>
        <p:spPr>
          <a:xfrm>
            <a:off x="3040694" y="3566421"/>
            <a:ext cx="3064096" cy="954107"/>
          </a:xfrm>
          <a:prstGeom prst="rect">
            <a:avLst/>
          </a:prstGeom>
          <a:noFill/>
          <a:ln>
            <a:noFill/>
          </a:ln>
        </p:spPr>
        <p:txBody>
          <a:bodyPr wrap="square">
            <a:spAutoFit/>
          </a:bodyPr>
          <a:lstStyle/>
          <a:p>
            <a:r>
              <a:rPr lang="en-GB" sz="1400" b="1" dirty="0">
                <a:solidFill>
                  <a:srgbClr val="0070C0"/>
                </a:solidFill>
                <a:latin typeface="Aptos" panose="020B0004020202020204" pitchFamily="34" charset="0"/>
              </a:rPr>
              <a:t>WID KIDZ </a:t>
            </a:r>
            <a:endParaRPr lang="en-GB" sz="1400" dirty="0">
              <a:solidFill>
                <a:srgbClr val="0070C0"/>
              </a:solidFill>
              <a:latin typeface="Aptos" panose="020B0004020202020204" pitchFamily="34" charset="0"/>
            </a:endParaRPr>
          </a:p>
          <a:p>
            <a:r>
              <a:rPr lang="en-GB" sz="1400" dirty="0">
                <a:latin typeface="Aptos" panose="020B0004020202020204" pitchFamily="34" charset="0"/>
              </a:rPr>
              <a:t>School holiday programme</a:t>
            </a:r>
          </a:p>
          <a:p>
            <a:r>
              <a:rPr lang="en-GB" sz="1400" dirty="0">
                <a:latin typeface="Aptos" panose="020B0004020202020204" pitchFamily="34" charset="0"/>
              </a:rPr>
              <a:t>supporting individuals to </a:t>
            </a:r>
          </a:p>
          <a:p>
            <a:r>
              <a:rPr lang="en-GB" sz="1400" dirty="0">
                <a:latin typeface="Aptos" panose="020B0004020202020204" pitchFamily="34" charset="0"/>
              </a:rPr>
              <a:t>remain active during the holidays </a:t>
            </a:r>
          </a:p>
        </p:txBody>
      </p:sp>
      <p:sp>
        <p:nvSpPr>
          <p:cNvPr id="13" name="TextBox 12">
            <a:extLst>
              <a:ext uri="{FF2B5EF4-FFF2-40B4-BE49-F238E27FC236}">
                <a16:creationId xmlns:a16="http://schemas.microsoft.com/office/drawing/2014/main" id="{9D2D3564-683C-DD09-E069-769213635B64}"/>
              </a:ext>
            </a:extLst>
          </p:cNvPr>
          <p:cNvSpPr txBox="1"/>
          <p:nvPr/>
        </p:nvSpPr>
        <p:spPr>
          <a:xfrm>
            <a:off x="186489" y="4820412"/>
            <a:ext cx="2588256" cy="954107"/>
          </a:xfrm>
          <a:prstGeom prst="rect">
            <a:avLst/>
          </a:prstGeom>
          <a:noFill/>
        </p:spPr>
        <p:txBody>
          <a:bodyPr wrap="square">
            <a:spAutoFit/>
          </a:bodyPr>
          <a:lstStyle/>
          <a:p>
            <a:r>
              <a:rPr lang="en-GB" sz="1400" b="1" dirty="0">
                <a:solidFill>
                  <a:srgbClr val="FFC000"/>
                </a:solidFill>
                <a:latin typeface="Aptos" panose="020B0004020202020204" pitchFamily="34" charset="0"/>
              </a:rPr>
              <a:t>Inclusive Play</a:t>
            </a:r>
          </a:p>
          <a:p>
            <a:r>
              <a:rPr lang="en-GB" sz="1400" dirty="0">
                <a:latin typeface="Aptos" panose="020B0004020202020204" pitchFamily="34" charset="0"/>
              </a:rPr>
              <a:t>Sensory, soft-play activity for children and young people with SEND</a:t>
            </a:r>
          </a:p>
        </p:txBody>
      </p:sp>
      <p:sp>
        <p:nvSpPr>
          <p:cNvPr id="15" name="TextBox 14">
            <a:extLst>
              <a:ext uri="{FF2B5EF4-FFF2-40B4-BE49-F238E27FC236}">
                <a16:creationId xmlns:a16="http://schemas.microsoft.com/office/drawing/2014/main" id="{7653608C-B012-2F57-4EF7-AF09303823CD}"/>
              </a:ext>
            </a:extLst>
          </p:cNvPr>
          <p:cNvSpPr txBox="1"/>
          <p:nvPr/>
        </p:nvSpPr>
        <p:spPr>
          <a:xfrm>
            <a:off x="3040694" y="4604968"/>
            <a:ext cx="4633302" cy="1169551"/>
          </a:xfrm>
          <a:prstGeom prst="rect">
            <a:avLst/>
          </a:prstGeom>
          <a:noFill/>
        </p:spPr>
        <p:txBody>
          <a:bodyPr wrap="square">
            <a:spAutoFit/>
          </a:bodyPr>
          <a:lstStyle/>
          <a:p>
            <a:r>
              <a:rPr lang="en-GB" sz="1400" b="1" dirty="0">
                <a:solidFill>
                  <a:srgbClr val="7030A0"/>
                </a:solidFill>
                <a:latin typeface="Aptos" panose="020B0004020202020204" pitchFamily="34" charset="0"/>
              </a:rPr>
              <a:t>Casual Catch-Up </a:t>
            </a:r>
            <a:endParaRPr lang="en-GB" sz="1400" dirty="0">
              <a:solidFill>
                <a:srgbClr val="7030A0"/>
              </a:solidFill>
              <a:latin typeface="Aptos" panose="020B0004020202020204" pitchFamily="34" charset="0"/>
            </a:endParaRPr>
          </a:p>
          <a:p>
            <a:r>
              <a:rPr lang="en-GB" sz="1400" dirty="0">
                <a:latin typeface="Aptos" panose="020B0004020202020204" pitchFamily="34" charset="0"/>
              </a:rPr>
              <a:t>Giving participants and parent/carers of our programmes the opportunity to catch-up and share experiences outside of </a:t>
            </a:r>
          </a:p>
          <a:p>
            <a:r>
              <a:rPr lang="en-GB" sz="1400" dirty="0">
                <a:latin typeface="Aptos" panose="020B0004020202020204" pitchFamily="34" charset="0"/>
              </a:rPr>
              <a:t>their session </a:t>
            </a:r>
          </a:p>
        </p:txBody>
      </p:sp>
      <p:sp>
        <p:nvSpPr>
          <p:cNvPr id="12" name="Title 1">
            <a:extLst>
              <a:ext uri="{FF2B5EF4-FFF2-40B4-BE49-F238E27FC236}">
                <a16:creationId xmlns:a16="http://schemas.microsoft.com/office/drawing/2014/main" id="{311D3C02-C8A5-FA2A-50C2-CC9186766C39}"/>
              </a:ext>
            </a:extLst>
          </p:cNvPr>
          <p:cNvSpPr txBox="1">
            <a:spLocks/>
          </p:cNvSpPr>
          <p:nvPr/>
        </p:nvSpPr>
        <p:spPr>
          <a:xfrm>
            <a:off x="203209" y="132548"/>
            <a:ext cx="5028695" cy="584091"/>
          </a:xfrm>
          <a:prstGeom prst="rect">
            <a:avLst/>
          </a:prstGeom>
        </p:spPr>
        <p:txBody>
          <a:bodyPr wrap="square" anchor="ctr">
            <a:normAutofit/>
          </a:bodyPr>
          <a:lstStyle>
            <a:lvl1pPr algn="l" rtl="0" eaLnBrk="0" fontAlgn="base" hangingPunct="0">
              <a:spcBef>
                <a:spcPct val="0"/>
              </a:spcBef>
              <a:spcAft>
                <a:spcPct val="0"/>
              </a:spcAft>
              <a:defRPr sz="3200">
                <a:solidFill>
                  <a:srgbClr val="00843D"/>
                </a:solidFill>
                <a:latin typeface="+mj-lt"/>
                <a:ea typeface="+mj-ea"/>
                <a:cs typeface="+mj-cs"/>
              </a:defRPr>
            </a:lvl1pPr>
            <a:lvl2pPr algn="l" rtl="0" eaLnBrk="0" fontAlgn="base" hangingPunct="0">
              <a:spcBef>
                <a:spcPct val="0"/>
              </a:spcBef>
              <a:spcAft>
                <a:spcPct val="0"/>
              </a:spcAft>
              <a:defRPr sz="3200">
                <a:solidFill>
                  <a:srgbClr val="00843D"/>
                </a:solidFill>
                <a:latin typeface="Arial" charset="0"/>
              </a:defRPr>
            </a:lvl2pPr>
            <a:lvl3pPr algn="l" rtl="0" eaLnBrk="0" fontAlgn="base" hangingPunct="0">
              <a:spcBef>
                <a:spcPct val="0"/>
              </a:spcBef>
              <a:spcAft>
                <a:spcPct val="0"/>
              </a:spcAft>
              <a:defRPr sz="3200">
                <a:solidFill>
                  <a:srgbClr val="00843D"/>
                </a:solidFill>
                <a:latin typeface="Arial" charset="0"/>
              </a:defRPr>
            </a:lvl3pPr>
            <a:lvl4pPr algn="l" rtl="0" eaLnBrk="0" fontAlgn="base" hangingPunct="0">
              <a:spcBef>
                <a:spcPct val="0"/>
              </a:spcBef>
              <a:spcAft>
                <a:spcPct val="0"/>
              </a:spcAft>
              <a:defRPr sz="3200">
                <a:solidFill>
                  <a:srgbClr val="00843D"/>
                </a:solidFill>
                <a:latin typeface="Arial" charset="0"/>
              </a:defRPr>
            </a:lvl4pPr>
            <a:lvl5pPr algn="l" rtl="0" eaLnBrk="0" fontAlgn="base" hangingPunct="0">
              <a:spcBef>
                <a:spcPct val="0"/>
              </a:spcBef>
              <a:spcAft>
                <a:spcPct val="0"/>
              </a:spcAft>
              <a:defRPr sz="3200">
                <a:solidFill>
                  <a:srgbClr val="00843D"/>
                </a:solidFill>
                <a:latin typeface="Arial"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r>
              <a:rPr lang="en-GB" sz="2800" kern="0" dirty="0">
                <a:latin typeface="Aptos" panose="020B0004020202020204" pitchFamily="34" charset="0"/>
              </a:rPr>
              <a:t>Wiltshire Inclusive Dance</a:t>
            </a:r>
          </a:p>
        </p:txBody>
      </p:sp>
      <p:grpSp>
        <p:nvGrpSpPr>
          <p:cNvPr id="14" name="Group 13">
            <a:extLst>
              <a:ext uri="{FF2B5EF4-FFF2-40B4-BE49-F238E27FC236}">
                <a16:creationId xmlns:a16="http://schemas.microsoft.com/office/drawing/2014/main" id="{2DD80F8E-6008-DC80-391F-23B5448AF047}"/>
              </a:ext>
            </a:extLst>
          </p:cNvPr>
          <p:cNvGrpSpPr/>
          <p:nvPr/>
        </p:nvGrpSpPr>
        <p:grpSpPr>
          <a:xfrm>
            <a:off x="213764" y="794484"/>
            <a:ext cx="5223019" cy="443347"/>
            <a:chOff x="0" y="51138"/>
            <a:chExt cx="11402534" cy="1164771"/>
          </a:xfrm>
          <a:solidFill>
            <a:schemeClr val="bg2"/>
          </a:solidFill>
        </p:grpSpPr>
        <p:sp>
          <p:nvSpPr>
            <p:cNvPr id="16" name="Rectangle: Rounded Corners 15">
              <a:extLst>
                <a:ext uri="{FF2B5EF4-FFF2-40B4-BE49-F238E27FC236}">
                  <a16:creationId xmlns:a16="http://schemas.microsoft.com/office/drawing/2014/main" id="{AF7F0489-B63F-7356-5261-4FE2C9951F41}"/>
                </a:ext>
              </a:extLst>
            </p:cNvPr>
            <p:cNvSpPr/>
            <p:nvPr/>
          </p:nvSpPr>
          <p:spPr>
            <a:xfrm>
              <a:off x="0" y="51138"/>
              <a:ext cx="11402534" cy="116477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9" name="Rectangle: Rounded Corners 4">
              <a:extLst>
                <a:ext uri="{FF2B5EF4-FFF2-40B4-BE49-F238E27FC236}">
                  <a16:creationId xmlns:a16="http://schemas.microsoft.com/office/drawing/2014/main" id="{F40514AF-B884-EFF7-F891-84CFA0CF6693}"/>
                </a:ext>
              </a:extLst>
            </p:cNvPr>
            <p:cNvSpPr txBox="1"/>
            <p:nvPr/>
          </p:nvSpPr>
          <p:spPr>
            <a:xfrm>
              <a:off x="56859" y="107997"/>
              <a:ext cx="11288816" cy="105105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000" b="1" dirty="0">
                  <a:latin typeface="Aptos" panose="020B0004020202020204" pitchFamily="34" charset="0"/>
                </a:rPr>
                <a:t>Aim</a:t>
              </a:r>
              <a:endParaRPr lang="en-US" sz="2000" b="1" kern="1200" dirty="0">
                <a:latin typeface="Aptos" panose="020B0004020202020204" pitchFamily="34" charset="0"/>
              </a:endParaRPr>
            </a:p>
          </p:txBody>
        </p:sp>
      </p:grpSp>
      <p:sp>
        <p:nvSpPr>
          <p:cNvPr id="23" name="TextBox 22">
            <a:extLst>
              <a:ext uri="{FF2B5EF4-FFF2-40B4-BE49-F238E27FC236}">
                <a16:creationId xmlns:a16="http://schemas.microsoft.com/office/drawing/2014/main" id="{FDB89F4A-EB97-BB84-7204-22170272EFB9}"/>
              </a:ext>
            </a:extLst>
          </p:cNvPr>
          <p:cNvSpPr txBox="1"/>
          <p:nvPr/>
        </p:nvSpPr>
        <p:spPr>
          <a:xfrm>
            <a:off x="-279053" y="1395535"/>
            <a:ext cx="7561595" cy="1668149"/>
          </a:xfrm>
          <a:prstGeom prst="rect">
            <a:avLst/>
          </a:prstGeom>
          <a:noFill/>
        </p:spPr>
        <p:txBody>
          <a:bodyPr wrap="square">
            <a:spAutoFit/>
          </a:bodyPr>
          <a:lstStyle/>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00000"/>
                </a:solidFill>
                <a:effectLst/>
                <a:uLnTx/>
                <a:uFillTx/>
                <a:latin typeface="Aptos" panose="020B0004020202020204" pitchFamily="34" charset="0"/>
              </a:rPr>
              <a:t>Developed in 2023 and supported via the Ability Sports &amp; GOGA programme WID offers children, young people and adults with SEND a chance to explore a safe space, learn routines, choregraph, build confidence, exercise and be free. </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lang="en-GB" sz="1600" kern="0" dirty="0">
                <a:solidFill>
                  <a:srgbClr val="000000"/>
                </a:solidFill>
                <a:latin typeface="Aptos" panose="020B0004020202020204" pitchFamily="34" charset="0"/>
              </a:rPr>
              <a:t>Delivered by dance movement psychotherapists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00000"/>
                </a:solidFill>
                <a:effectLst/>
                <a:uLnTx/>
                <a:uFillTx/>
                <a:latin typeface="Aptos" panose="020B0004020202020204" pitchFamily="34" charset="0"/>
              </a:rPr>
              <a:t>Currently 3 WI</a:t>
            </a:r>
            <a:r>
              <a:rPr lang="en-GB" sz="1600" kern="0" dirty="0">
                <a:solidFill>
                  <a:srgbClr val="000000"/>
                </a:solidFill>
                <a:latin typeface="Aptos" panose="020B0004020202020204" pitchFamily="34" charset="0"/>
              </a:rPr>
              <a:t>D clubs, plans to create 2 more</a:t>
            </a:r>
            <a:endParaRPr kumimoji="0" lang="en-GB" sz="1600" b="0" i="0" u="none" strike="noStrike" kern="0" cap="none" spc="0" normalizeH="0" baseline="0" noProof="0" dirty="0">
              <a:ln>
                <a:noFill/>
              </a:ln>
              <a:solidFill>
                <a:srgbClr val="000000"/>
              </a:solidFill>
              <a:effectLst/>
              <a:uLnTx/>
              <a:uFillTx/>
              <a:latin typeface="Aptos" panose="020B0004020202020204" pitchFamily="34" charset="0"/>
            </a:endParaRPr>
          </a:p>
        </p:txBody>
      </p:sp>
      <p:cxnSp>
        <p:nvCxnSpPr>
          <p:cNvPr id="6" name="Straight Connector 5">
            <a:extLst>
              <a:ext uri="{FF2B5EF4-FFF2-40B4-BE49-F238E27FC236}">
                <a16:creationId xmlns:a16="http://schemas.microsoft.com/office/drawing/2014/main" id="{D3CB7311-298D-7444-6E89-593B5447A47D}"/>
              </a:ext>
            </a:extLst>
          </p:cNvPr>
          <p:cNvCxnSpPr>
            <a:cxnSpLocks/>
          </p:cNvCxnSpPr>
          <p:nvPr/>
        </p:nvCxnSpPr>
        <p:spPr>
          <a:xfrm>
            <a:off x="0" y="3298372"/>
            <a:ext cx="7147858" cy="0"/>
          </a:xfrm>
          <a:prstGeom prst="line">
            <a:avLst/>
          </a:prstGeom>
          <a:ln w="571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0105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E23E2-29C0-2997-CF00-EA124DA7EF8C}"/>
              </a:ext>
            </a:extLst>
          </p:cNvPr>
          <p:cNvSpPr txBox="1"/>
          <p:nvPr/>
        </p:nvSpPr>
        <p:spPr>
          <a:xfrm>
            <a:off x="881743" y="1017344"/>
            <a:ext cx="10624457" cy="2800767"/>
          </a:xfrm>
          <a:prstGeom prst="rect">
            <a:avLst/>
          </a:prstGeom>
          <a:noFill/>
        </p:spPr>
        <p:txBody>
          <a:bodyPr wrap="square">
            <a:spAutoFit/>
          </a:bodyPr>
          <a:lstStyle/>
          <a:p>
            <a:r>
              <a:rPr lang="en-GB" sz="4400" dirty="0">
                <a:hlinkClick r:id="rId2"/>
              </a:rPr>
              <a:t>Inclusive Activities - Wiltshire Council</a:t>
            </a:r>
            <a:endParaRPr lang="en-GB" sz="4400" dirty="0"/>
          </a:p>
          <a:p>
            <a:endParaRPr lang="en-GB" sz="4400" dirty="0"/>
          </a:p>
          <a:p>
            <a:r>
              <a:rPr lang="en-GB" sz="4400" dirty="0">
                <a:hlinkClick r:id="rId3"/>
              </a:rPr>
              <a:t>sportsdevelopment@wiltshire.gov.uk</a:t>
            </a:r>
            <a:endParaRPr lang="en-GB" sz="4400" dirty="0"/>
          </a:p>
          <a:p>
            <a:endParaRPr lang="en-GB" sz="4400" dirty="0"/>
          </a:p>
        </p:txBody>
      </p:sp>
      <p:sp>
        <p:nvSpPr>
          <p:cNvPr id="4" name="TextBox 3">
            <a:extLst>
              <a:ext uri="{FF2B5EF4-FFF2-40B4-BE49-F238E27FC236}">
                <a16:creationId xmlns:a16="http://schemas.microsoft.com/office/drawing/2014/main" id="{AD3CC34B-1D91-E79A-0827-BEF34D79E001}"/>
              </a:ext>
            </a:extLst>
          </p:cNvPr>
          <p:cNvSpPr txBox="1"/>
          <p:nvPr/>
        </p:nvSpPr>
        <p:spPr>
          <a:xfrm>
            <a:off x="3913413" y="3809999"/>
            <a:ext cx="5965371" cy="830997"/>
          </a:xfrm>
          <a:prstGeom prst="rect">
            <a:avLst/>
          </a:prstGeom>
          <a:noFill/>
        </p:spPr>
        <p:txBody>
          <a:bodyPr wrap="square" rtlCol="0">
            <a:spAutoFit/>
          </a:bodyPr>
          <a:lstStyle/>
          <a:p>
            <a:r>
              <a:rPr lang="en-GB" sz="4800" dirty="0"/>
              <a:t>Thank you</a:t>
            </a:r>
            <a:r>
              <a:rPr lang="en-GB" dirty="0"/>
              <a:t> </a:t>
            </a:r>
          </a:p>
        </p:txBody>
      </p:sp>
    </p:spTree>
    <p:extLst>
      <p:ext uri="{BB962C8B-B14F-4D97-AF65-F5344CB8AC3E}">
        <p14:creationId xmlns:p14="http://schemas.microsoft.com/office/powerpoint/2010/main" val="3988013013"/>
      </p:ext>
    </p:extLst>
  </p:cSld>
  <p:clrMapOvr>
    <a:masterClrMapping/>
  </p:clrMapOvr>
</p:sld>
</file>

<file path=ppt/theme/theme1.xml><?xml version="1.0" encoding="utf-8"?>
<a:theme xmlns:a="http://schemas.openxmlformats.org/drawingml/2006/main" name="Default Design">
  <a:themeElements>
    <a:clrScheme name="Default Design 16">
      <a:dk1>
        <a:srgbClr val="000000"/>
      </a:dk1>
      <a:lt1>
        <a:srgbClr val="FFFFFF"/>
      </a:lt1>
      <a:dk2>
        <a:srgbClr val="006E56"/>
      </a:dk2>
      <a:lt2>
        <a:srgbClr val="808080"/>
      </a:lt2>
      <a:accent1>
        <a:srgbClr val="D2FAFA"/>
      </a:accent1>
      <a:accent2>
        <a:srgbClr val="0063AC"/>
      </a:accent2>
      <a:accent3>
        <a:srgbClr val="FFFFFF"/>
      </a:accent3>
      <a:accent4>
        <a:srgbClr val="000000"/>
      </a:accent4>
      <a:accent5>
        <a:srgbClr val="E5FCFC"/>
      </a:accent5>
      <a:accent6>
        <a:srgbClr val="00599B"/>
      </a:accent6>
      <a:hlink>
        <a:srgbClr val="C22E91"/>
      </a:hlink>
      <a:folHlink>
        <a:srgbClr val="B3D455"/>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6E56"/>
        </a:dk2>
        <a:lt2>
          <a:srgbClr val="808080"/>
        </a:lt2>
        <a:accent1>
          <a:srgbClr val="BBD2CF"/>
        </a:accent1>
        <a:accent2>
          <a:srgbClr val="0063AC"/>
        </a:accent2>
        <a:accent3>
          <a:srgbClr val="FFFFFF"/>
        </a:accent3>
        <a:accent4>
          <a:srgbClr val="000000"/>
        </a:accent4>
        <a:accent5>
          <a:srgbClr val="DAE5E4"/>
        </a:accent5>
        <a:accent6>
          <a:srgbClr val="00599B"/>
        </a:accent6>
        <a:hlink>
          <a:srgbClr val="C22E91"/>
        </a:hlink>
        <a:folHlink>
          <a:srgbClr val="57B94B"/>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6E56"/>
        </a:dk2>
        <a:lt2>
          <a:srgbClr val="808080"/>
        </a:lt2>
        <a:accent1>
          <a:srgbClr val="BBD2CF"/>
        </a:accent1>
        <a:accent2>
          <a:srgbClr val="0063AC"/>
        </a:accent2>
        <a:accent3>
          <a:srgbClr val="FFFFFF"/>
        </a:accent3>
        <a:accent4>
          <a:srgbClr val="000000"/>
        </a:accent4>
        <a:accent5>
          <a:srgbClr val="DAE5E4"/>
        </a:accent5>
        <a:accent6>
          <a:srgbClr val="00599B"/>
        </a:accent6>
        <a:hlink>
          <a:srgbClr val="C22E91"/>
        </a:hlink>
        <a:folHlink>
          <a:srgbClr val="B3D455"/>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6E56"/>
        </a:dk2>
        <a:lt2>
          <a:srgbClr val="808080"/>
        </a:lt2>
        <a:accent1>
          <a:srgbClr val="BBD2CF"/>
        </a:accent1>
        <a:accent2>
          <a:srgbClr val="0063AC"/>
        </a:accent2>
        <a:accent3>
          <a:srgbClr val="FFFFFF"/>
        </a:accent3>
        <a:accent4>
          <a:srgbClr val="000000"/>
        </a:accent4>
        <a:accent5>
          <a:srgbClr val="DAE5E4"/>
        </a:accent5>
        <a:accent6>
          <a:srgbClr val="00599B"/>
        </a:accent6>
        <a:hlink>
          <a:srgbClr val="C22E91"/>
        </a:hlink>
        <a:folHlink>
          <a:srgbClr val="52397A"/>
        </a:folHlink>
      </a:clrScheme>
      <a:clrMap bg1="lt1" tx1="dk1" bg2="lt2" tx2="dk2" accent1="accent1" accent2="accent2" accent3="accent3" accent4="accent4" accent5="accent5" accent6="accent6" hlink="hlink" folHlink="folHlink"/>
    </a:extraClrScheme>
    <a:extraClrScheme>
      <a:clrScheme name="Default Design 16">
        <a:dk1>
          <a:srgbClr val="000000"/>
        </a:dk1>
        <a:lt1>
          <a:srgbClr val="FFFFFF"/>
        </a:lt1>
        <a:dk2>
          <a:srgbClr val="006E56"/>
        </a:dk2>
        <a:lt2>
          <a:srgbClr val="808080"/>
        </a:lt2>
        <a:accent1>
          <a:srgbClr val="D2FAFA"/>
        </a:accent1>
        <a:accent2>
          <a:srgbClr val="0063AC"/>
        </a:accent2>
        <a:accent3>
          <a:srgbClr val="FFFFFF"/>
        </a:accent3>
        <a:accent4>
          <a:srgbClr val="000000"/>
        </a:accent4>
        <a:accent5>
          <a:srgbClr val="E5FCFC"/>
        </a:accent5>
        <a:accent6>
          <a:srgbClr val="00599B"/>
        </a:accent6>
        <a:hlink>
          <a:srgbClr val="C22E91"/>
        </a:hlink>
        <a:folHlink>
          <a:srgbClr val="B3D45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4723</TotalTime>
  <Words>643</Words>
  <Application>Microsoft Office PowerPoint</Application>
  <PresentationFormat>Widescreen</PresentationFormat>
  <Paragraphs>87</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Aptos Narrow</vt:lpstr>
      <vt:lpstr>Arial</vt:lpstr>
      <vt:lpstr>Default Design</vt:lpstr>
      <vt:lpstr>PowerPoint Presentation</vt:lpstr>
      <vt:lpstr>PowerPoint Presentation</vt:lpstr>
      <vt:lpstr>PowerPoint Presentation</vt:lpstr>
      <vt:lpstr>PowerPoint Presentation</vt:lpstr>
      <vt:lpstr>Rebrand – Wiltshire Inclusive Activities </vt:lpstr>
      <vt:lpstr>PowerPoint Presentation</vt:lpstr>
      <vt:lpstr>PowerPoint Presentation</vt:lpstr>
      <vt:lpstr>PowerPoint Presentation</vt:lpstr>
    </vt:vector>
  </TitlesOfParts>
  <Company>Wiltshire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Harvey, Daniel</dc:creator>
  <cp:lastModifiedBy>Paget, Robert</cp:lastModifiedBy>
  <cp:revision>7</cp:revision>
  <dcterms:created xsi:type="dcterms:W3CDTF">2024-10-15T16:58:25Z</dcterms:created>
  <dcterms:modified xsi:type="dcterms:W3CDTF">2026-01-05T16:28:03Z</dcterms:modified>
</cp:coreProperties>
</file>