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9" r:id="rId6"/>
    <p:sldId id="267" r:id="rId7"/>
    <p:sldId id="272" r:id="rId8"/>
    <p:sldId id="260" r:id="rId9"/>
    <p:sldId id="261" r:id="rId10"/>
    <p:sldId id="262" r:id="rId11"/>
    <p:sldId id="263" r:id="rId12"/>
    <p:sldId id="264" r:id="rId13"/>
    <p:sldId id="266" r:id="rId14"/>
    <p:sldId id="271" r:id="rId15"/>
  </p:sldIdLst>
  <p:sldSz cx="18288000" cy="10287000"/>
  <p:notesSz cx="6858000" cy="9144000"/>
  <p:embeddedFontLst>
    <p:embeddedFont>
      <p:font typeface="Agrandir Ultra-Bold" panose="020B0604020202020204" charset="0"/>
      <p:regular r:id="rId16"/>
    </p:embeddedFont>
    <p:embeddedFont>
      <p:font typeface="Calibri" panose="020F0502020204030204" pitchFamily="34" charset="0"/>
      <p:regular r:id="rId17"/>
      <p:bold r:id="rId18"/>
      <p:italic r:id="rId19"/>
      <p:boldItalic r:id="rId20"/>
    </p:embeddedFont>
    <p:embeddedFont>
      <p:font typeface="Childos Arabic" panose="020B0604020202020204" charset="-78"/>
      <p:regular r:id="rId21"/>
    </p:embeddedFont>
    <p:embeddedFont>
      <p:font typeface="Childos Arabic Bold" panose="020B0604020202020204" charset="-78"/>
      <p:regular r:id="rId22"/>
    </p:embeddedFont>
    <p:embeddedFont>
      <p:font typeface="Childos Arabic Semi-Bold" panose="020B0604020202020204" charset="-78"/>
      <p:regular r:id="rId23"/>
    </p:embeddedFont>
    <p:embeddedFont>
      <p:font typeface="Garet"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16.svg"/><Relationship Id="rId7"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17.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8.sv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9.svg"/><Relationship Id="rId7"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6.svg"/><Relationship Id="rId4" Type="http://schemas.openxmlformats.org/officeDocument/2006/relationships/image" Target="../media/image17.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svg"/><Relationship Id="rId7"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hyperlink" Target="mailto:admin@lacock.wilts.sch.uk" TargetMode="External"/><Relationship Id="rId3" Type="http://schemas.openxmlformats.org/officeDocument/2006/relationships/image" Target="../media/image10.svg"/><Relationship Id="rId7" Type="http://schemas.openxmlformats.org/officeDocument/2006/relationships/image" Target="../media/image13.png"/><Relationship Id="rId12" Type="http://schemas.openxmlformats.org/officeDocument/2006/relationships/hyperlink" Target="mailto:mary@monktonpark.wilts.sch.uk" TargetMode="External"/><Relationship Id="rId17" Type="http://schemas.openxmlformats.org/officeDocument/2006/relationships/hyperlink" Target="mailto:admin@charter.wilts.sch.uk" TargetMode="External"/><Relationship Id="rId2" Type="http://schemas.openxmlformats.org/officeDocument/2006/relationships/image" Target="../media/image9.png"/><Relationship Id="rId16" Type="http://schemas.openxmlformats.org/officeDocument/2006/relationships/hyperlink" Target="mailto:n.angell@ivylane.wilts.sch.uk" TargetMode="Externa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hyperlink" Target="mailto:marthagreen@kingslodge.wilts.sch.uk" TargetMode="External"/><Relationship Id="rId5" Type="http://schemas.openxmlformats.org/officeDocument/2006/relationships/image" Target="../media/image15.png"/><Relationship Id="rId15" Type="http://schemas.openxmlformats.org/officeDocument/2006/relationships/hyperlink" Target="mailto:LSmith@sm.thedcet.com" TargetMode="External"/><Relationship Id="rId10" Type="http://schemas.openxmlformats.org/officeDocument/2006/relationships/hyperlink" Target="mailto:aam@redland.wilts.sch.uk" TargetMode="External"/><Relationship Id="rId4" Type="http://schemas.openxmlformats.org/officeDocument/2006/relationships/image" Target="../media/image17.png"/><Relationship Id="rId9" Type="http://schemas.openxmlformats.org/officeDocument/2006/relationships/hyperlink" Target="mailto:A.Fleming@queenscrescent.wilts.sch.uk" TargetMode="External"/><Relationship Id="rId14" Type="http://schemas.openxmlformats.org/officeDocument/2006/relationships/hyperlink" Target="mailto:s.evans@st-pauls.wilts.sch.uk"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1.svg"/><Relationship Id="rId7" Type="http://schemas.openxmlformats.org/officeDocument/2006/relationships/image" Target="../media/image16.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14.svg"/><Relationship Id="rId5" Type="http://schemas.openxmlformats.org/officeDocument/2006/relationships/image" Target="../media/image22.png"/><Relationship Id="rId10" Type="http://schemas.openxmlformats.org/officeDocument/2006/relationships/image" Target="../media/image13.png"/><Relationship Id="rId4" Type="http://schemas.openxmlformats.org/officeDocument/2006/relationships/image" Target="../media/image17.png"/><Relationship Id="rId9" Type="http://schemas.openxmlformats.org/officeDocument/2006/relationships/image" Target="../media/image2.sv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svg"/><Relationship Id="rId7" Type="http://schemas.openxmlformats.org/officeDocument/2006/relationships/image" Target="../media/image16.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14.svg"/></Relationships>
</file>

<file path=ppt/slides/_rels/slide1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sv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14.svg"/><Relationship Id="rId4" Type="http://schemas.openxmlformats.org/officeDocument/2006/relationships/image" Target="../media/image17.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12.svg"/><Relationship Id="rId7"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73D49"/>
        </a:solidFill>
        <a:effectLst/>
      </p:bgPr>
    </p:bg>
    <p:spTree>
      <p:nvGrpSpPr>
        <p:cNvPr id="1" name=""/>
        <p:cNvGrpSpPr/>
        <p:nvPr/>
      </p:nvGrpSpPr>
      <p:grpSpPr>
        <a:xfrm>
          <a:off x="0" y="0"/>
          <a:ext cx="0" cy="0"/>
          <a:chOff x="0" y="0"/>
          <a:chExt cx="0" cy="0"/>
        </a:xfrm>
      </p:grpSpPr>
      <p:sp>
        <p:nvSpPr>
          <p:cNvPr id="2" name="TextBox 2"/>
          <p:cNvSpPr txBox="1"/>
          <p:nvPr/>
        </p:nvSpPr>
        <p:spPr>
          <a:xfrm>
            <a:off x="2473335" y="3190500"/>
            <a:ext cx="12458318" cy="2238382"/>
          </a:xfrm>
          <a:prstGeom prst="rect">
            <a:avLst/>
          </a:prstGeom>
        </p:spPr>
        <p:txBody>
          <a:bodyPr lIns="0" tIns="0" rIns="0" bIns="0" rtlCol="0" anchor="t">
            <a:spAutoFit/>
          </a:bodyPr>
          <a:lstStyle/>
          <a:p>
            <a:pPr algn="ctr">
              <a:lnSpc>
                <a:spcPts val="8475"/>
              </a:lnSpc>
            </a:pPr>
            <a:r>
              <a:rPr lang="en-US" sz="7500" b="1">
                <a:solidFill>
                  <a:srgbClr val="FFFFFC"/>
                </a:solidFill>
                <a:latin typeface="Childos Arabic Bold"/>
                <a:ea typeface="Childos Arabic Bold"/>
                <a:cs typeface="Childos Arabic Bold"/>
                <a:sym typeface="Childos Arabic Bold"/>
              </a:rPr>
              <a:t>Chippenham Sports Partnership PLT Meeting</a:t>
            </a:r>
          </a:p>
        </p:txBody>
      </p:sp>
      <p:sp>
        <p:nvSpPr>
          <p:cNvPr id="3" name="TextBox 3"/>
          <p:cNvSpPr txBox="1"/>
          <p:nvPr/>
        </p:nvSpPr>
        <p:spPr>
          <a:xfrm>
            <a:off x="6615634" y="5531826"/>
            <a:ext cx="5056732" cy="505267"/>
          </a:xfrm>
          <a:prstGeom prst="rect">
            <a:avLst/>
          </a:prstGeom>
        </p:spPr>
        <p:txBody>
          <a:bodyPr lIns="0" tIns="0" rIns="0" bIns="0" rtlCol="0" anchor="t">
            <a:spAutoFit/>
          </a:bodyPr>
          <a:lstStyle/>
          <a:p>
            <a:pPr algn="ctr">
              <a:lnSpc>
                <a:spcPts val="4175"/>
              </a:lnSpc>
            </a:pPr>
            <a:r>
              <a:rPr lang="en-US" sz="2982">
                <a:solidFill>
                  <a:srgbClr val="FFF700"/>
                </a:solidFill>
                <a:latin typeface="Garet"/>
                <a:ea typeface="Garet"/>
                <a:cs typeface="Garet"/>
                <a:sym typeface="Garet"/>
              </a:rPr>
              <a:t>MAY 2025</a:t>
            </a:r>
          </a:p>
        </p:txBody>
      </p:sp>
      <p:grpSp>
        <p:nvGrpSpPr>
          <p:cNvPr id="4" name="Group 4"/>
          <p:cNvGrpSpPr/>
          <p:nvPr/>
        </p:nvGrpSpPr>
        <p:grpSpPr>
          <a:xfrm>
            <a:off x="965481" y="7643920"/>
            <a:ext cx="16357037" cy="3797082"/>
            <a:chOff x="0" y="0"/>
            <a:chExt cx="21809383" cy="5062776"/>
          </a:xfrm>
        </p:grpSpPr>
        <p:sp>
          <p:nvSpPr>
            <p:cNvPr id="5" name="Freeform 5"/>
            <p:cNvSpPr/>
            <p:nvPr/>
          </p:nvSpPr>
          <p:spPr>
            <a:xfrm>
              <a:off x="14191555" y="0"/>
              <a:ext cx="4766246" cy="5050327"/>
            </a:xfrm>
            <a:custGeom>
              <a:avLst/>
              <a:gdLst/>
              <a:ahLst/>
              <a:cxnLst/>
              <a:rect l="l" t="t" r="r" b="b"/>
              <a:pathLst>
                <a:path w="4766246" h="5050327">
                  <a:moveTo>
                    <a:pt x="0" y="0"/>
                  </a:moveTo>
                  <a:lnTo>
                    <a:pt x="4766246" y="0"/>
                  </a:lnTo>
                  <a:lnTo>
                    <a:pt x="4766246" y="5050327"/>
                  </a:lnTo>
                  <a:lnTo>
                    <a:pt x="0" y="50503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820400" y="635092"/>
              <a:ext cx="4261954" cy="4272636"/>
            </a:xfrm>
            <a:custGeom>
              <a:avLst/>
              <a:gdLst/>
              <a:ahLst/>
              <a:cxnLst/>
              <a:rect l="l" t="t" r="r" b="b"/>
              <a:pathLst>
                <a:path w="4261954" h="4272636">
                  <a:moveTo>
                    <a:pt x="0" y="0"/>
                  </a:moveTo>
                  <a:lnTo>
                    <a:pt x="4261954" y="0"/>
                  </a:lnTo>
                  <a:lnTo>
                    <a:pt x="4261954" y="4272636"/>
                  </a:lnTo>
                  <a:lnTo>
                    <a:pt x="0" y="42726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7087282" y="379439"/>
              <a:ext cx="4291449" cy="4291449"/>
            </a:xfrm>
            <a:custGeom>
              <a:avLst/>
              <a:gdLst/>
              <a:ahLst/>
              <a:cxnLst/>
              <a:rect l="l" t="t" r="r" b="b"/>
              <a:pathLst>
                <a:path w="4291449" h="4291449">
                  <a:moveTo>
                    <a:pt x="0" y="0"/>
                  </a:moveTo>
                  <a:lnTo>
                    <a:pt x="4291450" y="0"/>
                  </a:lnTo>
                  <a:lnTo>
                    <a:pt x="4291450" y="4291449"/>
                  </a:lnTo>
                  <a:lnTo>
                    <a:pt x="0" y="429144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3633955" y="34940"/>
              <a:ext cx="4232459" cy="4380294"/>
            </a:xfrm>
            <a:custGeom>
              <a:avLst/>
              <a:gdLst/>
              <a:ahLst/>
              <a:cxnLst/>
              <a:rect l="l" t="t" r="r" b="b"/>
              <a:pathLst>
                <a:path w="4232459" h="4380294">
                  <a:moveTo>
                    <a:pt x="0" y="0"/>
                  </a:moveTo>
                  <a:lnTo>
                    <a:pt x="4232459" y="0"/>
                  </a:lnTo>
                  <a:lnTo>
                    <a:pt x="4232459" y="4380294"/>
                  </a:lnTo>
                  <a:lnTo>
                    <a:pt x="0" y="438029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0" y="635092"/>
              <a:ext cx="4427683" cy="4427683"/>
            </a:xfrm>
            <a:custGeom>
              <a:avLst/>
              <a:gdLst/>
              <a:ahLst/>
              <a:cxnLst/>
              <a:rect l="l" t="t" r="r" b="b"/>
              <a:pathLst>
                <a:path w="4427683" h="4427683">
                  <a:moveTo>
                    <a:pt x="0" y="0"/>
                  </a:moveTo>
                  <a:lnTo>
                    <a:pt x="4427683" y="0"/>
                  </a:lnTo>
                  <a:lnTo>
                    <a:pt x="4427683" y="4427684"/>
                  </a:lnTo>
                  <a:lnTo>
                    <a:pt x="0" y="442768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18109569" y="635092"/>
              <a:ext cx="3699814" cy="3780142"/>
            </a:xfrm>
            <a:custGeom>
              <a:avLst/>
              <a:gdLst/>
              <a:ahLst/>
              <a:cxnLst/>
              <a:rect l="l" t="t" r="r" b="b"/>
              <a:pathLst>
                <a:path w="3699814" h="3780142">
                  <a:moveTo>
                    <a:pt x="0" y="0"/>
                  </a:moveTo>
                  <a:lnTo>
                    <a:pt x="3699814" y="0"/>
                  </a:lnTo>
                  <a:lnTo>
                    <a:pt x="3699814" y="3780142"/>
                  </a:lnTo>
                  <a:lnTo>
                    <a:pt x="0" y="378014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p:cNvGrpSpPr/>
        <p:nvPr/>
      </p:nvGrpSpPr>
      <p:grpSpPr>
        <a:xfrm>
          <a:off x="0" y="0"/>
          <a:ext cx="0" cy="0"/>
          <a:chOff x="0" y="0"/>
          <a:chExt cx="0" cy="0"/>
        </a:xfrm>
      </p:grpSpPr>
      <p:grpSp>
        <p:nvGrpSpPr>
          <p:cNvPr id="2" name="Group 2"/>
          <p:cNvGrpSpPr/>
          <p:nvPr/>
        </p:nvGrpSpPr>
        <p:grpSpPr>
          <a:xfrm>
            <a:off x="4346374" y="2247900"/>
            <a:ext cx="9595251" cy="6808387"/>
            <a:chOff x="0" y="0"/>
            <a:chExt cx="3135703" cy="1933124"/>
          </a:xfrm>
        </p:grpSpPr>
        <p:sp>
          <p:nvSpPr>
            <p:cNvPr id="3" name="Freeform 3"/>
            <p:cNvSpPr/>
            <p:nvPr/>
          </p:nvSpPr>
          <p:spPr>
            <a:xfrm>
              <a:off x="10160" y="16510"/>
              <a:ext cx="3112843" cy="1905184"/>
            </a:xfrm>
            <a:custGeom>
              <a:avLst/>
              <a:gdLst/>
              <a:ahLst/>
              <a:cxnLst/>
              <a:rect l="l" t="t" r="r" b="b"/>
              <a:pathLst>
                <a:path w="3112843" h="1905184">
                  <a:moveTo>
                    <a:pt x="3112843" y="1905184"/>
                  </a:moveTo>
                  <a:lnTo>
                    <a:pt x="0" y="1897564"/>
                  </a:lnTo>
                  <a:lnTo>
                    <a:pt x="0" y="673995"/>
                  </a:lnTo>
                  <a:lnTo>
                    <a:pt x="17780" y="19050"/>
                  </a:lnTo>
                  <a:lnTo>
                    <a:pt x="1550141" y="0"/>
                  </a:lnTo>
                  <a:lnTo>
                    <a:pt x="3093793" y="5080"/>
                  </a:lnTo>
                  <a:close/>
                </a:path>
              </a:pathLst>
            </a:custGeom>
            <a:solidFill>
              <a:srgbClr val="4C2DB7"/>
            </a:solidFill>
          </p:spPr>
        </p:sp>
        <p:sp>
          <p:nvSpPr>
            <p:cNvPr id="4" name="Freeform 4"/>
            <p:cNvSpPr/>
            <p:nvPr/>
          </p:nvSpPr>
          <p:spPr>
            <a:xfrm>
              <a:off x="-3810" y="0"/>
              <a:ext cx="3142053" cy="1931854"/>
            </a:xfrm>
            <a:custGeom>
              <a:avLst/>
              <a:gdLst/>
              <a:ahLst/>
              <a:cxnLst/>
              <a:rect l="l" t="t" r="r" b="b"/>
              <a:pathLst>
                <a:path w="3142053" h="1931854">
                  <a:moveTo>
                    <a:pt x="3107763" y="21590"/>
                  </a:moveTo>
                  <a:cubicBezTo>
                    <a:pt x="3109033" y="34290"/>
                    <a:pt x="3109033" y="44450"/>
                    <a:pt x="3110303" y="54610"/>
                  </a:cubicBezTo>
                  <a:cubicBezTo>
                    <a:pt x="3112843" y="92283"/>
                    <a:pt x="3114113" y="132742"/>
                    <a:pt x="3116653" y="171757"/>
                  </a:cubicBezTo>
                  <a:cubicBezTo>
                    <a:pt x="3116653" y="228111"/>
                    <a:pt x="3129353" y="1339301"/>
                    <a:pt x="3135703" y="1395655"/>
                  </a:cubicBezTo>
                  <a:cubicBezTo>
                    <a:pt x="3142053" y="1480909"/>
                    <a:pt x="3138243" y="1567608"/>
                    <a:pt x="3138243" y="1652861"/>
                  </a:cubicBezTo>
                  <a:cubicBezTo>
                    <a:pt x="3138243" y="1728000"/>
                    <a:pt x="3139513" y="1797359"/>
                    <a:pt x="3140783" y="1870894"/>
                  </a:cubicBezTo>
                  <a:cubicBezTo>
                    <a:pt x="3140783" y="1892484"/>
                    <a:pt x="3140783" y="1906454"/>
                    <a:pt x="3140783" y="1930584"/>
                  </a:cubicBezTo>
                  <a:cubicBezTo>
                    <a:pt x="3117923" y="1930584"/>
                    <a:pt x="3097603" y="1931854"/>
                    <a:pt x="3072653" y="1930584"/>
                  </a:cubicBezTo>
                  <a:cubicBezTo>
                    <a:pt x="2916514" y="1925504"/>
                    <a:pt x="2757973" y="1931854"/>
                    <a:pt x="2601834" y="1926774"/>
                  </a:cubicBezTo>
                  <a:cubicBezTo>
                    <a:pt x="2508151" y="1922964"/>
                    <a:pt x="2416870" y="1925504"/>
                    <a:pt x="2323186" y="1922964"/>
                  </a:cubicBezTo>
                  <a:cubicBezTo>
                    <a:pt x="2279948" y="1921694"/>
                    <a:pt x="2236709" y="1920424"/>
                    <a:pt x="2193471" y="1919154"/>
                  </a:cubicBezTo>
                  <a:cubicBezTo>
                    <a:pt x="2167047" y="1919154"/>
                    <a:pt x="2143026" y="1920424"/>
                    <a:pt x="2116602" y="1920424"/>
                  </a:cubicBezTo>
                  <a:cubicBezTo>
                    <a:pt x="2049343" y="1919154"/>
                    <a:pt x="1864378" y="1920424"/>
                    <a:pt x="1797118" y="1919154"/>
                  </a:cubicBezTo>
                  <a:cubicBezTo>
                    <a:pt x="1749076" y="1917884"/>
                    <a:pt x="788221" y="1926774"/>
                    <a:pt x="740178" y="1925504"/>
                  </a:cubicBezTo>
                  <a:cubicBezTo>
                    <a:pt x="728168" y="1925504"/>
                    <a:pt x="713755" y="1926774"/>
                    <a:pt x="701744" y="1926774"/>
                  </a:cubicBezTo>
                  <a:cubicBezTo>
                    <a:pt x="672919" y="1926774"/>
                    <a:pt x="646495" y="1928044"/>
                    <a:pt x="617669" y="1928044"/>
                  </a:cubicBezTo>
                  <a:cubicBezTo>
                    <a:pt x="545605" y="1928044"/>
                    <a:pt x="475943" y="1926774"/>
                    <a:pt x="403879" y="1925504"/>
                  </a:cubicBezTo>
                  <a:cubicBezTo>
                    <a:pt x="360641" y="1924234"/>
                    <a:pt x="317402" y="1922964"/>
                    <a:pt x="276566" y="1921694"/>
                  </a:cubicBezTo>
                  <a:cubicBezTo>
                    <a:pt x="199698" y="1920424"/>
                    <a:pt x="122829" y="1919154"/>
                    <a:pt x="48260" y="1919154"/>
                  </a:cubicBezTo>
                  <a:cubicBezTo>
                    <a:pt x="38100" y="1919154"/>
                    <a:pt x="29210" y="1919154"/>
                    <a:pt x="19050" y="1917884"/>
                  </a:cubicBezTo>
                  <a:cubicBezTo>
                    <a:pt x="10160" y="1916614"/>
                    <a:pt x="5080" y="1910264"/>
                    <a:pt x="7620" y="1901374"/>
                  </a:cubicBezTo>
                  <a:cubicBezTo>
                    <a:pt x="16510" y="1869608"/>
                    <a:pt x="12700" y="1833484"/>
                    <a:pt x="11430" y="1795914"/>
                  </a:cubicBezTo>
                  <a:cubicBezTo>
                    <a:pt x="10160" y="1719331"/>
                    <a:pt x="6350" y="1644191"/>
                    <a:pt x="7620" y="1567608"/>
                  </a:cubicBezTo>
                  <a:cubicBezTo>
                    <a:pt x="5080" y="1472239"/>
                    <a:pt x="0" y="291690"/>
                    <a:pt x="7620" y="194876"/>
                  </a:cubicBezTo>
                  <a:cubicBezTo>
                    <a:pt x="8890" y="176092"/>
                    <a:pt x="7620" y="155862"/>
                    <a:pt x="8890" y="137077"/>
                  </a:cubicBezTo>
                  <a:cubicBezTo>
                    <a:pt x="10160" y="106733"/>
                    <a:pt x="12700" y="73498"/>
                    <a:pt x="13970" y="44450"/>
                  </a:cubicBezTo>
                  <a:cubicBezTo>
                    <a:pt x="13970" y="41910"/>
                    <a:pt x="15240" y="39370"/>
                    <a:pt x="16510" y="38100"/>
                  </a:cubicBezTo>
                  <a:cubicBezTo>
                    <a:pt x="38100" y="35560"/>
                    <a:pt x="62776" y="30480"/>
                    <a:pt x="101210" y="29210"/>
                  </a:cubicBezTo>
                  <a:cubicBezTo>
                    <a:pt x="166068" y="25400"/>
                    <a:pt x="230926" y="22860"/>
                    <a:pt x="298185" y="20320"/>
                  </a:cubicBezTo>
                  <a:cubicBezTo>
                    <a:pt x="343826" y="17780"/>
                    <a:pt x="389467" y="16510"/>
                    <a:pt x="432705" y="13970"/>
                  </a:cubicBezTo>
                  <a:cubicBezTo>
                    <a:pt x="475943" y="11430"/>
                    <a:pt x="521584" y="8890"/>
                    <a:pt x="564823" y="8890"/>
                  </a:cubicBezTo>
                  <a:cubicBezTo>
                    <a:pt x="612865" y="7620"/>
                    <a:pt x="660908" y="10160"/>
                    <a:pt x="708951" y="8890"/>
                  </a:cubicBezTo>
                  <a:cubicBezTo>
                    <a:pt x="769004" y="8890"/>
                    <a:pt x="1857172" y="6350"/>
                    <a:pt x="1917225" y="5080"/>
                  </a:cubicBezTo>
                  <a:cubicBezTo>
                    <a:pt x="1974877" y="3810"/>
                    <a:pt x="2032528" y="2540"/>
                    <a:pt x="2092581" y="2540"/>
                  </a:cubicBezTo>
                  <a:cubicBezTo>
                    <a:pt x="2191069" y="1270"/>
                    <a:pt x="2287154" y="0"/>
                    <a:pt x="2385642" y="0"/>
                  </a:cubicBezTo>
                  <a:cubicBezTo>
                    <a:pt x="2426478" y="0"/>
                    <a:pt x="2469716" y="2540"/>
                    <a:pt x="2510553" y="2540"/>
                  </a:cubicBezTo>
                  <a:cubicBezTo>
                    <a:pt x="2623453" y="3810"/>
                    <a:pt x="2738756" y="5080"/>
                    <a:pt x="2851656" y="7620"/>
                  </a:cubicBezTo>
                  <a:cubicBezTo>
                    <a:pt x="2911710" y="8890"/>
                    <a:pt x="2971763" y="12700"/>
                    <a:pt x="3031816" y="16510"/>
                  </a:cubicBezTo>
                  <a:cubicBezTo>
                    <a:pt x="3046229" y="16510"/>
                    <a:pt x="3060642" y="16510"/>
                    <a:pt x="3072653" y="16510"/>
                  </a:cubicBezTo>
                  <a:cubicBezTo>
                    <a:pt x="3088713" y="17780"/>
                    <a:pt x="3097603" y="20320"/>
                    <a:pt x="3107763" y="21590"/>
                  </a:cubicBezTo>
                  <a:close/>
                  <a:moveTo>
                    <a:pt x="3117923" y="1914074"/>
                  </a:moveTo>
                  <a:cubicBezTo>
                    <a:pt x="3119193" y="1897564"/>
                    <a:pt x="3120463" y="1884864"/>
                    <a:pt x="3120463" y="1872164"/>
                  </a:cubicBezTo>
                  <a:cubicBezTo>
                    <a:pt x="3119193" y="1790135"/>
                    <a:pt x="3117923" y="1713551"/>
                    <a:pt x="3117923" y="1631187"/>
                  </a:cubicBezTo>
                  <a:cubicBezTo>
                    <a:pt x="3117923" y="1593617"/>
                    <a:pt x="3120463" y="1556048"/>
                    <a:pt x="3119193" y="1518478"/>
                  </a:cubicBezTo>
                  <a:cubicBezTo>
                    <a:pt x="3119193" y="1483799"/>
                    <a:pt x="3117923" y="1447674"/>
                    <a:pt x="3116653" y="1412995"/>
                  </a:cubicBezTo>
                  <a:cubicBezTo>
                    <a:pt x="3111573" y="1359530"/>
                    <a:pt x="3100143" y="252675"/>
                    <a:pt x="3100143" y="199211"/>
                  </a:cubicBezTo>
                  <a:cubicBezTo>
                    <a:pt x="3097603" y="154417"/>
                    <a:pt x="3095063" y="108178"/>
                    <a:pt x="3092523" y="63500"/>
                  </a:cubicBezTo>
                  <a:cubicBezTo>
                    <a:pt x="3091253" y="44450"/>
                    <a:pt x="3089983" y="43180"/>
                    <a:pt x="3065446" y="41910"/>
                  </a:cubicBezTo>
                  <a:cubicBezTo>
                    <a:pt x="3058240" y="41910"/>
                    <a:pt x="3053436" y="41910"/>
                    <a:pt x="3046229" y="40640"/>
                  </a:cubicBezTo>
                  <a:cubicBezTo>
                    <a:pt x="2986176" y="36830"/>
                    <a:pt x="2923720" y="31750"/>
                    <a:pt x="2863667" y="30480"/>
                  </a:cubicBezTo>
                  <a:cubicBezTo>
                    <a:pt x="2717137" y="26670"/>
                    <a:pt x="2568204" y="25400"/>
                    <a:pt x="2421674" y="22860"/>
                  </a:cubicBezTo>
                  <a:cubicBezTo>
                    <a:pt x="2400055" y="22860"/>
                    <a:pt x="2376033" y="22860"/>
                    <a:pt x="2354414" y="22860"/>
                  </a:cubicBezTo>
                  <a:cubicBezTo>
                    <a:pt x="2318382" y="22860"/>
                    <a:pt x="2282350" y="22860"/>
                    <a:pt x="2248720" y="22860"/>
                  </a:cubicBezTo>
                  <a:cubicBezTo>
                    <a:pt x="2171852" y="22860"/>
                    <a:pt x="2094983" y="22860"/>
                    <a:pt x="2020517" y="24130"/>
                  </a:cubicBezTo>
                  <a:cubicBezTo>
                    <a:pt x="1955659" y="25400"/>
                    <a:pt x="862687" y="29210"/>
                    <a:pt x="797830" y="29210"/>
                  </a:cubicBezTo>
                  <a:cubicBezTo>
                    <a:pt x="692136" y="29210"/>
                    <a:pt x="586442" y="26670"/>
                    <a:pt x="480748" y="33020"/>
                  </a:cubicBezTo>
                  <a:cubicBezTo>
                    <a:pt x="425499" y="36830"/>
                    <a:pt x="372652" y="36830"/>
                    <a:pt x="319805" y="38100"/>
                  </a:cubicBezTo>
                  <a:cubicBezTo>
                    <a:pt x="228523" y="41910"/>
                    <a:pt x="137242" y="45720"/>
                    <a:pt x="49530" y="50800"/>
                  </a:cubicBezTo>
                  <a:cubicBezTo>
                    <a:pt x="36830" y="50800"/>
                    <a:pt x="34290" y="53340"/>
                    <a:pt x="33020" y="69163"/>
                  </a:cubicBezTo>
                  <a:cubicBezTo>
                    <a:pt x="31750" y="95173"/>
                    <a:pt x="31750" y="121182"/>
                    <a:pt x="30480" y="147192"/>
                  </a:cubicBezTo>
                  <a:cubicBezTo>
                    <a:pt x="29210" y="190541"/>
                    <a:pt x="26670" y="232446"/>
                    <a:pt x="25400" y="275795"/>
                  </a:cubicBezTo>
                  <a:cubicBezTo>
                    <a:pt x="20320" y="322035"/>
                    <a:pt x="26670" y="1452009"/>
                    <a:pt x="29210" y="1498248"/>
                  </a:cubicBezTo>
                  <a:cubicBezTo>
                    <a:pt x="29210" y="1547378"/>
                    <a:pt x="29210" y="1597952"/>
                    <a:pt x="30480" y="1647081"/>
                  </a:cubicBezTo>
                  <a:cubicBezTo>
                    <a:pt x="30480" y="1683206"/>
                    <a:pt x="33020" y="1719331"/>
                    <a:pt x="33020" y="1755455"/>
                  </a:cubicBezTo>
                  <a:cubicBezTo>
                    <a:pt x="33020" y="1794469"/>
                    <a:pt x="33020" y="1833484"/>
                    <a:pt x="31750" y="1872164"/>
                  </a:cubicBezTo>
                  <a:cubicBezTo>
                    <a:pt x="31750" y="1875974"/>
                    <a:pt x="31750" y="1878514"/>
                    <a:pt x="31750" y="1882324"/>
                  </a:cubicBezTo>
                  <a:cubicBezTo>
                    <a:pt x="31750" y="1892484"/>
                    <a:pt x="35560" y="1896294"/>
                    <a:pt x="44450" y="1896294"/>
                  </a:cubicBezTo>
                  <a:cubicBezTo>
                    <a:pt x="67580" y="1896294"/>
                    <a:pt x="101210" y="1897564"/>
                    <a:pt x="132438" y="1897564"/>
                  </a:cubicBezTo>
                  <a:cubicBezTo>
                    <a:pt x="178079" y="1897564"/>
                    <a:pt x="226121" y="1895024"/>
                    <a:pt x="271762" y="1897564"/>
                  </a:cubicBezTo>
                  <a:cubicBezTo>
                    <a:pt x="346228" y="1901374"/>
                    <a:pt x="420694" y="1903914"/>
                    <a:pt x="495161" y="1902644"/>
                  </a:cubicBezTo>
                  <a:cubicBezTo>
                    <a:pt x="543203" y="1901374"/>
                    <a:pt x="588844" y="1903914"/>
                    <a:pt x="636887" y="1903914"/>
                  </a:cubicBezTo>
                  <a:cubicBezTo>
                    <a:pt x="706549" y="1903914"/>
                    <a:pt x="776210" y="1902644"/>
                    <a:pt x="845872" y="1903914"/>
                  </a:cubicBezTo>
                  <a:cubicBezTo>
                    <a:pt x="949164" y="1905184"/>
                    <a:pt x="2082973" y="1895024"/>
                    <a:pt x="2188667" y="1897564"/>
                  </a:cubicBezTo>
                  <a:cubicBezTo>
                    <a:pt x="2234307" y="1898834"/>
                    <a:pt x="2279948" y="1900104"/>
                    <a:pt x="2323186" y="1900104"/>
                  </a:cubicBezTo>
                  <a:cubicBezTo>
                    <a:pt x="2402457" y="1902644"/>
                    <a:pt x="2479325" y="1898834"/>
                    <a:pt x="2558596" y="1902644"/>
                  </a:cubicBezTo>
                  <a:cubicBezTo>
                    <a:pt x="2623453" y="1905184"/>
                    <a:pt x="2688311" y="1905184"/>
                    <a:pt x="2753169" y="1907724"/>
                  </a:cubicBezTo>
                  <a:cubicBezTo>
                    <a:pt x="2849254" y="1911534"/>
                    <a:pt x="2945340" y="1914074"/>
                    <a:pt x="3041425" y="1915344"/>
                  </a:cubicBezTo>
                  <a:cubicBezTo>
                    <a:pt x="3077457" y="1915344"/>
                    <a:pt x="3097603" y="1914074"/>
                    <a:pt x="3117923" y="1914074"/>
                  </a:cubicBezTo>
                  <a:close/>
                </a:path>
              </a:pathLst>
            </a:custGeom>
            <a:solidFill>
              <a:srgbClr val="4C2DB7"/>
            </a:solidFill>
          </p:spPr>
        </p:sp>
      </p:grpSp>
      <p:sp>
        <p:nvSpPr>
          <p:cNvPr id="5" name="TextBox 5"/>
          <p:cNvSpPr txBox="1"/>
          <p:nvPr/>
        </p:nvSpPr>
        <p:spPr>
          <a:xfrm>
            <a:off x="5091837" y="3111783"/>
            <a:ext cx="8096551" cy="1623045"/>
          </a:xfrm>
          <a:prstGeom prst="rect">
            <a:avLst/>
          </a:prstGeom>
        </p:spPr>
        <p:txBody>
          <a:bodyPr lIns="0" tIns="0" rIns="0" bIns="0" rtlCol="0" anchor="t">
            <a:spAutoFit/>
          </a:bodyPr>
          <a:lstStyle/>
          <a:p>
            <a:pPr algn="ctr">
              <a:lnSpc>
                <a:spcPts val="11340"/>
              </a:lnSpc>
            </a:pPr>
            <a:r>
              <a:rPr lang="en-US" sz="8100" b="1" dirty="0">
                <a:solidFill>
                  <a:srgbClr val="FFFFFC"/>
                </a:solidFill>
                <a:latin typeface="Agrandir Ultra-Bold"/>
                <a:ea typeface="Agrandir Ultra-Bold"/>
                <a:cs typeface="Agrandir Ultra-Bold"/>
                <a:sym typeface="Agrandir Ultra-Bold"/>
              </a:rPr>
              <a:t>Agenda</a:t>
            </a:r>
          </a:p>
        </p:txBody>
      </p:sp>
      <p:sp>
        <p:nvSpPr>
          <p:cNvPr id="6" name="TextBox 6"/>
          <p:cNvSpPr txBox="1"/>
          <p:nvPr/>
        </p:nvSpPr>
        <p:spPr>
          <a:xfrm>
            <a:off x="4992685" y="4773926"/>
            <a:ext cx="8195703" cy="4217821"/>
          </a:xfrm>
          <a:prstGeom prst="rect">
            <a:avLst/>
          </a:prstGeom>
        </p:spPr>
        <p:txBody>
          <a:bodyPr lIns="0" tIns="0" rIns="0" bIns="0" rtlCol="0" anchor="t">
            <a:spAutoFit/>
          </a:bodyPr>
          <a:lstStyle/>
          <a:p>
            <a:pPr algn="ctr">
              <a:lnSpc>
                <a:spcPts val="3335"/>
              </a:lnSpc>
            </a:pPr>
            <a:r>
              <a:rPr lang="en-US" sz="2382" dirty="0">
                <a:solidFill>
                  <a:srgbClr val="FFFFFC"/>
                </a:solidFill>
                <a:latin typeface="Garet"/>
                <a:ea typeface="Garet"/>
                <a:cs typeface="Garet"/>
                <a:sym typeface="Garet"/>
              </a:rPr>
              <a:t>YAG</a:t>
            </a:r>
          </a:p>
          <a:p>
            <a:pPr algn="ctr">
              <a:lnSpc>
                <a:spcPts val="3335"/>
              </a:lnSpc>
            </a:pPr>
            <a:r>
              <a:rPr lang="en-US" sz="2382" dirty="0">
                <a:solidFill>
                  <a:srgbClr val="FFFFFC"/>
                </a:solidFill>
                <a:latin typeface="Garet"/>
                <a:ea typeface="Garet"/>
                <a:cs typeface="Garet"/>
                <a:sym typeface="Garet"/>
              </a:rPr>
              <a:t>Chippenham Games</a:t>
            </a:r>
          </a:p>
          <a:p>
            <a:pPr algn="ctr">
              <a:lnSpc>
                <a:spcPts val="3335"/>
              </a:lnSpc>
            </a:pPr>
            <a:r>
              <a:rPr lang="en-US" sz="2382" dirty="0">
                <a:solidFill>
                  <a:srgbClr val="FFFFFC"/>
                </a:solidFill>
                <a:latin typeface="Garet"/>
                <a:ea typeface="Garet"/>
                <a:cs typeface="Garet"/>
                <a:sym typeface="Garet"/>
              </a:rPr>
              <a:t>Cup to Plate</a:t>
            </a:r>
          </a:p>
          <a:p>
            <a:pPr algn="ctr">
              <a:lnSpc>
                <a:spcPts val="3335"/>
              </a:lnSpc>
            </a:pPr>
            <a:r>
              <a:rPr lang="en-US" sz="2382" dirty="0">
                <a:solidFill>
                  <a:srgbClr val="FFFFFC"/>
                </a:solidFill>
                <a:latin typeface="Garet"/>
                <a:ea typeface="Garet"/>
                <a:cs typeface="Garet"/>
                <a:sym typeface="Garet"/>
              </a:rPr>
              <a:t>Zoe Lynch WOW</a:t>
            </a:r>
          </a:p>
          <a:p>
            <a:pPr algn="ctr">
              <a:lnSpc>
                <a:spcPts val="3335"/>
              </a:lnSpc>
            </a:pPr>
            <a:r>
              <a:rPr lang="en-US" sz="2382" dirty="0">
                <a:solidFill>
                  <a:srgbClr val="FFFFFC"/>
                </a:solidFill>
                <a:latin typeface="Garet"/>
                <a:ea typeface="Garet"/>
                <a:cs typeface="Garet"/>
                <a:sym typeface="Garet"/>
              </a:rPr>
              <a:t>9.30am Abbie Morrissey</a:t>
            </a:r>
          </a:p>
          <a:p>
            <a:pPr algn="ctr">
              <a:lnSpc>
                <a:spcPts val="3335"/>
              </a:lnSpc>
            </a:pPr>
            <a:r>
              <a:rPr lang="en-US" sz="2382" dirty="0">
                <a:solidFill>
                  <a:srgbClr val="FFFFFC"/>
                </a:solidFill>
                <a:latin typeface="Garet"/>
                <a:ea typeface="Garet"/>
                <a:cs typeface="Garet"/>
                <a:sym typeface="Garet"/>
              </a:rPr>
              <a:t>10.15am Ali Goddard</a:t>
            </a:r>
          </a:p>
          <a:p>
            <a:pPr algn="ctr">
              <a:lnSpc>
                <a:spcPts val="3335"/>
              </a:lnSpc>
            </a:pPr>
            <a:r>
              <a:rPr lang="en-US" sz="2382" dirty="0">
                <a:solidFill>
                  <a:srgbClr val="FFFFFC"/>
                </a:solidFill>
                <a:latin typeface="Garet"/>
                <a:ea typeface="Garet"/>
                <a:cs typeface="Garet"/>
                <a:sym typeface="Garet"/>
              </a:rPr>
              <a:t>10.30am Rachel Bown</a:t>
            </a:r>
          </a:p>
          <a:p>
            <a:pPr algn="ctr">
              <a:lnSpc>
                <a:spcPts val="3335"/>
              </a:lnSpc>
            </a:pPr>
            <a:r>
              <a:rPr lang="en-US" sz="2382" dirty="0">
                <a:solidFill>
                  <a:srgbClr val="FFFFFC"/>
                </a:solidFill>
                <a:latin typeface="Garet"/>
                <a:ea typeface="Garet"/>
                <a:cs typeface="Garet"/>
                <a:sym typeface="Garet"/>
              </a:rPr>
              <a:t>10.45am Katie Chappell</a:t>
            </a:r>
          </a:p>
          <a:p>
            <a:pPr algn="ctr">
              <a:lnSpc>
                <a:spcPts val="3335"/>
              </a:lnSpc>
            </a:pPr>
            <a:r>
              <a:rPr lang="en-US" sz="2382" dirty="0">
                <a:solidFill>
                  <a:srgbClr val="FFFFFC"/>
                </a:solidFill>
                <a:latin typeface="Garet"/>
                <a:ea typeface="Garet"/>
                <a:cs typeface="Garet"/>
                <a:sym typeface="Garet"/>
              </a:rPr>
              <a:t>11am Jo Parsons</a:t>
            </a:r>
          </a:p>
          <a:p>
            <a:pPr algn="ctr">
              <a:lnSpc>
                <a:spcPts val="3335"/>
              </a:lnSpc>
            </a:pPr>
            <a:endParaRPr lang="en-US" sz="2382" dirty="0">
              <a:solidFill>
                <a:srgbClr val="FFFFFC"/>
              </a:solidFill>
              <a:latin typeface="Garet"/>
              <a:ea typeface="Garet"/>
              <a:cs typeface="Garet"/>
              <a:sym typeface="Garet"/>
            </a:endParaRPr>
          </a:p>
        </p:txBody>
      </p:sp>
      <p:sp>
        <p:nvSpPr>
          <p:cNvPr id="7" name="Freeform 7"/>
          <p:cNvSpPr/>
          <p:nvPr/>
        </p:nvSpPr>
        <p:spPr>
          <a:xfrm rot="1396779">
            <a:off x="7980241" y="451334"/>
            <a:ext cx="3094266" cy="3231609"/>
          </a:xfrm>
          <a:custGeom>
            <a:avLst/>
            <a:gdLst/>
            <a:ahLst/>
            <a:cxnLst/>
            <a:rect l="l" t="t" r="r" b="b"/>
            <a:pathLst>
              <a:path w="3094266" h="3231609">
                <a:moveTo>
                  <a:pt x="0" y="0"/>
                </a:moveTo>
                <a:lnTo>
                  <a:pt x="3094266" y="0"/>
                </a:lnTo>
                <a:lnTo>
                  <a:pt x="3094266" y="3231609"/>
                </a:lnTo>
                <a:lnTo>
                  <a:pt x="0" y="32316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33A3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013159" y="190500"/>
            <a:ext cx="2764389" cy="2729834"/>
          </a:xfrm>
          <a:custGeom>
            <a:avLst/>
            <a:gdLst/>
            <a:ahLst/>
            <a:cxnLst/>
            <a:rect l="l" t="t" r="r" b="b"/>
            <a:pathLst>
              <a:path w="2764389" h="2729834">
                <a:moveTo>
                  <a:pt x="0" y="0"/>
                </a:moveTo>
                <a:lnTo>
                  <a:pt x="2764389" y="0"/>
                </a:lnTo>
                <a:lnTo>
                  <a:pt x="2764389" y="2729833"/>
                </a:lnTo>
                <a:lnTo>
                  <a:pt x="0" y="27298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4433843" y="1378363"/>
            <a:ext cx="12673207" cy="7600312"/>
          </a:xfrm>
          <a:prstGeom prst="rect">
            <a:avLst/>
          </a:prstGeom>
        </p:spPr>
        <p:txBody>
          <a:bodyPr lIns="0" tIns="0" rIns="0" bIns="0" rtlCol="0" anchor="t">
            <a:spAutoFit/>
          </a:bodyPr>
          <a:lstStyle/>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Term 5</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Date Time School Activity</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Friday 25th April ALL DAY TBC Mini London Marathon</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Friday 2nd May 9.00am – 12.00pm Hardenhuish PLT Meeting</a:t>
            </a:r>
          </a:p>
          <a:p>
            <a:pPr algn="ctr">
              <a:lnSpc>
                <a:spcPts val="3518"/>
              </a:lnSpc>
              <a:spcBef>
                <a:spcPct val="0"/>
              </a:spcBef>
            </a:pPr>
            <a:r>
              <a:rPr lang="en-US" sz="3113" b="1" dirty="0">
                <a:solidFill>
                  <a:srgbClr val="000000"/>
                </a:solidFill>
                <a:highlight>
                  <a:srgbClr val="FF0000"/>
                </a:highlight>
                <a:latin typeface="Childos Arabic Semi-Bold"/>
                <a:ea typeface="Childos Arabic Semi-Bold"/>
                <a:cs typeface="Childos Arabic Semi-Bold"/>
                <a:sym typeface="Childos Arabic Semi-Bold"/>
              </a:rPr>
              <a:t>Friday 9th May 9.30am – 11.00am Abbeyfield Dinosaur egg hunt REC/YR1</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Friday 16th May 10.00am – 3.00pm Chip CC Level 2 Kwik Cricket Festival YR5/6</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Monday 19th May 9.30am – 11.30am Stanley Park Football Cup to plate YR4/5</a:t>
            </a:r>
          </a:p>
          <a:p>
            <a:pPr algn="ctr">
              <a:lnSpc>
                <a:spcPts val="3518"/>
              </a:lnSpc>
              <a:spcBef>
                <a:spcPct val="0"/>
              </a:spcBef>
            </a:pPr>
            <a:endParaRPr lang="en-US" sz="3113" b="1" dirty="0">
              <a:solidFill>
                <a:srgbClr val="000000"/>
              </a:solidFill>
              <a:latin typeface="Childos Arabic Semi-Bold"/>
              <a:ea typeface="Childos Arabic Semi-Bold"/>
              <a:cs typeface="Childos Arabic Semi-Bold"/>
              <a:sym typeface="Childos Arabic Semi-Bold"/>
            </a:endParaRP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Term 6</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Date Time School Activity</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Friday 6th June 9.30am – 11.00am Sheldon Summer scavenger hunt </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Monday 9th June  9.30am – 11.30am The Arc All Active Academy </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Monday 9th June  12.30am – 2.30pm The Arc Talent Team </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Tuesday 17th June All day Stanley Park Chippenham Games</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Wednesday 18th June All day Stanley Park Chippenham Games </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Monday 30th June AM only Hardenhuish Para Games</a:t>
            </a:r>
          </a:p>
          <a:p>
            <a:pPr algn="ctr">
              <a:lnSpc>
                <a:spcPts val="3518"/>
              </a:lnSpc>
              <a:spcBef>
                <a:spcPct val="0"/>
              </a:spcBef>
            </a:pPr>
            <a:r>
              <a:rPr lang="en-US" sz="3113" b="1" dirty="0">
                <a:solidFill>
                  <a:srgbClr val="000000"/>
                </a:solidFill>
                <a:latin typeface="Childos Arabic Semi-Bold"/>
                <a:ea typeface="Childos Arabic Semi-Bold"/>
                <a:cs typeface="Childos Arabic Semi-Bold"/>
                <a:sym typeface="Childos Arabic Semi-Bold"/>
              </a:rPr>
              <a:t>Tuesday 2nd July All day </a:t>
            </a:r>
            <a:r>
              <a:rPr lang="en-US" sz="3113" b="1" dirty="0" err="1">
                <a:solidFill>
                  <a:srgbClr val="000000"/>
                </a:solidFill>
                <a:latin typeface="Childos Arabic Semi-Bold"/>
                <a:ea typeface="Childos Arabic Semi-Bold"/>
                <a:cs typeface="Childos Arabic Semi-Bold"/>
                <a:sym typeface="Childos Arabic Semi-Bold"/>
              </a:rPr>
              <a:t>Dauntseys</a:t>
            </a:r>
            <a:r>
              <a:rPr lang="en-US" sz="3113" b="1" dirty="0">
                <a:solidFill>
                  <a:srgbClr val="000000"/>
                </a:solidFill>
                <a:latin typeface="Childos Arabic Semi-Bold"/>
                <a:ea typeface="Childos Arabic Semi-Bold"/>
                <a:cs typeface="Childos Arabic Semi-Bold"/>
                <a:sym typeface="Childos Arabic Semi-Bold"/>
              </a:rPr>
              <a:t> </a:t>
            </a:r>
            <a:r>
              <a:rPr lang="en-US" sz="3113" b="1" dirty="0" err="1">
                <a:solidFill>
                  <a:srgbClr val="000000"/>
                </a:solidFill>
                <a:latin typeface="Childos Arabic Semi-Bold"/>
                <a:ea typeface="Childos Arabic Semi-Bold"/>
                <a:cs typeface="Childos Arabic Semi-Bold"/>
                <a:sym typeface="Childos Arabic Semi-Bold"/>
              </a:rPr>
              <a:t>Dauntseys</a:t>
            </a:r>
            <a:r>
              <a:rPr lang="en-US" sz="3113" b="1" dirty="0">
                <a:solidFill>
                  <a:srgbClr val="000000"/>
                </a:solidFill>
                <a:latin typeface="Childos Arabic Semi-Bold"/>
                <a:ea typeface="Childos Arabic Semi-Bold"/>
                <a:cs typeface="Childos Arabic Semi-Bold"/>
                <a:sym typeface="Childos Arabic Semi-Bold"/>
              </a:rPr>
              <a:t>  Games Primary </a:t>
            </a:r>
          </a:p>
        </p:txBody>
      </p:sp>
      <p:sp>
        <p:nvSpPr>
          <p:cNvPr id="7" name="Freeform 7"/>
          <p:cNvSpPr/>
          <p:nvPr/>
        </p:nvSpPr>
        <p:spPr>
          <a:xfrm>
            <a:off x="1082710" y="7170638"/>
            <a:ext cx="1493758" cy="2087662"/>
          </a:xfrm>
          <a:custGeom>
            <a:avLst/>
            <a:gdLst/>
            <a:ahLst/>
            <a:cxnLst/>
            <a:rect l="l" t="t" r="r" b="b"/>
            <a:pathLst>
              <a:path w="1493758" h="2087662">
                <a:moveTo>
                  <a:pt x="0" y="0"/>
                </a:moveTo>
                <a:lnTo>
                  <a:pt x="1493758" y="0"/>
                </a:lnTo>
                <a:lnTo>
                  <a:pt x="1493758" y="2087662"/>
                </a:lnTo>
                <a:lnTo>
                  <a:pt x="0" y="2087662"/>
                </a:lnTo>
                <a:lnTo>
                  <a:pt x="0" y="0"/>
                </a:lnTo>
                <a:close/>
              </a:path>
            </a:pathLst>
          </a:custGeom>
          <a:blipFill>
            <a:blip r:embed="rId4"/>
            <a:stretch>
              <a:fillRect/>
            </a:stretch>
          </a:blipFill>
        </p:spPr>
      </p:sp>
      <p:sp>
        <p:nvSpPr>
          <p:cNvPr id="8" name="Freeform 8"/>
          <p:cNvSpPr/>
          <p:nvPr/>
        </p:nvSpPr>
        <p:spPr>
          <a:xfrm>
            <a:off x="814835" y="2185793"/>
            <a:ext cx="2333312" cy="2333312"/>
          </a:xfrm>
          <a:custGeom>
            <a:avLst/>
            <a:gdLst/>
            <a:ahLst/>
            <a:cxnLst/>
            <a:rect l="l" t="t" r="r" b="b"/>
            <a:pathLst>
              <a:path w="2333312" h="2333312">
                <a:moveTo>
                  <a:pt x="0" y="0"/>
                </a:moveTo>
                <a:lnTo>
                  <a:pt x="2333312" y="0"/>
                </a:lnTo>
                <a:lnTo>
                  <a:pt x="2333312" y="2333313"/>
                </a:lnTo>
                <a:lnTo>
                  <a:pt x="0" y="23333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2253923" y="3327393"/>
            <a:ext cx="1873946" cy="1985638"/>
          </a:xfrm>
          <a:custGeom>
            <a:avLst/>
            <a:gdLst/>
            <a:ahLst/>
            <a:cxnLst/>
            <a:rect l="l" t="t" r="r" b="b"/>
            <a:pathLst>
              <a:path w="1873946" h="1985638">
                <a:moveTo>
                  <a:pt x="0" y="0"/>
                </a:moveTo>
                <a:lnTo>
                  <a:pt x="1873946" y="0"/>
                </a:lnTo>
                <a:lnTo>
                  <a:pt x="1873946" y="1985637"/>
                </a:lnTo>
                <a:lnTo>
                  <a:pt x="0" y="19856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5">
            <a:extLst>
              <a:ext uri="{FF2B5EF4-FFF2-40B4-BE49-F238E27FC236}">
                <a16:creationId xmlns:a16="http://schemas.microsoft.com/office/drawing/2014/main" id="{ED908472-DD00-4223-A485-BB49D11AB147}"/>
              </a:ext>
            </a:extLst>
          </p:cNvPr>
          <p:cNvSpPr/>
          <p:nvPr/>
        </p:nvSpPr>
        <p:spPr>
          <a:xfrm rot="-1242124">
            <a:off x="687464" y="4936627"/>
            <a:ext cx="2848124" cy="1889122"/>
          </a:xfrm>
          <a:custGeom>
            <a:avLst/>
            <a:gdLst/>
            <a:ahLst/>
            <a:cxnLst/>
            <a:rect l="l" t="t" r="r" b="b"/>
            <a:pathLst>
              <a:path w="5692100" h="5944752">
                <a:moveTo>
                  <a:pt x="0" y="0"/>
                </a:moveTo>
                <a:lnTo>
                  <a:pt x="5692100" y="0"/>
                </a:lnTo>
                <a:lnTo>
                  <a:pt x="5692100" y="5944751"/>
                </a:lnTo>
                <a:lnTo>
                  <a:pt x="0" y="59447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C2DB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028700" y="1164807"/>
            <a:ext cx="2779424" cy="2876506"/>
          </a:xfrm>
          <a:custGeom>
            <a:avLst/>
            <a:gdLst/>
            <a:ahLst/>
            <a:cxnLst/>
            <a:rect l="l" t="t" r="r" b="b"/>
            <a:pathLst>
              <a:path w="2779424" h="2876506">
                <a:moveTo>
                  <a:pt x="0" y="0"/>
                </a:moveTo>
                <a:lnTo>
                  <a:pt x="2779424" y="0"/>
                </a:lnTo>
                <a:lnTo>
                  <a:pt x="2779424" y="2876506"/>
                </a:lnTo>
                <a:lnTo>
                  <a:pt x="0" y="28765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183227" y="6926459"/>
            <a:ext cx="1668472" cy="2331841"/>
          </a:xfrm>
          <a:custGeom>
            <a:avLst/>
            <a:gdLst/>
            <a:ahLst/>
            <a:cxnLst/>
            <a:rect l="l" t="t" r="r" b="b"/>
            <a:pathLst>
              <a:path w="1668472" h="2331841">
                <a:moveTo>
                  <a:pt x="0" y="0"/>
                </a:moveTo>
                <a:lnTo>
                  <a:pt x="1668472" y="0"/>
                </a:lnTo>
                <a:lnTo>
                  <a:pt x="1668472" y="2331841"/>
                </a:lnTo>
                <a:lnTo>
                  <a:pt x="0" y="2331841"/>
                </a:lnTo>
                <a:lnTo>
                  <a:pt x="0" y="0"/>
                </a:lnTo>
                <a:close/>
              </a:path>
            </a:pathLst>
          </a:custGeom>
          <a:blipFill>
            <a:blip r:embed="rId4"/>
            <a:stretch>
              <a:fillRect/>
            </a:stretch>
          </a:blipFill>
        </p:spPr>
      </p:sp>
      <p:graphicFrame>
        <p:nvGraphicFramePr>
          <p:cNvPr id="7" name="Table 7"/>
          <p:cNvGraphicFramePr>
            <a:graphicFrameLocks noGrp="1"/>
          </p:cNvGraphicFramePr>
          <p:nvPr/>
        </p:nvGraphicFramePr>
        <p:xfrm>
          <a:off x="8576388" y="1257300"/>
          <a:ext cx="8198211" cy="8001000"/>
        </p:xfrm>
        <a:graphic>
          <a:graphicData uri="http://schemas.openxmlformats.org/drawingml/2006/table">
            <a:tbl>
              <a:tblPr/>
              <a:tblGrid>
                <a:gridCol w="4697223">
                  <a:extLst>
                    <a:ext uri="{9D8B030D-6E8A-4147-A177-3AD203B41FA5}">
                      <a16:colId xmlns:a16="http://schemas.microsoft.com/office/drawing/2014/main" val="20000"/>
                    </a:ext>
                  </a:extLst>
                </a:gridCol>
                <a:gridCol w="3500988">
                  <a:extLst>
                    <a:ext uri="{9D8B030D-6E8A-4147-A177-3AD203B41FA5}">
                      <a16:colId xmlns:a16="http://schemas.microsoft.com/office/drawing/2014/main" val="20001"/>
                    </a:ext>
                  </a:extLst>
                </a:gridCol>
              </a:tblGrid>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TUESDAY 17th JUNE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WEDNESDAY 18th JUNE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Lacock</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Frogwell</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St Peters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Charter</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Queens Crescent</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Ivy Lane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Kings Lodge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St Pauls</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Kington St Michael</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Langley Fitz</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Monkton Park</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Redland</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St Marys</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Derry Hill</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889000">
                <a:tc>
                  <a:txBody>
                    <a:bodyPr/>
                    <a:lstStyle/>
                    <a:p>
                      <a:pPr algn="l">
                        <a:lnSpc>
                          <a:spcPts val="3220"/>
                        </a:lnSpc>
                        <a:defRPr/>
                      </a:pPr>
                      <a:r>
                        <a:rPr lang="en-US" sz="2300">
                          <a:solidFill>
                            <a:srgbClr val="000000"/>
                          </a:solidFill>
                          <a:latin typeface="Childos Arabic"/>
                          <a:ea typeface="Childos Arabic"/>
                          <a:cs typeface="Childos Arabic"/>
                          <a:sym typeface="Childos Arabic"/>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Childos Arabic"/>
                          <a:ea typeface="Childos Arabic"/>
                          <a:cs typeface="Childos Arabic"/>
                          <a:sym typeface="Childos Arabic"/>
                        </a:rPr>
                        <a:t>Stanton</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8" name="TextBox 8"/>
          <p:cNvSpPr txBox="1"/>
          <p:nvPr/>
        </p:nvSpPr>
        <p:spPr>
          <a:xfrm>
            <a:off x="1342925" y="4089808"/>
            <a:ext cx="6794109" cy="3061320"/>
          </a:xfrm>
          <a:prstGeom prst="rect">
            <a:avLst/>
          </a:prstGeom>
        </p:spPr>
        <p:txBody>
          <a:bodyPr lIns="0" tIns="0" rIns="0" bIns="0" rtlCol="0" anchor="t">
            <a:spAutoFit/>
          </a:bodyPr>
          <a:lstStyle/>
          <a:p>
            <a:pPr algn="ctr">
              <a:lnSpc>
                <a:spcPts val="11340"/>
              </a:lnSpc>
            </a:pPr>
            <a:r>
              <a:rPr lang="en-US" sz="8100" b="1" dirty="0">
                <a:solidFill>
                  <a:srgbClr val="4C2DB7"/>
                </a:solidFill>
                <a:latin typeface="Agrandir Ultra-Bold"/>
                <a:ea typeface="Agrandir Ultra-Bold"/>
                <a:cs typeface="Agrandir Ultra-Bold"/>
                <a:sym typeface="Agrandir Ultra-Bold"/>
              </a:rPr>
              <a:t>Chippenham </a:t>
            </a:r>
          </a:p>
          <a:p>
            <a:pPr algn="ctr">
              <a:lnSpc>
                <a:spcPts val="11340"/>
              </a:lnSpc>
            </a:pPr>
            <a:r>
              <a:rPr lang="en-US" sz="8100" b="1" dirty="0">
                <a:solidFill>
                  <a:srgbClr val="4C2DB7"/>
                </a:solidFill>
                <a:latin typeface="Agrandir Ultra-Bold"/>
                <a:ea typeface="Agrandir Ultra-Bold"/>
                <a:cs typeface="Agrandir Ultra-Bold"/>
                <a:sym typeface="Agrandir Ultra-Bold"/>
              </a:rPr>
              <a:t>Games</a:t>
            </a:r>
          </a:p>
        </p:txBody>
      </p:sp>
      <p:sp>
        <p:nvSpPr>
          <p:cNvPr id="9" name="Freeform 9"/>
          <p:cNvSpPr/>
          <p:nvPr/>
        </p:nvSpPr>
        <p:spPr>
          <a:xfrm>
            <a:off x="2995602" y="1164807"/>
            <a:ext cx="2764389" cy="2729834"/>
          </a:xfrm>
          <a:custGeom>
            <a:avLst/>
            <a:gdLst/>
            <a:ahLst/>
            <a:cxnLst/>
            <a:rect l="l" t="t" r="r" b="b"/>
            <a:pathLst>
              <a:path w="2764389" h="2729834">
                <a:moveTo>
                  <a:pt x="0" y="0"/>
                </a:moveTo>
                <a:lnTo>
                  <a:pt x="2764388" y="0"/>
                </a:lnTo>
                <a:lnTo>
                  <a:pt x="2764388" y="2729834"/>
                </a:lnTo>
                <a:lnTo>
                  <a:pt x="0" y="27298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10"/>
          <p:cNvSpPr/>
          <p:nvPr/>
        </p:nvSpPr>
        <p:spPr>
          <a:xfrm>
            <a:off x="5803721" y="1257300"/>
            <a:ext cx="2333312" cy="2333312"/>
          </a:xfrm>
          <a:custGeom>
            <a:avLst/>
            <a:gdLst/>
            <a:ahLst/>
            <a:cxnLst/>
            <a:rect l="l" t="t" r="r" b="b"/>
            <a:pathLst>
              <a:path w="2333312" h="2333312">
                <a:moveTo>
                  <a:pt x="0" y="0"/>
                </a:moveTo>
                <a:lnTo>
                  <a:pt x="2333313" y="0"/>
                </a:lnTo>
                <a:lnTo>
                  <a:pt x="2333313" y="2333312"/>
                </a:lnTo>
                <a:lnTo>
                  <a:pt x="0" y="23333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45838"/>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rot="4927923">
            <a:off x="1454210" y="2789832"/>
            <a:ext cx="1966060" cy="2802931"/>
          </a:xfrm>
          <a:custGeom>
            <a:avLst/>
            <a:gdLst/>
            <a:ahLst/>
            <a:cxnLst/>
            <a:rect l="l" t="t" r="r" b="b"/>
            <a:pathLst>
              <a:path w="6273978" h="8698756">
                <a:moveTo>
                  <a:pt x="0" y="0"/>
                </a:moveTo>
                <a:lnTo>
                  <a:pt x="6273978" y="0"/>
                </a:lnTo>
                <a:lnTo>
                  <a:pt x="6273978" y="8698756"/>
                </a:lnTo>
                <a:lnTo>
                  <a:pt x="0" y="86987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a:extLst>
              <a:ext uri="{FF2B5EF4-FFF2-40B4-BE49-F238E27FC236}">
                <a16:creationId xmlns:a16="http://schemas.microsoft.com/office/drawing/2014/main" id="{36EE38A5-2423-47EC-981B-0800F989C18C}"/>
              </a:ext>
            </a:extLst>
          </p:cNvPr>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4"/>
            <a:stretch>
              <a:fillRect/>
            </a:stretch>
          </a:blipFill>
        </p:spPr>
      </p:sp>
      <p:sp>
        <p:nvSpPr>
          <p:cNvPr id="7" name="Freeform 5">
            <a:extLst>
              <a:ext uri="{FF2B5EF4-FFF2-40B4-BE49-F238E27FC236}">
                <a16:creationId xmlns:a16="http://schemas.microsoft.com/office/drawing/2014/main" id="{4C8B8ADE-12FE-4B7C-90C7-5F1300F72887}"/>
              </a:ext>
            </a:extLst>
          </p:cNvPr>
          <p:cNvSpPr/>
          <p:nvPr/>
        </p:nvSpPr>
        <p:spPr>
          <a:xfrm rot="-1242124">
            <a:off x="672965" y="2430363"/>
            <a:ext cx="2848124" cy="1889122"/>
          </a:xfrm>
          <a:custGeom>
            <a:avLst/>
            <a:gdLst/>
            <a:ahLst/>
            <a:cxnLst/>
            <a:rect l="l" t="t" r="r" b="b"/>
            <a:pathLst>
              <a:path w="5692100" h="5944752">
                <a:moveTo>
                  <a:pt x="0" y="0"/>
                </a:moveTo>
                <a:lnTo>
                  <a:pt x="5692100" y="0"/>
                </a:lnTo>
                <a:lnTo>
                  <a:pt x="5692100" y="5944751"/>
                </a:lnTo>
                <a:lnTo>
                  <a:pt x="0" y="59447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9">
            <a:extLst>
              <a:ext uri="{FF2B5EF4-FFF2-40B4-BE49-F238E27FC236}">
                <a16:creationId xmlns:a16="http://schemas.microsoft.com/office/drawing/2014/main" id="{B14F3674-6B1D-487E-A95C-CED62F5FFFDB}"/>
              </a:ext>
            </a:extLst>
          </p:cNvPr>
          <p:cNvSpPr/>
          <p:nvPr/>
        </p:nvSpPr>
        <p:spPr>
          <a:xfrm>
            <a:off x="1244238" y="5083957"/>
            <a:ext cx="1705578" cy="1705578"/>
          </a:xfrm>
          <a:custGeom>
            <a:avLst/>
            <a:gdLst/>
            <a:ahLst/>
            <a:cxnLst/>
            <a:rect l="l" t="t" r="r" b="b"/>
            <a:pathLst>
              <a:path w="1705578" h="1705578">
                <a:moveTo>
                  <a:pt x="0" y="0"/>
                </a:moveTo>
                <a:lnTo>
                  <a:pt x="1705578" y="0"/>
                </a:lnTo>
                <a:lnTo>
                  <a:pt x="1705578" y="1705578"/>
                </a:lnTo>
                <a:lnTo>
                  <a:pt x="0" y="17055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5">
            <a:extLst>
              <a:ext uri="{FF2B5EF4-FFF2-40B4-BE49-F238E27FC236}">
                <a16:creationId xmlns:a16="http://schemas.microsoft.com/office/drawing/2014/main" id="{9D6475F5-8977-4464-9D6D-AEACDF2A165A}"/>
              </a:ext>
            </a:extLst>
          </p:cNvPr>
          <p:cNvSpPr/>
          <p:nvPr/>
        </p:nvSpPr>
        <p:spPr>
          <a:xfrm>
            <a:off x="1028700" y="1028700"/>
            <a:ext cx="1800012" cy="1800012"/>
          </a:xfrm>
          <a:custGeom>
            <a:avLst/>
            <a:gdLst/>
            <a:ahLst/>
            <a:cxnLst/>
            <a:rect l="l" t="t" r="r" b="b"/>
            <a:pathLst>
              <a:path w="1800012" h="1800012">
                <a:moveTo>
                  <a:pt x="0" y="0"/>
                </a:moveTo>
                <a:lnTo>
                  <a:pt x="1800012" y="0"/>
                </a:lnTo>
                <a:lnTo>
                  <a:pt x="1800012" y="1800012"/>
                </a:lnTo>
                <a:lnTo>
                  <a:pt x="0" y="180001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aphicFrame>
        <p:nvGraphicFramePr>
          <p:cNvPr id="10" name="Table 9">
            <a:extLst>
              <a:ext uri="{FF2B5EF4-FFF2-40B4-BE49-F238E27FC236}">
                <a16:creationId xmlns:a16="http://schemas.microsoft.com/office/drawing/2014/main" id="{A5DBEF6A-8C91-44BE-AC81-BFAA71CFA075}"/>
              </a:ext>
            </a:extLst>
          </p:cNvPr>
          <p:cNvGraphicFramePr>
            <a:graphicFrameLocks noGrp="1"/>
          </p:cNvGraphicFramePr>
          <p:nvPr>
            <p:extLst>
              <p:ext uri="{D42A27DB-BD31-4B8C-83A1-F6EECF244321}">
                <p14:modId xmlns:p14="http://schemas.microsoft.com/office/powerpoint/2010/main" val="2954364440"/>
              </p:ext>
            </p:extLst>
          </p:nvPr>
        </p:nvGraphicFramePr>
        <p:xfrm>
          <a:off x="4019745" y="2621422"/>
          <a:ext cx="12655246" cy="6160896"/>
        </p:xfrm>
        <a:graphic>
          <a:graphicData uri="http://schemas.openxmlformats.org/drawingml/2006/table">
            <a:tbl>
              <a:tblPr firstRow="1" firstCol="1" bandRow="1">
                <a:tableStyleId>{5C22544A-7EE6-4342-B048-85BDC9FD1C3A}</a:tableStyleId>
              </a:tblPr>
              <a:tblGrid>
                <a:gridCol w="7355089">
                  <a:extLst>
                    <a:ext uri="{9D8B030D-6E8A-4147-A177-3AD203B41FA5}">
                      <a16:colId xmlns:a16="http://schemas.microsoft.com/office/drawing/2014/main" val="1676282866"/>
                    </a:ext>
                  </a:extLst>
                </a:gridCol>
                <a:gridCol w="3382780">
                  <a:extLst>
                    <a:ext uri="{9D8B030D-6E8A-4147-A177-3AD203B41FA5}">
                      <a16:colId xmlns:a16="http://schemas.microsoft.com/office/drawing/2014/main" val="2600590220"/>
                    </a:ext>
                  </a:extLst>
                </a:gridCol>
                <a:gridCol w="1917377">
                  <a:extLst>
                    <a:ext uri="{9D8B030D-6E8A-4147-A177-3AD203B41FA5}">
                      <a16:colId xmlns:a16="http://schemas.microsoft.com/office/drawing/2014/main" val="3402683466"/>
                    </a:ext>
                  </a:extLst>
                </a:gridCol>
              </a:tblGrid>
              <a:tr h="878072">
                <a:tc>
                  <a:txBody>
                    <a:bodyPr/>
                    <a:lstStyle/>
                    <a:p>
                      <a:pPr>
                        <a:lnSpc>
                          <a:spcPct val="107000"/>
                        </a:lnSpc>
                        <a:spcAft>
                          <a:spcPts val="0"/>
                        </a:spcAft>
                      </a:pPr>
                      <a:r>
                        <a:rPr lang="en-GB" sz="2400" dirty="0">
                          <a:effectLst/>
                        </a:rPr>
                        <a:t>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SCHOOL’S RESPONSIBILITY</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TICK WHEN DONE</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8001437"/>
                  </a:ext>
                </a:extLst>
              </a:tr>
              <a:tr h="429091">
                <a:tc>
                  <a:txBody>
                    <a:bodyPr/>
                    <a:lstStyle/>
                    <a:p>
                      <a:pPr>
                        <a:lnSpc>
                          <a:spcPct val="107000"/>
                        </a:lnSpc>
                        <a:spcAft>
                          <a:spcPts val="0"/>
                        </a:spcAft>
                      </a:pPr>
                      <a:r>
                        <a:rPr lang="en-GB" sz="2400">
                          <a:effectLst/>
                        </a:rPr>
                        <a:t>Transport checked</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4533806"/>
                  </a:ext>
                </a:extLst>
              </a:tr>
              <a:tr h="429091">
                <a:tc>
                  <a:txBody>
                    <a:bodyPr/>
                    <a:lstStyle/>
                    <a:p>
                      <a:pPr>
                        <a:lnSpc>
                          <a:spcPct val="107000"/>
                        </a:lnSpc>
                        <a:spcAft>
                          <a:spcPts val="0"/>
                        </a:spcAft>
                      </a:pPr>
                      <a:r>
                        <a:rPr lang="en-GB" sz="2400">
                          <a:effectLst/>
                        </a:rPr>
                        <a:t>RA printed from website</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1396158"/>
                  </a:ext>
                </a:extLst>
              </a:tr>
              <a:tr h="429091">
                <a:tc>
                  <a:txBody>
                    <a:bodyPr/>
                    <a:lstStyle/>
                    <a:p>
                      <a:pPr>
                        <a:lnSpc>
                          <a:spcPct val="107000"/>
                        </a:lnSpc>
                        <a:spcAft>
                          <a:spcPts val="0"/>
                        </a:spcAft>
                      </a:pPr>
                      <a:r>
                        <a:rPr lang="en-GB" sz="2400">
                          <a:effectLst/>
                        </a:rPr>
                        <a:t>RA for transport completed</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9699591"/>
                  </a:ext>
                </a:extLst>
              </a:tr>
              <a:tr h="429091">
                <a:tc>
                  <a:txBody>
                    <a:bodyPr/>
                    <a:lstStyle/>
                    <a:p>
                      <a:pPr>
                        <a:lnSpc>
                          <a:spcPct val="107000"/>
                        </a:lnSpc>
                        <a:spcAft>
                          <a:spcPts val="0"/>
                        </a:spcAft>
                      </a:pPr>
                      <a:r>
                        <a:rPr lang="en-GB" sz="2400">
                          <a:effectLst/>
                        </a:rPr>
                        <a:t>Letters sent home to parents</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4304142"/>
                  </a:ext>
                </a:extLst>
              </a:tr>
              <a:tr h="542933">
                <a:tc>
                  <a:txBody>
                    <a:bodyPr/>
                    <a:lstStyle/>
                    <a:p>
                      <a:pPr>
                        <a:lnSpc>
                          <a:spcPct val="107000"/>
                        </a:lnSpc>
                        <a:spcAft>
                          <a:spcPts val="0"/>
                        </a:spcAft>
                      </a:pPr>
                      <a:r>
                        <a:rPr lang="en-GB" sz="2400">
                          <a:effectLst/>
                        </a:rPr>
                        <a:t>Staff organised and cover arranged</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6658952"/>
                  </a:ext>
                </a:extLst>
              </a:tr>
              <a:tr h="429091">
                <a:tc>
                  <a:txBody>
                    <a:bodyPr/>
                    <a:lstStyle/>
                    <a:p>
                      <a:pPr>
                        <a:lnSpc>
                          <a:spcPct val="107000"/>
                        </a:lnSpc>
                        <a:spcAft>
                          <a:spcPts val="0"/>
                        </a:spcAft>
                      </a:pPr>
                      <a:r>
                        <a:rPr lang="en-GB" sz="2400" dirty="0">
                          <a:effectLst/>
                        </a:rPr>
                        <a:t>Parental permission for all pupils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9831684"/>
                  </a:ext>
                </a:extLst>
              </a:tr>
              <a:tr h="878072">
                <a:tc>
                  <a:txBody>
                    <a:bodyPr/>
                    <a:lstStyle/>
                    <a:p>
                      <a:pPr>
                        <a:lnSpc>
                          <a:spcPct val="107000"/>
                        </a:lnSpc>
                        <a:spcAft>
                          <a:spcPts val="0"/>
                        </a:spcAft>
                      </a:pPr>
                      <a:r>
                        <a:rPr lang="en-GB" sz="2400">
                          <a:effectLst/>
                        </a:rPr>
                        <a:t>Medical checked and equipment prepared e.g. inhalers</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912389"/>
                  </a:ext>
                </a:extLst>
              </a:tr>
              <a:tr h="429091">
                <a:tc>
                  <a:txBody>
                    <a:bodyPr/>
                    <a:lstStyle/>
                    <a:p>
                      <a:pPr>
                        <a:lnSpc>
                          <a:spcPct val="107000"/>
                        </a:lnSpc>
                        <a:spcAft>
                          <a:spcPts val="0"/>
                        </a:spcAft>
                      </a:pPr>
                      <a:r>
                        <a:rPr lang="en-GB" sz="2400">
                          <a:effectLst/>
                        </a:rPr>
                        <a:t>First aid kit packed</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5563668"/>
                  </a:ext>
                </a:extLst>
              </a:tr>
              <a:tr h="429091">
                <a:tc>
                  <a:txBody>
                    <a:bodyPr/>
                    <a:lstStyle/>
                    <a:p>
                      <a:pPr>
                        <a:lnSpc>
                          <a:spcPct val="107000"/>
                        </a:lnSpc>
                        <a:spcAft>
                          <a:spcPts val="0"/>
                        </a:spcAft>
                      </a:pPr>
                      <a:r>
                        <a:rPr lang="en-GB" sz="2400">
                          <a:effectLst/>
                        </a:rPr>
                        <a:t>Registers / trip form printed</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5611342"/>
                  </a:ext>
                </a:extLst>
              </a:tr>
              <a:tr h="429091">
                <a:tc>
                  <a:txBody>
                    <a:bodyPr/>
                    <a:lstStyle/>
                    <a:p>
                      <a:pPr>
                        <a:lnSpc>
                          <a:spcPct val="107000"/>
                        </a:lnSpc>
                        <a:spcAft>
                          <a:spcPts val="0"/>
                        </a:spcAft>
                      </a:pPr>
                      <a:r>
                        <a:rPr lang="en-GB" sz="2400">
                          <a:effectLst/>
                        </a:rPr>
                        <a:t>Team groups printed</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1427310"/>
                  </a:ext>
                </a:extLst>
              </a:tr>
              <a:tr h="429091">
                <a:tc>
                  <a:txBody>
                    <a:bodyPr/>
                    <a:lstStyle/>
                    <a:p>
                      <a:pPr>
                        <a:lnSpc>
                          <a:spcPct val="107000"/>
                        </a:lnSpc>
                        <a:spcAft>
                          <a:spcPts val="0"/>
                        </a:spcAft>
                      </a:pPr>
                      <a:r>
                        <a:rPr lang="en-GB" sz="2400">
                          <a:effectLst/>
                        </a:rPr>
                        <a:t>Pupils told which team they are in</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dirty="0">
                          <a:effectLst/>
                        </a:rPr>
                        <a:t>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4465107"/>
                  </a:ext>
                </a:extLst>
              </a:tr>
            </a:tbl>
          </a:graphicData>
        </a:graphic>
      </p:graphicFrame>
      <p:sp>
        <p:nvSpPr>
          <p:cNvPr id="11" name="TextBox 8">
            <a:extLst>
              <a:ext uri="{FF2B5EF4-FFF2-40B4-BE49-F238E27FC236}">
                <a16:creationId xmlns:a16="http://schemas.microsoft.com/office/drawing/2014/main" id="{2993A1A0-5170-4A61-A337-E36D907436E5}"/>
              </a:ext>
            </a:extLst>
          </p:cNvPr>
          <p:cNvSpPr txBox="1"/>
          <p:nvPr/>
        </p:nvSpPr>
        <p:spPr>
          <a:xfrm>
            <a:off x="3578897" y="1298052"/>
            <a:ext cx="13108903" cy="1272849"/>
          </a:xfrm>
          <a:prstGeom prst="rect">
            <a:avLst/>
          </a:prstGeom>
        </p:spPr>
        <p:txBody>
          <a:bodyPr wrap="square" lIns="0" tIns="0" rIns="0" bIns="0" rtlCol="0" anchor="t">
            <a:spAutoFit/>
          </a:bodyPr>
          <a:lstStyle/>
          <a:p>
            <a:pPr algn="ctr">
              <a:lnSpc>
                <a:spcPts val="11340"/>
              </a:lnSpc>
            </a:pPr>
            <a:r>
              <a:rPr lang="en-US" sz="5400" b="1" dirty="0">
                <a:solidFill>
                  <a:srgbClr val="4C2DB7"/>
                </a:solidFill>
                <a:latin typeface="Agrandir Ultra-Bold"/>
                <a:ea typeface="Agrandir Ultra-Bold"/>
                <a:cs typeface="Agrandir Ultra-Bold"/>
                <a:sym typeface="Agrandir Ultra-Bold"/>
              </a:rPr>
              <a:t>Chippenham Games  Check List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33A3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219200" y="1257300"/>
            <a:ext cx="2255781" cy="1853656"/>
          </a:xfrm>
          <a:custGeom>
            <a:avLst/>
            <a:gdLst/>
            <a:ahLst/>
            <a:cxnLst/>
            <a:rect l="l" t="t" r="r" b="b"/>
            <a:pathLst>
              <a:path w="7346501" h="7364913">
                <a:moveTo>
                  <a:pt x="0" y="0"/>
                </a:moveTo>
                <a:lnTo>
                  <a:pt x="7346502" y="0"/>
                </a:lnTo>
                <a:lnTo>
                  <a:pt x="7346502" y="7364914"/>
                </a:lnTo>
                <a:lnTo>
                  <a:pt x="0" y="73649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5">
            <a:extLst>
              <a:ext uri="{FF2B5EF4-FFF2-40B4-BE49-F238E27FC236}">
                <a16:creationId xmlns:a16="http://schemas.microsoft.com/office/drawing/2014/main" id="{79A9AEFB-9BE5-4C77-BC75-09C00975ACD8}"/>
              </a:ext>
            </a:extLst>
          </p:cNvPr>
          <p:cNvSpPr/>
          <p:nvPr/>
        </p:nvSpPr>
        <p:spPr>
          <a:xfrm rot="-1242124">
            <a:off x="699160" y="2918929"/>
            <a:ext cx="2848124" cy="1889122"/>
          </a:xfrm>
          <a:custGeom>
            <a:avLst/>
            <a:gdLst/>
            <a:ahLst/>
            <a:cxnLst/>
            <a:rect l="l" t="t" r="r" b="b"/>
            <a:pathLst>
              <a:path w="5692100" h="5944752">
                <a:moveTo>
                  <a:pt x="0" y="0"/>
                </a:moveTo>
                <a:lnTo>
                  <a:pt x="5692100" y="0"/>
                </a:lnTo>
                <a:lnTo>
                  <a:pt x="5692100" y="5944751"/>
                </a:lnTo>
                <a:lnTo>
                  <a:pt x="0" y="59447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6">
            <a:extLst>
              <a:ext uri="{FF2B5EF4-FFF2-40B4-BE49-F238E27FC236}">
                <a16:creationId xmlns:a16="http://schemas.microsoft.com/office/drawing/2014/main" id="{1E9F82AB-6432-4EAF-9367-1EA41D95525F}"/>
              </a:ext>
            </a:extLst>
          </p:cNvPr>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6"/>
            <a:stretch>
              <a:fillRect/>
            </a:stretch>
          </a:blipFill>
        </p:spPr>
      </p:sp>
      <p:sp>
        <p:nvSpPr>
          <p:cNvPr id="8" name="Freeform 11">
            <a:extLst>
              <a:ext uri="{FF2B5EF4-FFF2-40B4-BE49-F238E27FC236}">
                <a16:creationId xmlns:a16="http://schemas.microsoft.com/office/drawing/2014/main" id="{2A755948-87EE-4047-BD75-AD98226C942C}"/>
              </a:ext>
            </a:extLst>
          </p:cNvPr>
          <p:cNvSpPr/>
          <p:nvPr/>
        </p:nvSpPr>
        <p:spPr>
          <a:xfrm>
            <a:off x="1067562" y="5228507"/>
            <a:ext cx="1873946" cy="1985638"/>
          </a:xfrm>
          <a:custGeom>
            <a:avLst/>
            <a:gdLst/>
            <a:ahLst/>
            <a:cxnLst/>
            <a:rect l="l" t="t" r="r" b="b"/>
            <a:pathLst>
              <a:path w="1873946" h="1985638">
                <a:moveTo>
                  <a:pt x="0" y="0"/>
                </a:moveTo>
                <a:lnTo>
                  <a:pt x="1873945" y="0"/>
                </a:lnTo>
                <a:lnTo>
                  <a:pt x="1873945" y="1985637"/>
                </a:lnTo>
                <a:lnTo>
                  <a:pt x="0" y="19856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Rectangle 8">
            <a:extLst>
              <a:ext uri="{FF2B5EF4-FFF2-40B4-BE49-F238E27FC236}">
                <a16:creationId xmlns:a16="http://schemas.microsoft.com/office/drawing/2014/main" id="{14786B28-A4E4-4362-9E52-9C77AD4379F2}"/>
              </a:ext>
            </a:extLst>
          </p:cNvPr>
          <p:cNvSpPr/>
          <p:nvPr/>
        </p:nvSpPr>
        <p:spPr>
          <a:xfrm>
            <a:off x="3858435" y="1507797"/>
            <a:ext cx="12725400" cy="7685694"/>
          </a:xfrm>
          <a:prstGeom prst="rect">
            <a:avLst/>
          </a:prstGeom>
        </p:spPr>
        <p:txBody>
          <a:bodyPr wrap="square">
            <a:spAutoFit/>
          </a:bodyPr>
          <a:lstStyle/>
          <a:p>
            <a:pP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Key messages for year 6 pupils:</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On arrival you will need to line up in your teams – the Sports Leaders will be holding up signs with team names on</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You will be registered by your Sports Leader. </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When everyone has arrived your sports Leader will take you to one of the changing rooms. You can leave your bags here. In each changing room there will be T Shirts for your group to put on (you can keep these!)</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When your group are changed you will come out to the field and join the parade.</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Groups will then sit down in lines and there will be short speeches from the headteachers from Sheldon, Abbeyfield and Hardenhuish.</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Your Sports Leader will then take you to your first activity station and you will rotate stations every 20 minutes.</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If you need water or the toilet at any point speak to your Sports Leader</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At lunch you may choose where to sit outside (as long as you are in the main field area where we can see you!) Some of the people in your team may be going to your secondary school so it may be nice to have lunch with them, getting to know them.</a:t>
            </a:r>
          </a:p>
          <a:p>
            <a:pPr marL="342900" lvl="0" indent="-342900">
              <a:lnSpc>
                <a:spcPct val="107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At the end of the day we will bring everyone back together for a group dance (you will learn this during the day!) </a:t>
            </a:r>
          </a:p>
          <a:p>
            <a:pPr marL="342900" lvl="0" indent="-342900">
              <a:lnSpc>
                <a:spcPct val="107000"/>
              </a:lnSpc>
              <a:spcAft>
                <a:spcPts val="800"/>
              </a:spcAft>
              <a:buFont typeface="+mj-lt"/>
              <a:buAutoNum type="arabicPeriod"/>
            </a:pPr>
            <a:r>
              <a:rPr lang="en-GB" sz="2400" dirty="0">
                <a:latin typeface="Calibri" panose="020F0502020204030204" pitchFamily="34" charset="0"/>
                <a:ea typeface="Calibri" panose="020F0502020204030204" pitchFamily="34" charset="0"/>
                <a:cs typeface="Times New Roman" panose="02020603050405020304" pitchFamily="18" charset="0"/>
              </a:rPr>
              <a:t>You will then go back to your primary teachers who will organise your return trip to school.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C2DB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028700" y="1028700"/>
            <a:ext cx="2333312" cy="2333312"/>
          </a:xfrm>
          <a:custGeom>
            <a:avLst/>
            <a:gdLst/>
            <a:ahLst/>
            <a:cxnLst/>
            <a:rect l="l" t="t" r="r" b="b"/>
            <a:pathLst>
              <a:path w="2333312" h="2333312">
                <a:moveTo>
                  <a:pt x="0" y="0"/>
                </a:moveTo>
                <a:lnTo>
                  <a:pt x="2333312" y="0"/>
                </a:lnTo>
                <a:lnTo>
                  <a:pt x="2333312" y="2333312"/>
                </a:lnTo>
                <a:lnTo>
                  <a:pt x="0" y="23333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4"/>
            <a:stretch>
              <a:fillRect/>
            </a:stretch>
          </a:blipFill>
        </p:spPr>
      </p:sp>
      <p:sp>
        <p:nvSpPr>
          <p:cNvPr id="9" name="Freeform 9"/>
          <p:cNvSpPr/>
          <p:nvPr/>
        </p:nvSpPr>
        <p:spPr>
          <a:xfrm>
            <a:off x="1028700" y="2929391"/>
            <a:ext cx="2764389" cy="2729834"/>
          </a:xfrm>
          <a:custGeom>
            <a:avLst/>
            <a:gdLst/>
            <a:ahLst/>
            <a:cxnLst/>
            <a:rect l="l" t="t" r="r" b="b"/>
            <a:pathLst>
              <a:path w="2764389" h="2729834">
                <a:moveTo>
                  <a:pt x="0" y="0"/>
                </a:moveTo>
                <a:lnTo>
                  <a:pt x="2764389" y="0"/>
                </a:lnTo>
                <a:lnTo>
                  <a:pt x="2764389" y="2729834"/>
                </a:lnTo>
                <a:lnTo>
                  <a:pt x="0" y="27298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5">
            <a:extLst>
              <a:ext uri="{FF2B5EF4-FFF2-40B4-BE49-F238E27FC236}">
                <a16:creationId xmlns:a16="http://schemas.microsoft.com/office/drawing/2014/main" id="{42E05396-E6E2-4F27-9257-F9E9A9CF844A}"/>
              </a:ext>
            </a:extLst>
          </p:cNvPr>
          <p:cNvSpPr/>
          <p:nvPr/>
        </p:nvSpPr>
        <p:spPr>
          <a:xfrm rot="-1242124">
            <a:off x="703005" y="4942292"/>
            <a:ext cx="2848124" cy="1889122"/>
          </a:xfrm>
          <a:custGeom>
            <a:avLst/>
            <a:gdLst/>
            <a:ahLst/>
            <a:cxnLst/>
            <a:rect l="l" t="t" r="r" b="b"/>
            <a:pathLst>
              <a:path w="5692100" h="5944752">
                <a:moveTo>
                  <a:pt x="0" y="0"/>
                </a:moveTo>
                <a:lnTo>
                  <a:pt x="5692100" y="0"/>
                </a:lnTo>
                <a:lnTo>
                  <a:pt x="5692100" y="5944751"/>
                </a:lnTo>
                <a:lnTo>
                  <a:pt x="0" y="594475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Rectangle 13">
            <a:extLst>
              <a:ext uri="{FF2B5EF4-FFF2-40B4-BE49-F238E27FC236}">
                <a16:creationId xmlns:a16="http://schemas.microsoft.com/office/drawing/2014/main" id="{A9853D91-A239-4AE9-8534-EC89ABD11BB4}"/>
              </a:ext>
            </a:extLst>
          </p:cNvPr>
          <p:cNvSpPr/>
          <p:nvPr/>
        </p:nvSpPr>
        <p:spPr>
          <a:xfrm>
            <a:off x="3871260" y="1990367"/>
            <a:ext cx="12894711" cy="1938992"/>
          </a:xfrm>
          <a:prstGeom prst="rect">
            <a:avLst/>
          </a:prstGeom>
        </p:spPr>
        <p:txBody>
          <a:bodyPr wrap="square">
            <a:spAutoFit/>
          </a:bodyPr>
          <a:lstStyle/>
          <a:p>
            <a:pPr>
              <a:spcAft>
                <a:spcPts val="0"/>
              </a:spcAft>
            </a:pPr>
            <a:r>
              <a:rPr lang="en-GB" sz="2400" dirty="0">
                <a:latin typeface="Calibri" panose="020F0502020204030204" pitchFamily="34" charset="0"/>
                <a:ea typeface="Calibri" panose="020F0502020204030204" pitchFamily="34" charset="0"/>
              </a:rPr>
              <a:t>The groups are now as follows, You will need to contact that school to arrange your match (emails are now included), deciding together on a suitable time and location to play. The match should be </a:t>
            </a:r>
            <a:r>
              <a:rPr lang="en-GB" sz="2400" b="1" dirty="0">
                <a:latin typeface="Calibri" panose="020F0502020204030204" pitchFamily="34" charset="0"/>
                <a:ea typeface="Calibri" panose="020F0502020204030204" pitchFamily="34" charset="0"/>
              </a:rPr>
              <a:t>7-a-side football</a:t>
            </a:r>
            <a:r>
              <a:rPr lang="en-GB" sz="2400" dirty="0">
                <a:latin typeface="Calibri" panose="020F0502020204030204" pitchFamily="34" charset="0"/>
                <a:ea typeface="Calibri" panose="020F0502020204030204" pitchFamily="34" charset="0"/>
              </a:rPr>
              <a:t>, and once you've played, please inform JEP of the result (who won and who lost).</a:t>
            </a:r>
          </a:p>
          <a:p>
            <a:pPr>
              <a:spcAft>
                <a:spcPts val="0"/>
              </a:spcAft>
            </a:pPr>
            <a:r>
              <a:rPr lang="en-GB" sz="2400" dirty="0">
                <a:latin typeface="Calibri" panose="020F0502020204030204" pitchFamily="34" charset="0"/>
                <a:ea typeface="Calibri" panose="020F0502020204030204" pitchFamily="34" charset="0"/>
              </a:rPr>
              <a:t>Both teams will then be placed into different fixtures for the next round of games, which will take place on </a:t>
            </a:r>
            <a:r>
              <a:rPr lang="en-GB" sz="2400" b="1" dirty="0">
                <a:latin typeface="Calibri" panose="020F0502020204030204" pitchFamily="34" charset="0"/>
                <a:ea typeface="Calibri" panose="020F0502020204030204" pitchFamily="34" charset="0"/>
              </a:rPr>
              <a:t>Monday 19th May at Stanley Park.</a:t>
            </a:r>
            <a:endParaRPr lang="en-GB" sz="2400" dirty="0">
              <a:latin typeface="Calibri" panose="020F0502020204030204" pitchFamily="34" charset="0"/>
              <a:ea typeface="Calibri" panose="020F0502020204030204" pitchFamily="34" charset="0"/>
            </a:endParaRPr>
          </a:p>
        </p:txBody>
      </p:sp>
      <p:sp>
        <p:nvSpPr>
          <p:cNvPr id="15" name="TextBox 8">
            <a:extLst>
              <a:ext uri="{FF2B5EF4-FFF2-40B4-BE49-F238E27FC236}">
                <a16:creationId xmlns:a16="http://schemas.microsoft.com/office/drawing/2014/main" id="{9AE781BC-2CED-4FF8-9BFC-C150F4BAFAD2}"/>
              </a:ext>
            </a:extLst>
          </p:cNvPr>
          <p:cNvSpPr txBox="1"/>
          <p:nvPr/>
        </p:nvSpPr>
        <p:spPr>
          <a:xfrm>
            <a:off x="3352487" y="820972"/>
            <a:ext cx="13108903" cy="1272849"/>
          </a:xfrm>
          <a:prstGeom prst="rect">
            <a:avLst/>
          </a:prstGeom>
        </p:spPr>
        <p:txBody>
          <a:bodyPr wrap="square" lIns="0" tIns="0" rIns="0" bIns="0" rtlCol="0" anchor="t">
            <a:spAutoFit/>
          </a:bodyPr>
          <a:lstStyle/>
          <a:p>
            <a:pPr algn="ctr">
              <a:lnSpc>
                <a:spcPts val="11340"/>
              </a:lnSpc>
            </a:pPr>
            <a:r>
              <a:rPr lang="en-US" sz="5400" b="1" dirty="0">
                <a:solidFill>
                  <a:srgbClr val="4C2DB7"/>
                </a:solidFill>
                <a:latin typeface="Agrandir Ultra-Bold"/>
                <a:ea typeface="Agrandir Ultra-Bold"/>
                <a:cs typeface="Agrandir Ultra-Bold"/>
                <a:sym typeface="Agrandir Ultra-Bold"/>
              </a:rPr>
              <a:t>Football Cup to Plate</a:t>
            </a:r>
          </a:p>
        </p:txBody>
      </p:sp>
      <p:graphicFrame>
        <p:nvGraphicFramePr>
          <p:cNvPr id="7" name="Table 6">
            <a:extLst>
              <a:ext uri="{FF2B5EF4-FFF2-40B4-BE49-F238E27FC236}">
                <a16:creationId xmlns:a16="http://schemas.microsoft.com/office/drawing/2014/main" id="{292DCFEA-9B72-4F0D-B41F-35F3875BB1E5}"/>
              </a:ext>
            </a:extLst>
          </p:cNvPr>
          <p:cNvGraphicFramePr>
            <a:graphicFrameLocks noGrp="1"/>
          </p:cNvGraphicFramePr>
          <p:nvPr>
            <p:extLst>
              <p:ext uri="{D42A27DB-BD31-4B8C-83A1-F6EECF244321}">
                <p14:modId xmlns:p14="http://schemas.microsoft.com/office/powerpoint/2010/main" val="196849929"/>
              </p:ext>
            </p:extLst>
          </p:nvPr>
        </p:nvGraphicFramePr>
        <p:xfrm>
          <a:off x="3995851" y="3929359"/>
          <a:ext cx="13271218" cy="5277273"/>
        </p:xfrm>
        <a:graphic>
          <a:graphicData uri="http://schemas.openxmlformats.org/drawingml/2006/table">
            <a:tbl>
              <a:tblPr firstRow="1" firstCol="1" bandRow="1">
                <a:tableStyleId>{5C22544A-7EE6-4342-B048-85BDC9FD1C3A}</a:tableStyleId>
              </a:tblPr>
              <a:tblGrid>
                <a:gridCol w="6498321">
                  <a:extLst>
                    <a:ext uri="{9D8B030D-6E8A-4147-A177-3AD203B41FA5}">
                      <a16:colId xmlns:a16="http://schemas.microsoft.com/office/drawing/2014/main" val="1605907329"/>
                    </a:ext>
                  </a:extLst>
                </a:gridCol>
                <a:gridCol w="808476">
                  <a:extLst>
                    <a:ext uri="{9D8B030D-6E8A-4147-A177-3AD203B41FA5}">
                      <a16:colId xmlns:a16="http://schemas.microsoft.com/office/drawing/2014/main" val="158558287"/>
                    </a:ext>
                  </a:extLst>
                </a:gridCol>
                <a:gridCol w="5964421">
                  <a:extLst>
                    <a:ext uri="{9D8B030D-6E8A-4147-A177-3AD203B41FA5}">
                      <a16:colId xmlns:a16="http://schemas.microsoft.com/office/drawing/2014/main" val="998784386"/>
                    </a:ext>
                  </a:extLst>
                </a:gridCol>
              </a:tblGrid>
              <a:tr h="1068044">
                <a:tc>
                  <a:txBody>
                    <a:bodyPr/>
                    <a:lstStyle/>
                    <a:p>
                      <a:pPr>
                        <a:spcAft>
                          <a:spcPts val="0"/>
                        </a:spcAft>
                      </a:pPr>
                      <a:r>
                        <a:rPr lang="en-GB" sz="2400" b="1" dirty="0">
                          <a:solidFill>
                            <a:schemeClr val="tx1"/>
                          </a:solidFill>
                          <a:effectLst/>
                        </a:rPr>
                        <a:t>Queens Crescent A</a:t>
                      </a:r>
                    </a:p>
                    <a:p>
                      <a:pPr>
                        <a:spcAft>
                          <a:spcPts val="0"/>
                        </a:spcAft>
                      </a:pPr>
                      <a:r>
                        <a:rPr lang="en-GB" sz="2400" b="1" u="sng" dirty="0">
                          <a:solidFill>
                            <a:schemeClr val="tx1"/>
                          </a:solidFill>
                          <a:effectLst/>
                          <a:hlinkClick r:id="rId9">
                            <a:extLst>
                              <a:ext uri="{A12FA001-AC4F-418D-AE19-62706E023703}">
                                <ahyp:hlinkClr xmlns:ahyp="http://schemas.microsoft.com/office/drawing/2018/hyperlinkcolor" val="tx"/>
                              </a:ext>
                            </a:extLst>
                          </a:hlinkClick>
                        </a:rPr>
                        <a:t>A.Fleming@queenscrescent.wilts.sch.uk</a:t>
                      </a:r>
                      <a:endParaRPr lang="en-GB" sz="2400" b="1" dirty="0">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dirty="0">
                          <a:solidFill>
                            <a:schemeClr val="tx1"/>
                          </a:solidFill>
                          <a:effectLst/>
                        </a:rPr>
                        <a:t>V</a:t>
                      </a:r>
                      <a:endParaRPr lang="en-GB" sz="2400" b="1" dirty="0">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a:solidFill>
                            <a:schemeClr val="tx1"/>
                          </a:solidFill>
                          <a:effectLst/>
                        </a:rPr>
                        <a:t>Redland A</a:t>
                      </a:r>
                    </a:p>
                    <a:p>
                      <a:pPr>
                        <a:spcAft>
                          <a:spcPts val="0"/>
                        </a:spcAft>
                      </a:pPr>
                      <a:r>
                        <a:rPr lang="en-GB" sz="2400" b="1" u="sng">
                          <a:solidFill>
                            <a:schemeClr val="tx1"/>
                          </a:solidFill>
                          <a:effectLst/>
                          <a:hlinkClick r:id="rId10">
                            <a:extLst>
                              <a:ext uri="{A12FA001-AC4F-418D-AE19-62706E023703}">
                                <ahyp:hlinkClr xmlns:ahyp="http://schemas.microsoft.com/office/drawing/2018/hyperlinkcolor" val="tx"/>
                              </a:ext>
                            </a:extLst>
                          </a:hlinkClick>
                        </a:rPr>
                        <a:t>aam@redland.wilts.sch.uk</a:t>
                      </a:r>
                      <a:endParaRPr lang="en-GB" sz="2400" b="1">
                        <a:solidFill>
                          <a:schemeClr val="tx1"/>
                        </a:solidFill>
                        <a:effectLst/>
                      </a:endParaRPr>
                    </a:p>
                    <a:p>
                      <a:pPr>
                        <a:spcAft>
                          <a:spcPts val="0"/>
                        </a:spcAft>
                      </a:pPr>
                      <a:r>
                        <a:rPr lang="en-GB" sz="2400" b="1">
                          <a:solidFill>
                            <a:schemeClr val="tx1"/>
                          </a:solidFill>
                          <a:effectLst/>
                        </a:rPr>
                        <a:t> </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extLst>
                  <a:ext uri="{0D108BD9-81ED-4DB2-BD59-A6C34878D82A}">
                    <a16:rowId xmlns:a16="http://schemas.microsoft.com/office/drawing/2014/main" val="2173612130"/>
                  </a:ext>
                </a:extLst>
              </a:tr>
              <a:tr h="776637">
                <a:tc>
                  <a:txBody>
                    <a:bodyPr/>
                    <a:lstStyle/>
                    <a:p>
                      <a:pPr>
                        <a:spcAft>
                          <a:spcPts val="0"/>
                        </a:spcAft>
                      </a:pPr>
                      <a:r>
                        <a:rPr lang="en-GB" sz="2400" b="1" dirty="0">
                          <a:solidFill>
                            <a:schemeClr val="tx1"/>
                          </a:solidFill>
                          <a:effectLst/>
                        </a:rPr>
                        <a:t>Kings Lodge</a:t>
                      </a:r>
                    </a:p>
                    <a:p>
                      <a:pPr>
                        <a:spcAft>
                          <a:spcPts val="0"/>
                        </a:spcAft>
                      </a:pPr>
                      <a:r>
                        <a:rPr lang="en-GB" sz="2400" b="1" u="sng" dirty="0">
                          <a:solidFill>
                            <a:schemeClr val="tx1"/>
                          </a:solidFill>
                          <a:effectLst/>
                          <a:hlinkClick r:id="rId11">
                            <a:extLst>
                              <a:ext uri="{A12FA001-AC4F-418D-AE19-62706E023703}">
                                <ahyp:hlinkClr xmlns:ahyp="http://schemas.microsoft.com/office/drawing/2018/hyperlinkcolor" val="tx"/>
                              </a:ext>
                            </a:extLst>
                          </a:hlinkClick>
                        </a:rPr>
                        <a:t>marthagreen@kingslodge.wilts.sch.uk</a:t>
                      </a:r>
                      <a:endParaRPr lang="en-GB" sz="2400" b="1" dirty="0">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a:solidFill>
                            <a:schemeClr val="tx1"/>
                          </a:solidFill>
                          <a:effectLst/>
                        </a:rPr>
                        <a:t>V</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dirty="0">
                          <a:solidFill>
                            <a:schemeClr val="tx1"/>
                          </a:solidFill>
                          <a:effectLst/>
                        </a:rPr>
                        <a:t>Monkton Park</a:t>
                      </a:r>
                    </a:p>
                    <a:p>
                      <a:pPr>
                        <a:spcAft>
                          <a:spcPts val="0"/>
                        </a:spcAft>
                      </a:pPr>
                      <a:r>
                        <a:rPr lang="en-GB" sz="2400" b="1" u="sng" dirty="0">
                          <a:solidFill>
                            <a:schemeClr val="tx1"/>
                          </a:solidFill>
                          <a:effectLst/>
                          <a:hlinkClick r:id="rId12">
                            <a:extLst>
                              <a:ext uri="{A12FA001-AC4F-418D-AE19-62706E023703}">
                                <ahyp:hlinkClr xmlns:ahyp="http://schemas.microsoft.com/office/drawing/2018/hyperlinkcolor" val="tx"/>
                              </a:ext>
                            </a:extLst>
                          </a:hlinkClick>
                        </a:rPr>
                        <a:t>mary@monktonpark.wilts.sch.uk</a:t>
                      </a:r>
                      <a:endParaRPr lang="en-GB" sz="2400" b="1" dirty="0">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extLst>
                  <a:ext uri="{0D108BD9-81ED-4DB2-BD59-A6C34878D82A}">
                    <a16:rowId xmlns:a16="http://schemas.microsoft.com/office/drawing/2014/main" val="1889698623"/>
                  </a:ext>
                </a:extLst>
              </a:tr>
              <a:tr h="776637">
                <a:tc>
                  <a:txBody>
                    <a:bodyPr/>
                    <a:lstStyle/>
                    <a:p>
                      <a:pPr>
                        <a:spcAft>
                          <a:spcPts val="0"/>
                        </a:spcAft>
                      </a:pPr>
                      <a:r>
                        <a:rPr lang="en-GB" sz="2400" b="1">
                          <a:solidFill>
                            <a:schemeClr val="tx1"/>
                          </a:solidFill>
                          <a:effectLst/>
                        </a:rPr>
                        <a:t>Lacock</a:t>
                      </a:r>
                    </a:p>
                    <a:p>
                      <a:pPr>
                        <a:spcAft>
                          <a:spcPts val="0"/>
                        </a:spcAft>
                      </a:pPr>
                      <a:r>
                        <a:rPr lang="en-GB" sz="2400" b="1" u="sng">
                          <a:solidFill>
                            <a:schemeClr val="tx1"/>
                          </a:solidFill>
                          <a:effectLst/>
                          <a:hlinkClick r:id="rId13">
                            <a:extLst>
                              <a:ext uri="{A12FA001-AC4F-418D-AE19-62706E023703}">
                                <ahyp:hlinkClr xmlns:ahyp="http://schemas.microsoft.com/office/drawing/2018/hyperlinkcolor" val="tx"/>
                              </a:ext>
                            </a:extLst>
                          </a:hlinkClick>
                        </a:rPr>
                        <a:t>admin@lacock.wilts.sch.uk</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a:solidFill>
                            <a:schemeClr val="tx1"/>
                          </a:solidFill>
                          <a:effectLst/>
                        </a:rPr>
                        <a:t>V</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dirty="0">
                          <a:solidFill>
                            <a:schemeClr val="tx1"/>
                          </a:solidFill>
                          <a:effectLst/>
                        </a:rPr>
                        <a:t>St Pauls</a:t>
                      </a:r>
                    </a:p>
                    <a:p>
                      <a:pPr>
                        <a:spcAft>
                          <a:spcPts val="0"/>
                        </a:spcAft>
                      </a:pPr>
                      <a:r>
                        <a:rPr lang="en-GB" sz="2400" b="1" u="sng" dirty="0">
                          <a:solidFill>
                            <a:schemeClr val="tx1"/>
                          </a:solidFill>
                          <a:effectLst/>
                          <a:hlinkClick r:id="rId14">
                            <a:extLst>
                              <a:ext uri="{A12FA001-AC4F-418D-AE19-62706E023703}">
                                <ahyp:hlinkClr xmlns:ahyp="http://schemas.microsoft.com/office/drawing/2018/hyperlinkcolor" val="tx"/>
                              </a:ext>
                            </a:extLst>
                          </a:hlinkClick>
                        </a:rPr>
                        <a:t>s.evans@st-pauls.wilts.sch.uk</a:t>
                      </a:r>
                      <a:endParaRPr lang="en-GB" sz="2400" b="1" dirty="0">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extLst>
                  <a:ext uri="{0D108BD9-81ED-4DB2-BD59-A6C34878D82A}">
                    <a16:rowId xmlns:a16="http://schemas.microsoft.com/office/drawing/2014/main" val="1572658704"/>
                  </a:ext>
                </a:extLst>
              </a:tr>
              <a:tr h="776637">
                <a:tc>
                  <a:txBody>
                    <a:bodyPr/>
                    <a:lstStyle/>
                    <a:p>
                      <a:pPr>
                        <a:spcAft>
                          <a:spcPts val="0"/>
                        </a:spcAft>
                      </a:pPr>
                      <a:r>
                        <a:rPr lang="en-GB" sz="2400" b="1">
                          <a:solidFill>
                            <a:schemeClr val="tx1"/>
                          </a:solidFill>
                          <a:effectLst/>
                        </a:rPr>
                        <a:t>Queens Crescent B</a:t>
                      </a:r>
                    </a:p>
                    <a:p>
                      <a:pPr>
                        <a:spcAft>
                          <a:spcPts val="0"/>
                        </a:spcAft>
                      </a:pPr>
                      <a:r>
                        <a:rPr lang="en-GB" sz="2400" b="1" u="sng">
                          <a:solidFill>
                            <a:schemeClr val="tx1"/>
                          </a:solidFill>
                          <a:effectLst/>
                          <a:hlinkClick r:id="rId9">
                            <a:extLst>
                              <a:ext uri="{A12FA001-AC4F-418D-AE19-62706E023703}">
                                <ahyp:hlinkClr xmlns:ahyp="http://schemas.microsoft.com/office/drawing/2018/hyperlinkcolor" val="tx"/>
                              </a:ext>
                            </a:extLst>
                          </a:hlinkClick>
                        </a:rPr>
                        <a:t>A.Fleming@queenscrescent.wilts.sch.uk</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a:solidFill>
                            <a:schemeClr val="tx1"/>
                          </a:solidFill>
                          <a:effectLst/>
                        </a:rPr>
                        <a:t>V</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dirty="0">
                          <a:solidFill>
                            <a:schemeClr val="tx1"/>
                          </a:solidFill>
                          <a:effectLst/>
                        </a:rPr>
                        <a:t>Redland B</a:t>
                      </a:r>
                    </a:p>
                    <a:p>
                      <a:pPr>
                        <a:spcAft>
                          <a:spcPts val="0"/>
                        </a:spcAft>
                      </a:pPr>
                      <a:r>
                        <a:rPr lang="en-GB" sz="2400" b="1" u="sng" dirty="0">
                          <a:solidFill>
                            <a:schemeClr val="tx1"/>
                          </a:solidFill>
                          <a:effectLst/>
                          <a:hlinkClick r:id="rId10">
                            <a:extLst>
                              <a:ext uri="{A12FA001-AC4F-418D-AE19-62706E023703}">
                                <ahyp:hlinkClr xmlns:ahyp="http://schemas.microsoft.com/office/drawing/2018/hyperlinkcolor" val="tx"/>
                              </a:ext>
                            </a:extLst>
                          </a:hlinkClick>
                        </a:rPr>
                        <a:t>aam@redland.wilts.sch.uk</a:t>
                      </a:r>
                      <a:endParaRPr lang="en-GB" sz="2400" b="1" dirty="0">
                        <a:solidFill>
                          <a:schemeClr val="tx1"/>
                        </a:solidFill>
                        <a:effectLst/>
                      </a:endParaRPr>
                    </a:p>
                    <a:p>
                      <a:pPr>
                        <a:spcAft>
                          <a:spcPts val="0"/>
                        </a:spcAft>
                      </a:pPr>
                      <a:r>
                        <a:rPr lang="en-GB" sz="2400" b="1" dirty="0">
                          <a:solidFill>
                            <a:schemeClr val="tx1"/>
                          </a:solidFill>
                          <a:effectLst/>
                        </a:rPr>
                        <a:t> </a:t>
                      </a:r>
                      <a:endParaRPr lang="en-GB" sz="2400" b="1" dirty="0">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extLst>
                  <a:ext uri="{0D108BD9-81ED-4DB2-BD59-A6C34878D82A}">
                    <a16:rowId xmlns:a16="http://schemas.microsoft.com/office/drawing/2014/main" val="3043122685"/>
                  </a:ext>
                </a:extLst>
              </a:tr>
              <a:tr h="776637">
                <a:tc>
                  <a:txBody>
                    <a:bodyPr/>
                    <a:lstStyle/>
                    <a:p>
                      <a:pPr>
                        <a:spcAft>
                          <a:spcPts val="0"/>
                        </a:spcAft>
                      </a:pPr>
                      <a:r>
                        <a:rPr lang="en-GB" sz="2400" b="1">
                          <a:solidFill>
                            <a:schemeClr val="tx1"/>
                          </a:solidFill>
                          <a:effectLst/>
                        </a:rPr>
                        <a:t>St Marys</a:t>
                      </a:r>
                    </a:p>
                    <a:p>
                      <a:pPr>
                        <a:spcAft>
                          <a:spcPts val="0"/>
                        </a:spcAft>
                      </a:pPr>
                      <a:r>
                        <a:rPr lang="en-US" sz="2400" b="1" u="sng">
                          <a:solidFill>
                            <a:schemeClr val="tx1"/>
                          </a:solidFill>
                          <a:effectLst/>
                          <a:hlinkClick r:id="rId15">
                            <a:extLst>
                              <a:ext uri="{A12FA001-AC4F-418D-AE19-62706E023703}">
                                <ahyp:hlinkClr xmlns:ahyp="http://schemas.microsoft.com/office/drawing/2018/hyperlinkcolor" val="tx"/>
                              </a:ext>
                            </a:extLst>
                          </a:hlinkClick>
                        </a:rPr>
                        <a:t>LSmith@sm.thedcet.com</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a:solidFill>
                            <a:schemeClr val="tx1"/>
                          </a:solidFill>
                          <a:effectLst/>
                        </a:rPr>
                        <a:t>V</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dirty="0">
                          <a:solidFill>
                            <a:schemeClr val="tx1"/>
                          </a:solidFill>
                          <a:effectLst/>
                        </a:rPr>
                        <a:t>Ivy Lane 2</a:t>
                      </a:r>
                    </a:p>
                    <a:p>
                      <a:pPr>
                        <a:spcAft>
                          <a:spcPts val="0"/>
                        </a:spcAft>
                      </a:pPr>
                      <a:r>
                        <a:rPr lang="en-GB" sz="2400" b="1" u="sng" dirty="0">
                          <a:solidFill>
                            <a:schemeClr val="tx1"/>
                          </a:solidFill>
                          <a:effectLst/>
                          <a:hlinkClick r:id="rId16">
                            <a:extLst>
                              <a:ext uri="{A12FA001-AC4F-418D-AE19-62706E023703}">
                                <ahyp:hlinkClr xmlns:ahyp="http://schemas.microsoft.com/office/drawing/2018/hyperlinkcolor" val="tx"/>
                              </a:ext>
                            </a:extLst>
                          </a:hlinkClick>
                        </a:rPr>
                        <a:t>n.angell@ivylane.wilts.sch.uk</a:t>
                      </a:r>
                      <a:endParaRPr lang="en-GB" sz="2400" b="1" dirty="0">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extLst>
                  <a:ext uri="{0D108BD9-81ED-4DB2-BD59-A6C34878D82A}">
                    <a16:rowId xmlns:a16="http://schemas.microsoft.com/office/drawing/2014/main" val="713376711"/>
                  </a:ext>
                </a:extLst>
              </a:tr>
              <a:tr h="365436">
                <a:tc>
                  <a:txBody>
                    <a:bodyPr/>
                    <a:lstStyle/>
                    <a:p>
                      <a:pPr>
                        <a:spcAft>
                          <a:spcPts val="0"/>
                        </a:spcAft>
                      </a:pPr>
                      <a:r>
                        <a:rPr lang="en-GB" sz="2400" b="1">
                          <a:solidFill>
                            <a:schemeClr val="tx1"/>
                          </a:solidFill>
                          <a:effectLst/>
                        </a:rPr>
                        <a:t>Ivy Lane 1</a:t>
                      </a:r>
                    </a:p>
                    <a:p>
                      <a:pPr>
                        <a:spcAft>
                          <a:spcPts val="0"/>
                        </a:spcAft>
                      </a:pPr>
                      <a:r>
                        <a:rPr lang="en-GB" sz="2400" b="1" u="sng">
                          <a:solidFill>
                            <a:schemeClr val="tx1"/>
                          </a:solidFill>
                          <a:effectLst/>
                          <a:hlinkClick r:id="rId16">
                            <a:extLst>
                              <a:ext uri="{A12FA001-AC4F-418D-AE19-62706E023703}">
                                <ahyp:hlinkClr xmlns:ahyp="http://schemas.microsoft.com/office/drawing/2018/hyperlinkcolor" val="tx"/>
                              </a:ext>
                            </a:extLst>
                          </a:hlinkClick>
                        </a:rPr>
                        <a:t>n.angell@ivylane.wilts.sch.uk</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a:solidFill>
                            <a:schemeClr val="tx1"/>
                          </a:solidFill>
                          <a:effectLst/>
                        </a:rPr>
                        <a:t>V</a:t>
                      </a:r>
                      <a:endParaRPr lang="en-GB" sz="2400" b="1">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tc>
                  <a:txBody>
                    <a:bodyPr/>
                    <a:lstStyle/>
                    <a:p>
                      <a:pPr>
                        <a:spcAft>
                          <a:spcPts val="0"/>
                        </a:spcAft>
                      </a:pPr>
                      <a:r>
                        <a:rPr lang="en-GB" sz="2400" b="1" dirty="0">
                          <a:solidFill>
                            <a:schemeClr val="tx1"/>
                          </a:solidFill>
                          <a:effectLst/>
                        </a:rPr>
                        <a:t>Charter</a:t>
                      </a:r>
                    </a:p>
                    <a:p>
                      <a:pPr>
                        <a:spcAft>
                          <a:spcPts val="0"/>
                        </a:spcAft>
                      </a:pPr>
                      <a:r>
                        <a:rPr lang="en-GB" sz="2400" b="1" u="sng" dirty="0">
                          <a:solidFill>
                            <a:schemeClr val="tx1"/>
                          </a:solidFill>
                          <a:effectLst/>
                          <a:hlinkClick r:id="rId17">
                            <a:extLst>
                              <a:ext uri="{A12FA001-AC4F-418D-AE19-62706E023703}">
                                <ahyp:hlinkClr xmlns:ahyp="http://schemas.microsoft.com/office/drawing/2018/hyperlinkcolor" val="tx"/>
                              </a:ext>
                            </a:extLst>
                          </a:hlinkClick>
                        </a:rPr>
                        <a:t>admin@charter.wilts.sch.uk</a:t>
                      </a:r>
                      <a:endParaRPr lang="en-GB" sz="2400" b="1" dirty="0">
                        <a:solidFill>
                          <a:schemeClr val="tx1"/>
                        </a:solidFill>
                        <a:effectLst/>
                        <a:latin typeface="Calibri" panose="020F0502020204030204" pitchFamily="34" charset="0"/>
                        <a:ea typeface="Calibri" panose="020F0502020204030204" pitchFamily="34" charset="0"/>
                      </a:endParaRPr>
                    </a:p>
                  </a:txBody>
                  <a:tcPr marL="51080" marR="51080" marT="7094" marB="0">
                    <a:solidFill>
                      <a:schemeClr val="bg1"/>
                    </a:solidFill>
                  </a:tcPr>
                </a:tc>
                <a:extLst>
                  <a:ext uri="{0D108BD9-81ED-4DB2-BD59-A6C34878D82A}">
                    <a16:rowId xmlns:a16="http://schemas.microsoft.com/office/drawing/2014/main" val="3167167508"/>
                  </a:ext>
                </a:extLst>
              </a:tr>
            </a:tbl>
          </a:graphicData>
        </a:graphic>
      </p:graphicFrame>
    </p:spTree>
    <p:extLst>
      <p:ext uri="{BB962C8B-B14F-4D97-AF65-F5344CB8AC3E}">
        <p14:creationId xmlns:p14="http://schemas.microsoft.com/office/powerpoint/2010/main" val="3062106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45838"/>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028700" y="1028700"/>
            <a:ext cx="1800012" cy="1800012"/>
          </a:xfrm>
          <a:custGeom>
            <a:avLst/>
            <a:gdLst/>
            <a:ahLst/>
            <a:cxnLst/>
            <a:rect l="l" t="t" r="r" b="b"/>
            <a:pathLst>
              <a:path w="1800012" h="1800012">
                <a:moveTo>
                  <a:pt x="0" y="0"/>
                </a:moveTo>
                <a:lnTo>
                  <a:pt x="1800012" y="0"/>
                </a:lnTo>
                <a:lnTo>
                  <a:pt x="1800012" y="1800012"/>
                </a:lnTo>
                <a:lnTo>
                  <a:pt x="0" y="18000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4"/>
            <a:stretch>
              <a:fillRect/>
            </a:stretch>
          </a:blipFill>
        </p:spPr>
      </p:sp>
      <p:sp>
        <p:nvSpPr>
          <p:cNvPr id="7" name="TextBox 7"/>
          <p:cNvSpPr txBox="1"/>
          <p:nvPr/>
        </p:nvSpPr>
        <p:spPr>
          <a:xfrm>
            <a:off x="5333021" y="2308236"/>
            <a:ext cx="9253103" cy="5322842"/>
          </a:xfrm>
          <a:prstGeom prst="rect">
            <a:avLst/>
          </a:prstGeom>
        </p:spPr>
        <p:txBody>
          <a:bodyPr lIns="0" tIns="0" rIns="0" bIns="0" rtlCol="0" anchor="t">
            <a:spAutoFit/>
          </a:bodyPr>
          <a:lstStyle/>
          <a:p>
            <a:pPr algn="ctr">
              <a:lnSpc>
                <a:spcPts val="6911"/>
              </a:lnSpc>
              <a:spcBef>
                <a:spcPct val="0"/>
              </a:spcBef>
            </a:pPr>
            <a:r>
              <a:rPr lang="en-US" sz="4936" b="1" dirty="0">
                <a:solidFill>
                  <a:srgbClr val="000000"/>
                </a:solidFill>
                <a:latin typeface="Agrandir Ultra-Bold"/>
                <a:ea typeface="Agrandir Ultra-Bold"/>
                <a:cs typeface="Agrandir Ultra-Bold"/>
                <a:sym typeface="Agrandir Ultra-Bold"/>
              </a:rPr>
              <a:t>Abbie Morrissey</a:t>
            </a:r>
          </a:p>
          <a:p>
            <a:pPr algn="ctr">
              <a:lnSpc>
                <a:spcPts val="6911"/>
              </a:lnSpc>
              <a:spcBef>
                <a:spcPct val="0"/>
              </a:spcBef>
            </a:pPr>
            <a:r>
              <a:rPr lang="en-US" sz="4936" b="1" dirty="0">
                <a:solidFill>
                  <a:srgbClr val="000000"/>
                </a:solidFill>
                <a:latin typeface="Agrandir Ultra-Bold"/>
                <a:ea typeface="Agrandir Ultra-Bold"/>
                <a:cs typeface="Agrandir Ultra-Bold"/>
                <a:sym typeface="Agrandir Ultra-Bold"/>
              </a:rPr>
              <a:t> Educational Consultant</a:t>
            </a:r>
          </a:p>
          <a:p>
            <a:pPr algn="ctr">
              <a:lnSpc>
                <a:spcPts val="6911"/>
              </a:lnSpc>
              <a:spcBef>
                <a:spcPct val="0"/>
              </a:spcBef>
            </a:pPr>
            <a:r>
              <a:rPr lang="en-US" sz="4936" b="1" dirty="0">
                <a:solidFill>
                  <a:srgbClr val="000000"/>
                </a:solidFill>
                <a:latin typeface="Agrandir Ultra-Bold"/>
                <a:ea typeface="Agrandir Ultra-Bold"/>
                <a:cs typeface="Agrandir Ultra-Bold"/>
                <a:sym typeface="Agrandir Ultra-Bold"/>
              </a:rPr>
              <a:t> PH </a:t>
            </a:r>
            <a:r>
              <a:rPr lang="en-US" sz="4936" b="1" dirty="0" err="1">
                <a:solidFill>
                  <a:srgbClr val="000000"/>
                </a:solidFill>
                <a:latin typeface="Agrandir Ultra-Bold"/>
                <a:ea typeface="Agrandir Ultra-Bold"/>
                <a:cs typeface="Agrandir Ultra-Bold"/>
                <a:sym typeface="Agrandir Ultra-Bold"/>
              </a:rPr>
              <a:t>ActiveEd</a:t>
            </a:r>
            <a:endParaRPr lang="en-US" sz="4936" b="1" dirty="0">
              <a:solidFill>
                <a:srgbClr val="000000"/>
              </a:solidFill>
              <a:latin typeface="Agrandir Ultra-Bold"/>
              <a:ea typeface="Agrandir Ultra-Bold"/>
              <a:cs typeface="Agrandir Ultra-Bold"/>
              <a:sym typeface="Agrandir Ultra-Bold"/>
            </a:endParaRPr>
          </a:p>
          <a:p>
            <a:pPr algn="ctr">
              <a:lnSpc>
                <a:spcPts val="6911"/>
              </a:lnSpc>
              <a:spcBef>
                <a:spcPct val="0"/>
              </a:spcBef>
            </a:pPr>
            <a:r>
              <a:rPr lang="en-US" sz="4936" b="1" dirty="0">
                <a:solidFill>
                  <a:srgbClr val="000000"/>
                </a:solidFill>
                <a:latin typeface="Agrandir Ultra-Bold"/>
                <a:ea typeface="Agrandir Ultra-Bold"/>
                <a:cs typeface="Agrandir Ultra-Bold"/>
                <a:sym typeface="Agrandir Ultra-Bold"/>
              </a:rPr>
              <a:t> </a:t>
            </a:r>
          </a:p>
          <a:p>
            <a:pPr algn="ctr">
              <a:lnSpc>
                <a:spcPts val="6911"/>
              </a:lnSpc>
              <a:spcBef>
                <a:spcPct val="0"/>
              </a:spcBef>
            </a:pPr>
            <a:r>
              <a:rPr lang="en-US" sz="4936" b="1" dirty="0">
                <a:solidFill>
                  <a:srgbClr val="000000"/>
                </a:solidFill>
                <a:latin typeface="Agrandir Ultra-Bold"/>
                <a:ea typeface="Agrandir Ultra-Bold"/>
                <a:cs typeface="Agrandir Ultra-Bold"/>
                <a:sym typeface="Agrandir Ultra-Bold"/>
              </a:rPr>
              <a:t>  https://phactiveed.co.uk</a:t>
            </a:r>
          </a:p>
          <a:p>
            <a:pPr algn="ctr">
              <a:lnSpc>
                <a:spcPts val="6911"/>
              </a:lnSpc>
              <a:spcBef>
                <a:spcPct val="0"/>
              </a:spcBef>
            </a:pPr>
            <a:r>
              <a:rPr lang="en-US" sz="4936" b="1" dirty="0">
                <a:solidFill>
                  <a:srgbClr val="000000"/>
                </a:solidFill>
                <a:latin typeface="Agrandir Ultra-Bold"/>
                <a:ea typeface="Agrandir Ultra-Bold"/>
                <a:cs typeface="Agrandir Ultra-Bold"/>
                <a:sym typeface="Agrandir Ultra-Bold"/>
              </a:rPr>
              <a:t> T: 01225 701830</a:t>
            </a:r>
          </a:p>
        </p:txBody>
      </p:sp>
      <p:sp>
        <p:nvSpPr>
          <p:cNvPr id="8" name="Freeform 8"/>
          <p:cNvSpPr/>
          <p:nvPr/>
        </p:nvSpPr>
        <p:spPr>
          <a:xfrm>
            <a:off x="1028700" y="2699222"/>
            <a:ext cx="2764389" cy="2729834"/>
          </a:xfrm>
          <a:custGeom>
            <a:avLst/>
            <a:gdLst/>
            <a:ahLst/>
            <a:cxnLst/>
            <a:rect l="l" t="t" r="r" b="b"/>
            <a:pathLst>
              <a:path w="2764389" h="2729834">
                <a:moveTo>
                  <a:pt x="0" y="0"/>
                </a:moveTo>
                <a:lnTo>
                  <a:pt x="2764389" y="0"/>
                </a:lnTo>
                <a:lnTo>
                  <a:pt x="2764389" y="2729834"/>
                </a:lnTo>
                <a:lnTo>
                  <a:pt x="0" y="27298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1244238" y="5083957"/>
            <a:ext cx="1705578" cy="1705578"/>
          </a:xfrm>
          <a:custGeom>
            <a:avLst/>
            <a:gdLst/>
            <a:ahLst/>
            <a:cxnLst/>
            <a:rect l="l" t="t" r="r" b="b"/>
            <a:pathLst>
              <a:path w="1705578" h="1705578">
                <a:moveTo>
                  <a:pt x="0" y="0"/>
                </a:moveTo>
                <a:lnTo>
                  <a:pt x="1705578" y="0"/>
                </a:lnTo>
                <a:lnTo>
                  <a:pt x="1705578" y="1705578"/>
                </a:lnTo>
                <a:lnTo>
                  <a:pt x="0" y="17055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33A3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028700" y="1028700"/>
            <a:ext cx="2557801" cy="3284496"/>
          </a:xfrm>
          <a:custGeom>
            <a:avLst/>
            <a:gdLst/>
            <a:ahLst/>
            <a:cxnLst/>
            <a:rect l="l" t="t" r="r" b="b"/>
            <a:pathLst>
              <a:path w="2557801" h="3284496">
                <a:moveTo>
                  <a:pt x="0" y="0"/>
                </a:moveTo>
                <a:lnTo>
                  <a:pt x="2557801" y="0"/>
                </a:lnTo>
                <a:lnTo>
                  <a:pt x="2557801" y="3284496"/>
                </a:lnTo>
                <a:lnTo>
                  <a:pt x="0" y="32844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4"/>
            <a:stretch>
              <a:fillRect/>
            </a:stretch>
          </a:blipFill>
        </p:spPr>
      </p:sp>
      <p:sp>
        <p:nvSpPr>
          <p:cNvPr id="7" name="Freeform 7"/>
          <p:cNvSpPr/>
          <p:nvPr/>
        </p:nvSpPr>
        <p:spPr>
          <a:xfrm>
            <a:off x="11214983" y="1165964"/>
            <a:ext cx="5804003" cy="4213865"/>
          </a:xfrm>
          <a:custGeom>
            <a:avLst/>
            <a:gdLst/>
            <a:ahLst/>
            <a:cxnLst/>
            <a:rect l="l" t="t" r="r" b="b"/>
            <a:pathLst>
              <a:path w="5804003" h="4213865">
                <a:moveTo>
                  <a:pt x="0" y="0"/>
                </a:moveTo>
                <a:lnTo>
                  <a:pt x="5804003" y="0"/>
                </a:lnTo>
                <a:lnTo>
                  <a:pt x="5804003" y="4213866"/>
                </a:lnTo>
                <a:lnTo>
                  <a:pt x="0" y="4213866"/>
                </a:lnTo>
                <a:lnTo>
                  <a:pt x="0" y="0"/>
                </a:lnTo>
                <a:close/>
              </a:path>
            </a:pathLst>
          </a:custGeom>
          <a:blipFill>
            <a:blip r:embed="rId5"/>
            <a:stretch>
              <a:fillRect/>
            </a:stretch>
          </a:blipFill>
        </p:spPr>
      </p:sp>
      <p:sp>
        <p:nvSpPr>
          <p:cNvPr id="8" name="TextBox 8"/>
          <p:cNvSpPr txBox="1"/>
          <p:nvPr/>
        </p:nvSpPr>
        <p:spPr>
          <a:xfrm>
            <a:off x="3754857" y="4170321"/>
            <a:ext cx="10116027" cy="4816190"/>
          </a:xfrm>
          <a:prstGeom prst="rect">
            <a:avLst/>
          </a:prstGeom>
        </p:spPr>
        <p:txBody>
          <a:bodyPr lIns="0" tIns="0" rIns="0" bIns="0" rtlCol="0" anchor="t">
            <a:spAutoFit/>
          </a:bodyPr>
          <a:lstStyle/>
          <a:p>
            <a:pPr algn="ctr">
              <a:lnSpc>
                <a:spcPts val="4200"/>
              </a:lnSpc>
              <a:spcBef>
                <a:spcPct val="0"/>
              </a:spcBef>
            </a:pPr>
            <a:r>
              <a:rPr lang="en-US" sz="3000" b="1" dirty="0">
                <a:solidFill>
                  <a:srgbClr val="000000"/>
                </a:solidFill>
                <a:latin typeface="Agrandir Ultra-Bold"/>
                <a:ea typeface="Agrandir Ultra-Bold"/>
                <a:cs typeface="Agrandir Ultra-Bold"/>
                <a:sym typeface="Agrandir Ultra-Bold"/>
              </a:rPr>
              <a:t>Zoë Lynch (she/her)</a:t>
            </a:r>
          </a:p>
          <a:p>
            <a:pPr algn="ctr">
              <a:lnSpc>
                <a:spcPts val="4200"/>
              </a:lnSpc>
              <a:spcBef>
                <a:spcPct val="0"/>
              </a:spcBef>
            </a:pPr>
            <a:r>
              <a:rPr lang="en-US" sz="3000" b="1" dirty="0">
                <a:solidFill>
                  <a:srgbClr val="000000"/>
                </a:solidFill>
                <a:latin typeface="Agrandir Ultra-Bold"/>
                <a:ea typeface="Agrandir Ultra-Bold"/>
                <a:cs typeface="Agrandir Ultra-Bold"/>
                <a:sym typeface="Agrandir Ultra-Bold"/>
              </a:rPr>
              <a:t>Project Coordinator</a:t>
            </a:r>
          </a:p>
          <a:p>
            <a:pPr algn="ctr">
              <a:lnSpc>
                <a:spcPts val="4200"/>
              </a:lnSpc>
              <a:spcBef>
                <a:spcPct val="0"/>
              </a:spcBef>
            </a:pPr>
            <a:r>
              <a:rPr lang="en-US" sz="3000" b="1" dirty="0">
                <a:solidFill>
                  <a:srgbClr val="000000"/>
                </a:solidFill>
                <a:latin typeface="Agrandir Ultra-Bold"/>
                <a:ea typeface="Agrandir Ultra-Bold"/>
                <a:cs typeface="Agrandir Ultra-Bold"/>
                <a:sym typeface="Agrandir Ultra-Bold"/>
              </a:rPr>
              <a:t>My working days are Tuesdays – Fridays</a:t>
            </a:r>
          </a:p>
          <a:p>
            <a:pPr algn="ctr">
              <a:lnSpc>
                <a:spcPts val="4200"/>
              </a:lnSpc>
              <a:spcBef>
                <a:spcPct val="0"/>
              </a:spcBef>
            </a:pPr>
            <a:r>
              <a:rPr lang="en-US" sz="3000" b="1" dirty="0">
                <a:solidFill>
                  <a:srgbClr val="000000"/>
                </a:solidFill>
                <a:latin typeface="Agrandir Ultra-Bold"/>
                <a:ea typeface="Agrandir Ultra-Bold"/>
                <a:cs typeface="Agrandir Ultra-Bold"/>
                <a:sym typeface="Agrandir Ultra-Bold"/>
              </a:rPr>
              <a:t>Book a 15-minute meeting with me here</a:t>
            </a:r>
          </a:p>
          <a:p>
            <a:pPr algn="ctr">
              <a:lnSpc>
                <a:spcPts val="4200"/>
              </a:lnSpc>
              <a:spcBef>
                <a:spcPct val="0"/>
              </a:spcBef>
            </a:pPr>
            <a:r>
              <a:rPr lang="en-US" sz="3000" b="1" dirty="0">
                <a:solidFill>
                  <a:srgbClr val="000000"/>
                </a:solidFill>
                <a:latin typeface="Agrandir Ultra-Bold"/>
                <a:ea typeface="Agrandir Ultra-Bold"/>
                <a:cs typeface="Agrandir Ultra-Bold"/>
                <a:sym typeface="Agrandir Ultra-Bold"/>
              </a:rPr>
              <a:t>Zoe.Lynch@livingstreets.org.uk | 0203 832 9110</a:t>
            </a:r>
          </a:p>
          <a:p>
            <a:pPr algn="ctr">
              <a:lnSpc>
                <a:spcPts val="4200"/>
              </a:lnSpc>
              <a:spcBef>
                <a:spcPct val="0"/>
              </a:spcBef>
            </a:pPr>
            <a:r>
              <a:rPr lang="en-US" sz="3000" b="1" dirty="0">
                <a:solidFill>
                  <a:srgbClr val="000000"/>
                </a:solidFill>
                <a:latin typeface="Agrandir Ultra-Bold"/>
                <a:ea typeface="Agrandir Ultra-Bold"/>
                <a:cs typeface="Agrandir Ultra-Bold"/>
                <a:sym typeface="Agrandir Ultra-Bold"/>
              </a:rPr>
              <a:t> </a:t>
            </a:r>
          </a:p>
          <a:p>
            <a:pPr algn="ctr">
              <a:lnSpc>
                <a:spcPts val="4200"/>
              </a:lnSpc>
              <a:spcBef>
                <a:spcPct val="0"/>
              </a:spcBef>
            </a:pPr>
            <a:r>
              <a:rPr lang="en-US" sz="3000" b="1" dirty="0">
                <a:solidFill>
                  <a:srgbClr val="000000"/>
                </a:solidFill>
                <a:latin typeface="Agrandir Ultra-Bold"/>
                <a:ea typeface="Agrandir Ultra-Bold"/>
                <a:cs typeface="Agrandir Ultra-Bold"/>
                <a:sym typeface="Agrandir Ultra-Bold"/>
              </a:rPr>
              <a:t>www.livingstreets.org.uk </a:t>
            </a:r>
          </a:p>
          <a:p>
            <a:pPr algn="ctr">
              <a:lnSpc>
                <a:spcPts val="4200"/>
              </a:lnSpc>
              <a:spcBef>
                <a:spcPct val="0"/>
              </a:spcBef>
            </a:pPr>
            <a:r>
              <a:rPr lang="en-US" sz="3000" b="1" dirty="0">
                <a:solidFill>
                  <a:srgbClr val="000000"/>
                </a:solidFill>
                <a:latin typeface="Agrandir Ultra-Bold"/>
                <a:ea typeface="Agrandir Ultra-Bold"/>
                <a:cs typeface="Agrandir Ultra-Bold"/>
                <a:sym typeface="Agrandir Ultra-Bold"/>
              </a:rPr>
              <a:t>Twitter: @</a:t>
            </a:r>
            <a:r>
              <a:rPr lang="en-US" sz="3000" b="1" dirty="0" err="1">
                <a:solidFill>
                  <a:srgbClr val="000000"/>
                </a:solidFill>
                <a:latin typeface="Agrandir Ultra-Bold"/>
                <a:ea typeface="Agrandir Ultra-Bold"/>
                <a:cs typeface="Agrandir Ultra-Bold"/>
                <a:sym typeface="Agrandir Ultra-Bold"/>
              </a:rPr>
              <a:t>livingstreets</a:t>
            </a:r>
            <a:r>
              <a:rPr lang="en-US" sz="3000" b="1" dirty="0">
                <a:solidFill>
                  <a:srgbClr val="000000"/>
                </a:solidFill>
                <a:latin typeface="Agrandir Ultra-Bold"/>
                <a:ea typeface="Agrandir Ultra-Bold"/>
                <a:cs typeface="Agrandir Ultra-Bold"/>
                <a:sym typeface="Agrandir Ultra-Bold"/>
              </a:rPr>
              <a:t> | Instagram: @</a:t>
            </a:r>
            <a:r>
              <a:rPr lang="en-US" sz="3000" b="1" dirty="0" err="1">
                <a:solidFill>
                  <a:srgbClr val="000000"/>
                </a:solidFill>
                <a:latin typeface="Agrandir Ultra-Bold"/>
                <a:ea typeface="Agrandir Ultra-Bold"/>
                <a:cs typeface="Agrandir Ultra-Bold"/>
                <a:sym typeface="Agrandir Ultra-Bold"/>
              </a:rPr>
              <a:t>livingstreets</a:t>
            </a:r>
            <a:endParaRPr lang="en-US" sz="3000" b="1" dirty="0">
              <a:solidFill>
                <a:srgbClr val="000000"/>
              </a:solidFill>
              <a:latin typeface="Agrandir Ultra-Bold"/>
              <a:ea typeface="Agrandir Ultra-Bold"/>
              <a:cs typeface="Agrandir Ultra-Bold"/>
              <a:sym typeface="Agrandir Ultra-Bold"/>
            </a:endParaRPr>
          </a:p>
        </p:txBody>
      </p:sp>
      <p:sp>
        <p:nvSpPr>
          <p:cNvPr id="9" name="TextBox 9"/>
          <p:cNvSpPr txBox="1"/>
          <p:nvPr/>
        </p:nvSpPr>
        <p:spPr>
          <a:xfrm>
            <a:off x="4689068" y="1856863"/>
            <a:ext cx="5016060" cy="814085"/>
          </a:xfrm>
          <a:prstGeom prst="rect">
            <a:avLst/>
          </a:prstGeom>
        </p:spPr>
        <p:txBody>
          <a:bodyPr lIns="0" tIns="0" rIns="0" bIns="0" rtlCol="0" anchor="t">
            <a:spAutoFit/>
          </a:bodyPr>
          <a:lstStyle/>
          <a:p>
            <a:pPr algn="ctr">
              <a:lnSpc>
                <a:spcPts val="5700"/>
              </a:lnSpc>
              <a:spcBef>
                <a:spcPct val="0"/>
              </a:spcBef>
            </a:pPr>
            <a:r>
              <a:rPr lang="en-US" sz="4071" b="1">
                <a:solidFill>
                  <a:srgbClr val="000000"/>
                </a:solidFill>
                <a:latin typeface="Agrandir Ultra-Bold"/>
                <a:ea typeface="Agrandir Ultra-Bold"/>
                <a:cs typeface="Agrandir Ultra-Bold"/>
                <a:sym typeface="Agrandir Ultra-Bold"/>
              </a:rPr>
              <a:t>Video Project.mp4</a:t>
            </a:r>
          </a:p>
        </p:txBody>
      </p:sp>
      <p:sp>
        <p:nvSpPr>
          <p:cNvPr id="10" name="Freeform 10"/>
          <p:cNvSpPr/>
          <p:nvPr/>
        </p:nvSpPr>
        <p:spPr>
          <a:xfrm>
            <a:off x="1028700" y="3778583"/>
            <a:ext cx="2764389" cy="2729834"/>
          </a:xfrm>
          <a:custGeom>
            <a:avLst/>
            <a:gdLst/>
            <a:ahLst/>
            <a:cxnLst/>
            <a:rect l="l" t="t" r="r" b="b"/>
            <a:pathLst>
              <a:path w="2764389" h="2729834">
                <a:moveTo>
                  <a:pt x="0" y="0"/>
                </a:moveTo>
                <a:lnTo>
                  <a:pt x="2764389" y="0"/>
                </a:lnTo>
                <a:lnTo>
                  <a:pt x="2764389" y="2729834"/>
                </a:lnTo>
                <a:lnTo>
                  <a:pt x="0" y="27298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2080732" y="2670948"/>
            <a:ext cx="1873946" cy="1985638"/>
          </a:xfrm>
          <a:custGeom>
            <a:avLst/>
            <a:gdLst/>
            <a:ahLst/>
            <a:cxnLst/>
            <a:rect l="l" t="t" r="r" b="b"/>
            <a:pathLst>
              <a:path w="1873946" h="1985638">
                <a:moveTo>
                  <a:pt x="0" y="0"/>
                </a:moveTo>
                <a:lnTo>
                  <a:pt x="1873945" y="0"/>
                </a:lnTo>
                <a:lnTo>
                  <a:pt x="1873945" y="1985637"/>
                </a:lnTo>
                <a:lnTo>
                  <a:pt x="0" y="19856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5">
            <a:extLst>
              <a:ext uri="{FF2B5EF4-FFF2-40B4-BE49-F238E27FC236}">
                <a16:creationId xmlns:a16="http://schemas.microsoft.com/office/drawing/2014/main" id="{5DA69716-A102-4EE2-ACC3-41B2EA2FE62B}"/>
              </a:ext>
            </a:extLst>
          </p:cNvPr>
          <p:cNvSpPr/>
          <p:nvPr/>
        </p:nvSpPr>
        <p:spPr>
          <a:xfrm rot="-1242124">
            <a:off x="417395" y="221403"/>
            <a:ext cx="2848124" cy="1889122"/>
          </a:xfrm>
          <a:custGeom>
            <a:avLst/>
            <a:gdLst/>
            <a:ahLst/>
            <a:cxnLst/>
            <a:rect l="l" t="t" r="r" b="b"/>
            <a:pathLst>
              <a:path w="5692100" h="5944752">
                <a:moveTo>
                  <a:pt x="0" y="0"/>
                </a:moveTo>
                <a:lnTo>
                  <a:pt x="5692100" y="0"/>
                </a:lnTo>
                <a:lnTo>
                  <a:pt x="5692100" y="5944751"/>
                </a:lnTo>
                <a:lnTo>
                  <a:pt x="0" y="59447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C2DB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028700" y="1028700"/>
            <a:ext cx="2333312" cy="2333312"/>
          </a:xfrm>
          <a:custGeom>
            <a:avLst/>
            <a:gdLst/>
            <a:ahLst/>
            <a:cxnLst/>
            <a:rect l="l" t="t" r="r" b="b"/>
            <a:pathLst>
              <a:path w="2333312" h="2333312">
                <a:moveTo>
                  <a:pt x="0" y="0"/>
                </a:moveTo>
                <a:lnTo>
                  <a:pt x="2333312" y="0"/>
                </a:lnTo>
                <a:lnTo>
                  <a:pt x="2333312" y="2333312"/>
                </a:lnTo>
                <a:lnTo>
                  <a:pt x="0" y="23333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4"/>
            <a:stretch>
              <a:fillRect/>
            </a:stretch>
          </a:blipFill>
        </p:spPr>
      </p:sp>
      <p:sp>
        <p:nvSpPr>
          <p:cNvPr id="7" name="Freeform 7"/>
          <p:cNvSpPr/>
          <p:nvPr/>
        </p:nvSpPr>
        <p:spPr>
          <a:xfrm>
            <a:off x="11371191" y="1185819"/>
            <a:ext cx="5540783" cy="2283987"/>
          </a:xfrm>
          <a:custGeom>
            <a:avLst/>
            <a:gdLst/>
            <a:ahLst/>
            <a:cxnLst/>
            <a:rect l="l" t="t" r="r" b="b"/>
            <a:pathLst>
              <a:path w="5540783" h="2283987">
                <a:moveTo>
                  <a:pt x="0" y="0"/>
                </a:moveTo>
                <a:lnTo>
                  <a:pt x="5540784" y="0"/>
                </a:lnTo>
                <a:lnTo>
                  <a:pt x="5540784" y="2283987"/>
                </a:lnTo>
                <a:lnTo>
                  <a:pt x="0" y="2283987"/>
                </a:lnTo>
                <a:lnTo>
                  <a:pt x="0" y="0"/>
                </a:lnTo>
                <a:close/>
              </a:path>
            </a:pathLst>
          </a:custGeom>
          <a:blipFill>
            <a:blip r:embed="rId5"/>
            <a:stretch>
              <a:fillRect/>
            </a:stretch>
          </a:blipFill>
        </p:spPr>
      </p:sp>
      <p:sp>
        <p:nvSpPr>
          <p:cNvPr id="8" name="TextBox 8"/>
          <p:cNvSpPr txBox="1"/>
          <p:nvPr/>
        </p:nvSpPr>
        <p:spPr>
          <a:xfrm>
            <a:off x="3588951" y="4198238"/>
            <a:ext cx="11557874" cy="3363596"/>
          </a:xfrm>
          <a:prstGeom prst="rect">
            <a:avLst/>
          </a:prstGeom>
        </p:spPr>
        <p:txBody>
          <a:bodyPr lIns="0" tIns="0" rIns="0" bIns="0" rtlCol="0" anchor="t">
            <a:spAutoFit/>
          </a:bodyPr>
          <a:lstStyle/>
          <a:p>
            <a:pPr algn="ctr">
              <a:lnSpc>
                <a:spcPts val="5179"/>
              </a:lnSpc>
            </a:pPr>
            <a:r>
              <a:rPr lang="en-US" sz="3699" b="1" dirty="0">
                <a:solidFill>
                  <a:srgbClr val="000000"/>
                </a:solidFill>
                <a:latin typeface="Agrandir Ultra-Bold"/>
                <a:ea typeface="Agrandir Ultra-Bold"/>
                <a:cs typeface="Agrandir Ultra-Bold"/>
                <a:sym typeface="Agrandir Ultra-Bold"/>
              </a:rPr>
              <a:t>Rachel Bown</a:t>
            </a:r>
          </a:p>
          <a:p>
            <a:pPr algn="ctr">
              <a:lnSpc>
                <a:spcPts val="5179"/>
              </a:lnSpc>
              <a:spcBef>
                <a:spcPct val="0"/>
              </a:spcBef>
            </a:pPr>
            <a:r>
              <a:rPr lang="en-US" sz="3699" b="1" dirty="0">
                <a:solidFill>
                  <a:srgbClr val="000000"/>
                </a:solidFill>
                <a:latin typeface="Agrandir Ultra-Bold"/>
                <a:ea typeface="Agrandir Ultra-Bold"/>
                <a:cs typeface="Agrandir Ultra-Bold"/>
                <a:sym typeface="Agrandir Ultra-Bold"/>
              </a:rPr>
              <a:t>rachel.bown@ffc.ac.uk or phone 07765013695.</a:t>
            </a:r>
          </a:p>
          <a:p>
            <a:pPr algn="ctr">
              <a:lnSpc>
                <a:spcPts val="5179"/>
              </a:lnSpc>
              <a:spcBef>
                <a:spcPct val="0"/>
              </a:spcBef>
            </a:pPr>
            <a:endParaRPr lang="en-US" sz="3699" b="1" dirty="0">
              <a:solidFill>
                <a:srgbClr val="000000"/>
              </a:solidFill>
              <a:latin typeface="Agrandir Ultra-Bold"/>
              <a:ea typeface="Agrandir Ultra-Bold"/>
              <a:cs typeface="Agrandir Ultra-Bold"/>
              <a:sym typeface="Agrandir Ultra-Bold"/>
            </a:endParaRPr>
          </a:p>
          <a:p>
            <a:pPr algn="ctr">
              <a:lnSpc>
                <a:spcPts val="5179"/>
              </a:lnSpc>
              <a:spcBef>
                <a:spcPct val="0"/>
              </a:spcBef>
            </a:pPr>
            <a:r>
              <a:rPr lang="en-US" sz="3699" b="1" dirty="0">
                <a:solidFill>
                  <a:srgbClr val="000000"/>
                </a:solidFill>
                <a:latin typeface="Agrandir Ultra-Bold"/>
                <a:ea typeface="Agrandir Ultra-Bold"/>
                <a:cs typeface="Agrandir Ultra-Bold"/>
                <a:sym typeface="Agrandir Ultra-Bold"/>
              </a:rPr>
              <a:t> YST PE Inclusion Lead for Swindon &amp; Wilts</a:t>
            </a:r>
          </a:p>
          <a:p>
            <a:pPr algn="ctr">
              <a:lnSpc>
                <a:spcPts val="5179"/>
              </a:lnSpc>
              <a:spcBef>
                <a:spcPct val="0"/>
              </a:spcBef>
            </a:pPr>
            <a:r>
              <a:rPr lang="en-US" sz="3699" b="1" dirty="0">
                <a:solidFill>
                  <a:srgbClr val="000000"/>
                </a:solidFill>
                <a:latin typeface="Agrandir Ultra-Bold"/>
                <a:ea typeface="Agrandir Ultra-Bold"/>
                <a:cs typeface="Agrandir Ultra-Bold"/>
                <a:sym typeface="Agrandir Ultra-Bold"/>
              </a:rPr>
              <a:t> PE Coordinator, Fairfield Farm College</a:t>
            </a:r>
          </a:p>
        </p:txBody>
      </p:sp>
      <p:sp>
        <p:nvSpPr>
          <p:cNvPr id="9" name="Freeform 9"/>
          <p:cNvSpPr/>
          <p:nvPr/>
        </p:nvSpPr>
        <p:spPr>
          <a:xfrm>
            <a:off x="1028700" y="2929391"/>
            <a:ext cx="2764389" cy="2729834"/>
          </a:xfrm>
          <a:custGeom>
            <a:avLst/>
            <a:gdLst/>
            <a:ahLst/>
            <a:cxnLst/>
            <a:rect l="l" t="t" r="r" b="b"/>
            <a:pathLst>
              <a:path w="2764389" h="2729834">
                <a:moveTo>
                  <a:pt x="0" y="0"/>
                </a:moveTo>
                <a:lnTo>
                  <a:pt x="2764389" y="0"/>
                </a:lnTo>
                <a:lnTo>
                  <a:pt x="2764389" y="2729834"/>
                </a:lnTo>
                <a:lnTo>
                  <a:pt x="0" y="27298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5">
            <a:extLst>
              <a:ext uri="{FF2B5EF4-FFF2-40B4-BE49-F238E27FC236}">
                <a16:creationId xmlns:a16="http://schemas.microsoft.com/office/drawing/2014/main" id="{42E05396-E6E2-4F27-9257-F9E9A9CF844A}"/>
              </a:ext>
            </a:extLst>
          </p:cNvPr>
          <p:cNvSpPr/>
          <p:nvPr/>
        </p:nvSpPr>
        <p:spPr>
          <a:xfrm rot="-1242124">
            <a:off x="3137561" y="1090853"/>
            <a:ext cx="2848124" cy="1889122"/>
          </a:xfrm>
          <a:custGeom>
            <a:avLst/>
            <a:gdLst/>
            <a:ahLst/>
            <a:cxnLst/>
            <a:rect l="l" t="t" r="r" b="b"/>
            <a:pathLst>
              <a:path w="5692100" h="5944752">
                <a:moveTo>
                  <a:pt x="0" y="0"/>
                </a:moveTo>
                <a:lnTo>
                  <a:pt x="5692100" y="0"/>
                </a:lnTo>
                <a:lnTo>
                  <a:pt x="5692100" y="5944751"/>
                </a:lnTo>
                <a:lnTo>
                  <a:pt x="0" y="594475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45838"/>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348375" y="1317640"/>
            <a:ext cx="1873946" cy="1985638"/>
          </a:xfrm>
          <a:custGeom>
            <a:avLst/>
            <a:gdLst/>
            <a:ahLst/>
            <a:cxnLst/>
            <a:rect l="l" t="t" r="r" b="b"/>
            <a:pathLst>
              <a:path w="1873946" h="1985638">
                <a:moveTo>
                  <a:pt x="0" y="0"/>
                </a:moveTo>
                <a:lnTo>
                  <a:pt x="1873945" y="0"/>
                </a:lnTo>
                <a:lnTo>
                  <a:pt x="1873945" y="1985638"/>
                </a:lnTo>
                <a:lnTo>
                  <a:pt x="0" y="1985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4"/>
            <a:stretch>
              <a:fillRect/>
            </a:stretch>
          </a:blipFill>
        </p:spPr>
      </p:sp>
      <p:sp>
        <p:nvSpPr>
          <p:cNvPr id="7" name="TextBox 7"/>
          <p:cNvSpPr txBox="1"/>
          <p:nvPr/>
        </p:nvSpPr>
        <p:spPr>
          <a:xfrm>
            <a:off x="903153" y="3830243"/>
            <a:ext cx="18288000" cy="4264116"/>
          </a:xfrm>
          <a:prstGeom prst="rect">
            <a:avLst/>
          </a:prstGeom>
        </p:spPr>
        <p:txBody>
          <a:bodyPr lIns="0" tIns="0" rIns="0" bIns="0" rtlCol="0" anchor="t">
            <a:spAutoFit/>
          </a:bodyPr>
          <a:lstStyle/>
          <a:p>
            <a:pPr algn="ctr">
              <a:lnSpc>
                <a:spcPts val="11340"/>
              </a:lnSpc>
              <a:spcBef>
                <a:spcPct val="0"/>
              </a:spcBef>
            </a:pPr>
            <a:r>
              <a:rPr lang="en-US" sz="8100" b="1" dirty="0">
                <a:solidFill>
                  <a:srgbClr val="000000"/>
                </a:solidFill>
                <a:latin typeface="Agrandir Ultra-Bold"/>
                <a:ea typeface="Agrandir Ultra-Bold"/>
                <a:cs typeface="Agrandir Ultra-Bold"/>
                <a:sym typeface="Agrandir Ultra-Bold"/>
              </a:rPr>
              <a:t>Katie Chappell</a:t>
            </a:r>
          </a:p>
          <a:p>
            <a:pPr algn="ctr">
              <a:lnSpc>
                <a:spcPts val="11340"/>
              </a:lnSpc>
              <a:spcBef>
                <a:spcPct val="0"/>
              </a:spcBef>
            </a:pPr>
            <a:r>
              <a:rPr lang="en-US" sz="8100" b="1" dirty="0">
                <a:solidFill>
                  <a:srgbClr val="000000"/>
                </a:solidFill>
                <a:latin typeface="Agrandir Ultra-Bold"/>
                <a:ea typeface="Agrandir Ultra-Bold"/>
                <a:cs typeface="Agrandir Ultra-Bold"/>
                <a:sym typeface="Agrandir Ultra-Bold"/>
              </a:rPr>
              <a:t>Wiltshire inclusive dance katie.dmp@hotmail.com</a:t>
            </a:r>
          </a:p>
        </p:txBody>
      </p:sp>
      <p:sp>
        <p:nvSpPr>
          <p:cNvPr id="8" name="Freeform 8"/>
          <p:cNvSpPr/>
          <p:nvPr/>
        </p:nvSpPr>
        <p:spPr>
          <a:xfrm>
            <a:off x="903153" y="2615524"/>
            <a:ext cx="2764389" cy="2729834"/>
          </a:xfrm>
          <a:custGeom>
            <a:avLst/>
            <a:gdLst/>
            <a:ahLst/>
            <a:cxnLst/>
            <a:rect l="l" t="t" r="r" b="b"/>
            <a:pathLst>
              <a:path w="2764389" h="2729834">
                <a:moveTo>
                  <a:pt x="0" y="0"/>
                </a:moveTo>
                <a:lnTo>
                  <a:pt x="2764389" y="0"/>
                </a:lnTo>
                <a:lnTo>
                  <a:pt x="2764389" y="2729834"/>
                </a:lnTo>
                <a:lnTo>
                  <a:pt x="0" y="27298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1170710" y="5345358"/>
            <a:ext cx="1483504" cy="1483504"/>
          </a:xfrm>
          <a:custGeom>
            <a:avLst/>
            <a:gdLst/>
            <a:ahLst/>
            <a:cxnLst/>
            <a:rect l="l" t="t" r="r" b="b"/>
            <a:pathLst>
              <a:path w="1483504" h="1483504">
                <a:moveTo>
                  <a:pt x="0" y="0"/>
                </a:moveTo>
                <a:lnTo>
                  <a:pt x="1483504" y="0"/>
                </a:lnTo>
                <a:lnTo>
                  <a:pt x="1483504" y="1483504"/>
                </a:lnTo>
                <a:lnTo>
                  <a:pt x="0" y="148350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5">
            <a:extLst>
              <a:ext uri="{FF2B5EF4-FFF2-40B4-BE49-F238E27FC236}">
                <a16:creationId xmlns:a16="http://schemas.microsoft.com/office/drawing/2014/main" id="{2944D61F-02D6-407C-846B-5E8AEAC26B17}"/>
              </a:ext>
            </a:extLst>
          </p:cNvPr>
          <p:cNvSpPr/>
          <p:nvPr/>
        </p:nvSpPr>
        <p:spPr>
          <a:xfrm rot="-1242124">
            <a:off x="2862837" y="1022021"/>
            <a:ext cx="2848124" cy="1889122"/>
          </a:xfrm>
          <a:custGeom>
            <a:avLst/>
            <a:gdLst/>
            <a:ahLst/>
            <a:cxnLst/>
            <a:rect l="l" t="t" r="r" b="b"/>
            <a:pathLst>
              <a:path w="5692100" h="5944752">
                <a:moveTo>
                  <a:pt x="0" y="0"/>
                </a:moveTo>
                <a:lnTo>
                  <a:pt x="5692100" y="0"/>
                </a:lnTo>
                <a:lnTo>
                  <a:pt x="5692100" y="5944751"/>
                </a:lnTo>
                <a:lnTo>
                  <a:pt x="0" y="59447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33A3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235485" y="1245829"/>
            <a:ext cx="2136625" cy="2183014"/>
          </a:xfrm>
          <a:custGeom>
            <a:avLst/>
            <a:gdLst/>
            <a:ahLst/>
            <a:cxnLst/>
            <a:rect l="l" t="t" r="r" b="b"/>
            <a:pathLst>
              <a:path w="2136625" h="2183014">
                <a:moveTo>
                  <a:pt x="0" y="0"/>
                </a:moveTo>
                <a:lnTo>
                  <a:pt x="2136624" y="0"/>
                </a:lnTo>
                <a:lnTo>
                  <a:pt x="2136624" y="2183014"/>
                </a:lnTo>
                <a:lnTo>
                  <a:pt x="0" y="21830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4"/>
            <a:stretch>
              <a:fillRect/>
            </a:stretch>
          </a:blipFill>
        </p:spPr>
      </p:sp>
      <p:sp>
        <p:nvSpPr>
          <p:cNvPr id="7" name="TextBox 7"/>
          <p:cNvSpPr txBox="1"/>
          <p:nvPr/>
        </p:nvSpPr>
        <p:spPr>
          <a:xfrm>
            <a:off x="4020930" y="3084770"/>
            <a:ext cx="12590670" cy="5237011"/>
          </a:xfrm>
          <a:prstGeom prst="rect">
            <a:avLst/>
          </a:prstGeom>
        </p:spPr>
        <p:txBody>
          <a:bodyPr wrap="square" lIns="0" tIns="0" rIns="0" bIns="0" rtlCol="0" anchor="t">
            <a:spAutoFit/>
          </a:bodyPr>
          <a:lstStyle/>
          <a:p>
            <a:pPr algn="ctr">
              <a:lnSpc>
                <a:spcPts val="4619"/>
              </a:lnSpc>
              <a:spcBef>
                <a:spcPct val="0"/>
              </a:spcBef>
            </a:pPr>
            <a:r>
              <a:rPr lang="en-US" sz="6600" b="1" dirty="0">
                <a:solidFill>
                  <a:srgbClr val="000000"/>
                </a:solidFill>
                <a:latin typeface="Agrandir Ultra-Bold"/>
                <a:ea typeface="Agrandir Ultra-Bold"/>
                <a:cs typeface="Agrandir Ultra-Bold"/>
                <a:sym typeface="Agrandir Ultra-Bold"/>
              </a:rPr>
              <a:t>Ali Goddard (he/him)</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Wiltshire Cricket Limited</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Cricket Development Manager (Schools, Junior Cricket, Coach Development)</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 </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Mob: 07786 361222</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 </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www.ecb.co.uk </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www.wiltshirecricket.co.uk</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 </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Donate to Wiltshire Cricket at www.localgiving.com/wiltshirecricket </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Follow Wiltshire Cricket on Facebook at www.facebook.com/wiltshirecricketlimited </a:t>
            </a:r>
          </a:p>
          <a:p>
            <a:pPr algn="ctr">
              <a:lnSpc>
                <a:spcPts val="2800"/>
              </a:lnSpc>
              <a:spcBef>
                <a:spcPct val="0"/>
              </a:spcBef>
            </a:pPr>
            <a:r>
              <a:rPr lang="en-US" sz="2400" b="1" dirty="0">
                <a:solidFill>
                  <a:srgbClr val="000000"/>
                </a:solidFill>
                <a:latin typeface="Agrandir Ultra-Bold"/>
                <a:ea typeface="Agrandir Ultra-Bold"/>
                <a:cs typeface="Agrandir Ultra-Bold"/>
                <a:sym typeface="Agrandir Ultra-Bold"/>
              </a:rPr>
              <a:t>Follow Wiltshire Cricket on Twitter at www.twitter.com/#!/WiltsCricket </a:t>
            </a:r>
          </a:p>
          <a:p>
            <a:pPr algn="ctr">
              <a:lnSpc>
                <a:spcPts val="2800"/>
              </a:lnSpc>
              <a:spcBef>
                <a:spcPct val="0"/>
              </a:spcBef>
            </a:pPr>
            <a:r>
              <a:rPr lang="en-US" sz="2000" b="1" dirty="0">
                <a:solidFill>
                  <a:srgbClr val="000000"/>
                </a:solidFill>
                <a:latin typeface="Agrandir Ultra-Bold"/>
                <a:ea typeface="Agrandir Ultra-Bold"/>
                <a:cs typeface="Agrandir Ultra-Bold"/>
                <a:sym typeface="Agrandir Ultra-Bold"/>
              </a:rPr>
              <a:t> </a:t>
            </a:r>
          </a:p>
        </p:txBody>
      </p:sp>
      <p:sp>
        <p:nvSpPr>
          <p:cNvPr id="8" name="Freeform 8"/>
          <p:cNvSpPr/>
          <p:nvPr/>
        </p:nvSpPr>
        <p:spPr>
          <a:xfrm>
            <a:off x="921603" y="2761996"/>
            <a:ext cx="2764389" cy="2729834"/>
          </a:xfrm>
          <a:custGeom>
            <a:avLst/>
            <a:gdLst/>
            <a:ahLst/>
            <a:cxnLst/>
            <a:rect l="l" t="t" r="r" b="b"/>
            <a:pathLst>
              <a:path w="2764389" h="2729834">
                <a:moveTo>
                  <a:pt x="0" y="0"/>
                </a:moveTo>
                <a:lnTo>
                  <a:pt x="2764388" y="0"/>
                </a:lnTo>
                <a:lnTo>
                  <a:pt x="2764388" y="2729833"/>
                </a:lnTo>
                <a:lnTo>
                  <a:pt x="0" y="27298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1028700" y="5000860"/>
            <a:ext cx="1873946" cy="1985638"/>
          </a:xfrm>
          <a:custGeom>
            <a:avLst/>
            <a:gdLst/>
            <a:ahLst/>
            <a:cxnLst/>
            <a:rect l="l" t="t" r="r" b="b"/>
            <a:pathLst>
              <a:path w="1873946" h="1985638">
                <a:moveTo>
                  <a:pt x="0" y="0"/>
                </a:moveTo>
                <a:lnTo>
                  <a:pt x="1873946" y="0"/>
                </a:lnTo>
                <a:lnTo>
                  <a:pt x="1873946" y="1985637"/>
                </a:lnTo>
                <a:lnTo>
                  <a:pt x="0" y="19856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45838"/>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304118" cy="2689412"/>
          </a:xfrm>
        </p:grpSpPr>
        <p:sp>
          <p:nvSpPr>
            <p:cNvPr id="3" name="Freeform 3"/>
            <p:cNvSpPr/>
            <p:nvPr/>
          </p:nvSpPr>
          <p:spPr>
            <a:xfrm>
              <a:off x="10160" y="16510"/>
              <a:ext cx="5281258" cy="2661472"/>
            </a:xfrm>
            <a:custGeom>
              <a:avLst/>
              <a:gdLst/>
              <a:ahLst/>
              <a:cxnLst/>
              <a:rect l="l" t="t" r="r" b="b"/>
              <a:pathLst>
                <a:path w="5281258" h="2661472">
                  <a:moveTo>
                    <a:pt x="5281258" y="2661472"/>
                  </a:moveTo>
                  <a:lnTo>
                    <a:pt x="0" y="2653852"/>
                  </a:lnTo>
                  <a:lnTo>
                    <a:pt x="0" y="936295"/>
                  </a:lnTo>
                  <a:lnTo>
                    <a:pt x="17780" y="19050"/>
                  </a:lnTo>
                  <a:lnTo>
                    <a:pt x="2631561" y="0"/>
                  </a:lnTo>
                  <a:lnTo>
                    <a:pt x="5262208" y="5080"/>
                  </a:lnTo>
                  <a:close/>
                </a:path>
              </a:pathLst>
            </a:custGeom>
            <a:solidFill>
              <a:srgbClr val="FFFFFC"/>
            </a:solidFill>
          </p:spPr>
        </p:sp>
        <p:sp>
          <p:nvSpPr>
            <p:cNvPr id="4" name="Freeform 4"/>
            <p:cNvSpPr/>
            <p:nvPr/>
          </p:nvSpPr>
          <p:spPr>
            <a:xfrm>
              <a:off x="-3810" y="0"/>
              <a:ext cx="5310467" cy="2688142"/>
            </a:xfrm>
            <a:custGeom>
              <a:avLst/>
              <a:gdLst/>
              <a:ahLst/>
              <a:cxnLst/>
              <a:rect l="l" t="t" r="r" b="b"/>
              <a:pathLst>
                <a:path w="5310467" h="2688142">
                  <a:moveTo>
                    <a:pt x="5276178" y="21590"/>
                  </a:moveTo>
                  <a:cubicBezTo>
                    <a:pt x="5277448" y="34290"/>
                    <a:pt x="5277448" y="44450"/>
                    <a:pt x="5278717" y="54610"/>
                  </a:cubicBezTo>
                  <a:cubicBezTo>
                    <a:pt x="5281258" y="103985"/>
                    <a:pt x="5282528" y="161393"/>
                    <a:pt x="5285067" y="216751"/>
                  </a:cubicBezTo>
                  <a:cubicBezTo>
                    <a:pt x="5285067" y="296712"/>
                    <a:pt x="5297767" y="1873385"/>
                    <a:pt x="5304117" y="1953346"/>
                  </a:cubicBezTo>
                  <a:cubicBezTo>
                    <a:pt x="5310467" y="2074314"/>
                    <a:pt x="5306658" y="2197331"/>
                    <a:pt x="5306658" y="2318298"/>
                  </a:cubicBezTo>
                  <a:cubicBezTo>
                    <a:pt x="5306658" y="2424913"/>
                    <a:pt x="5307928" y="2523327"/>
                    <a:pt x="5309198" y="2627182"/>
                  </a:cubicBezTo>
                  <a:cubicBezTo>
                    <a:pt x="5309198" y="2648772"/>
                    <a:pt x="5309198" y="2662742"/>
                    <a:pt x="5309198" y="2686872"/>
                  </a:cubicBezTo>
                  <a:cubicBezTo>
                    <a:pt x="5286338" y="2686872"/>
                    <a:pt x="5266017" y="2688142"/>
                    <a:pt x="5234034" y="2686872"/>
                  </a:cubicBezTo>
                  <a:cubicBezTo>
                    <a:pt x="4966116" y="2681792"/>
                    <a:pt x="4694076" y="2688142"/>
                    <a:pt x="4426157" y="2683062"/>
                  </a:cubicBezTo>
                  <a:cubicBezTo>
                    <a:pt x="4265406" y="2679252"/>
                    <a:pt x="4108777" y="2681792"/>
                    <a:pt x="3948026" y="2679252"/>
                  </a:cubicBezTo>
                  <a:cubicBezTo>
                    <a:pt x="3873833" y="2677982"/>
                    <a:pt x="3799641" y="2676712"/>
                    <a:pt x="3725448" y="2675442"/>
                  </a:cubicBezTo>
                  <a:cubicBezTo>
                    <a:pt x="3680108" y="2675442"/>
                    <a:pt x="3638889" y="2676712"/>
                    <a:pt x="3593549" y="2676712"/>
                  </a:cubicBezTo>
                  <a:cubicBezTo>
                    <a:pt x="3478138" y="2675442"/>
                    <a:pt x="3160758" y="2676712"/>
                    <a:pt x="3045347" y="2675442"/>
                  </a:cubicBezTo>
                  <a:cubicBezTo>
                    <a:pt x="2962911" y="2674172"/>
                    <a:pt x="1314183" y="2683062"/>
                    <a:pt x="1231746" y="2681792"/>
                  </a:cubicBezTo>
                  <a:cubicBezTo>
                    <a:pt x="1211137" y="2681792"/>
                    <a:pt x="1186406" y="2683062"/>
                    <a:pt x="1165797" y="2683062"/>
                  </a:cubicBezTo>
                  <a:cubicBezTo>
                    <a:pt x="1116335" y="2683062"/>
                    <a:pt x="1070995" y="2684332"/>
                    <a:pt x="1021533" y="2684332"/>
                  </a:cubicBezTo>
                  <a:cubicBezTo>
                    <a:pt x="897879" y="2684332"/>
                    <a:pt x="778346" y="2683062"/>
                    <a:pt x="654691" y="2681792"/>
                  </a:cubicBezTo>
                  <a:cubicBezTo>
                    <a:pt x="580498" y="2680522"/>
                    <a:pt x="506306" y="2679252"/>
                    <a:pt x="436235" y="2677982"/>
                  </a:cubicBezTo>
                  <a:cubicBezTo>
                    <a:pt x="304336" y="2676712"/>
                    <a:pt x="172438" y="2675442"/>
                    <a:pt x="48260" y="2675442"/>
                  </a:cubicBezTo>
                  <a:cubicBezTo>
                    <a:pt x="38100" y="2675442"/>
                    <a:pt x="29210" y="2675442"/>
                    <a:pt x="19050" y="2674172"/>
                  </a:cubicBezTo>
                  <a:cubicBezTo>
                    <a:pt x="10160" y="2672902"/>
                    <a:pt x="5080" y="2666552"/>
                    <a:pt x="7620" y="2657662"/>
                  </a:cubicBezTo>
                  <a:cubicBezTo>
                    <a:pt x="16510" y="2625842"/>
                    <a:pt x="12700" y="2574584"/>
                    <a:pt x="11430" y="2521277"/>
                  </a:cubicBezTo>
                  <a:cubicBezTo>
                    <a:pt x="10160" y="2412611"/>
                    <a:pt x="6350" y="2305996"/>
                    <a:pt x="7620" y="2197331"/>
                  </a:cubicBezTo>
                  <a:cubicBezTo>
                    <a:pt x="5080" y="2062012"/>
                    <a:pt x="0" y="386925"/>
                    <a:pt x="7620" y="249555"/>
                  </a:cubicBezTo>
                  <a:cubicBezTo>
                    <a:pt x="8890" y="222901"/>
                    <a:pt x="7620" y="194197"/>
                    <a:pt x="8890" y="167544"/>
                  </a:cubicBezTo>
                  <a:cubicBezTo>
                    <a:pt x="10160" y="124488"/>
                    <a:pt x="12700" y="77331"/>
                    <a:pt x="13970" y="44450"/>
                  </a:cubicBezTo>
                  <a:cubicBezTo>
                    <a:pt x="13970" y="41910"/>
                    <a:pt x="15240" y="39370"/>
                    <a:pt x="16510" y="38100"/>
                  </a:cubicBezTo>
                  <a:cubicBezTo>
                    <a:pt x="38100" y="35560"/>
                    <a:pt x="69393" y="30480"/>
                    <a:pt x="135342" y="29210"/>
                  </a:cubicBezTo>
                  <a:cubicBezTo>
                    <a:pt x="246631" y="25400"/>
                    <a:pt x="357920" y="22860"/>
                    <a:pt x="473331" y="20320"/>
                  </a:cubicBezTo>
                  <a:cubicBezTo>
                    <a:pt x="551646" y="17780"/>
                    <a:pt x="629960" y="16510"/>
                    <a:pt x="704153" y="13970"/>
                  </a:cubicBezTo>
                  <a:cubicBezTo>
                    <a:pt x="778346" y="11430"/>
                    <a:pt x="856660" y="8890"/>
                    <a:pt x="930853" y="8890"/>
                  </a:cubicBezTo>
                  <a:cubicBezTo>
                    <a:pt x="1013290" y="7620"/>
                    <a:pt x="1095726" y="10160"/>
                    <a:pt x="1178162" y="8890"/>
                  </a:cubicBezTo>
                  <a:cubicBezTo>
                    <a:pt x="1281208" y="8890"/>
                    <a:pt x="3148393" y="6350"/>
                    <a:pt x="3251438" y="5080"/>
                  </a:cubicBezTo>
                  <a:cubicBezTo>
                    <a:pt x="3350362" y="3810"/>
                    <a:pt x="3449286" y="2540"/>
                    <a:pt x="3552331" y="2540"/>
                  </a:cubicBezTo>
                  <a:cubicBezTo>
                    <a:pt x="3721326" y="1270"/>
                    <a:pt x="3886199" y="0"/>
                    <a:pt x="4055193" y="0"/>
                  </a:cubicBezTo>
                  <a:cubicBezTo>
                    <a:pt x="4125264" y="0"/>
                    <a:pt x="4199457" y="2540"/>
                    <a:pt x="4269528" y="2540"/>
                  </a:cubicBezTo>
                  <a:cubicBezTo>
                    <a:pt x="4463254" y="3810"/>
                    <a:pt x="4661101" y="5080"/>
                    <a:pt x="4854827" y="7620"/>
                  </a:cubicBezTo>
                  <a:cubicBezTo>
                    <a:pt x="4957872" y="8890"/>
                    <a:pt x="5060918" y="12700"/>
                    <a:pt x="5163963" y="16510"/>
                  </a:cubicBezTo>
                  <a:cubicBezTo>
                    <a:pt x="5188694" y="16510"/>
                    <a:pt x="5213425" y="16510"/>
                    <a:pt x="5234034" y="16510"/>
                  </a:cubicBezTo>
                  <a:cubicBezTo>
                    <a:pt x="5257128" y="17780"/>
                    <a:pt x="5266017" y="20320"/>
                    <a:pt x="5276178" y="21590"/>
                  </a:cubicBezTo>
                  <a:close/>
                  <a:moveTo>
                    <a:pt x="5286338" y="2670362"/>
                  </a:moveTo>
                  <a:cubicBezTo>
                    <a:pt x="5287608" y="2653852"/>
                    <a:pt x="5288878" y="2641152"/>
                    <a:pt x="5288878" y="2628452"/>
                  </a:cubicBezTo>
                  <a:cubicBezTo>
                    <a:pt x="5287608" y="2513076"/>
                    <a:pt x="5286338" y="2404410"/>
                    <a:pt x="5286338" y="2287544"/>
                  </a:cubicBezTo>
                  <a:cubicBezTo>
                    <a:pt x="5286338" y="2234236"/>
                    <a:pt x="5288878" y="2180929"/>
                    <a:pt x="5287608" y="2127621"/>
                  </a:cubicBezTo>
                  <a:cubicBezTo>
                    <a:pt x="5287608" y="2078414"/>
                    <a:pt x="5286338" y="2027157"/>
                    <a:pt x="5285067" y="1977950"/>
                  </a:cubicBezTo>
                  <a:cubicBezTo>
                    <a:pt x="5279988" y="1902089"/>
                    <a:pt x="5268558" y="331567"/>
                    <a:pt x="5268558" y="255706"/>
                  </a:cubicBezTo>
                  <a:cubicBezTo>
                    <a:pt x="5266017" y="192147"/>
                    <a:pt x="5263478" y="126538"/>
                    <a:pt x="5260938" y="63500"/>
                  </a:cubicBezTo>
                  <a:cubicBezTo>
                    <a:pt x="5259667" y="44450"/>
                    <a:pt x="5258398" y="43180"/>
                    <a:pt x="5221669" y="41910"/>
                  </a:cubicBezTo>
                  <a:cubicBezTo>
                    <a:pt x="5209303" y="41910"/>
                    <a:pt x="5201059" y="41910"/>
                    <a:pt x="5188694" y="40640"/>
                  </a:cubicBezTo>
                  <a:cubicBezTo>
                    <a:pt x="5085649" y="36830"/>
                    <a:pt x="4978481" y="31750"/>
                    <a:pt x="4875436" y="30480"/>
                  </a:cubicBezTo>
                  <a:cubicBezTo>
                    <a:pt x="4624005" y="26670"/>
                    <a:pt x="4368452" y="25400"/>
                    <a:pt x="4117021" y="22860"/>
                  </a:cubicBezTo>
                  <a:cubicBezTo>
                    <a:pt x="4079924" y="22860"/>
                    <a:pt x="4038706" y="22860"/>
                    <a:pt x="4001610" y="22860"/>
                  </a:cubicBezTo>
                  <a:cubicBezTo>
                    <a:pt x="3939783" y="22860"/>
                    <a:pt x="3877955" y="22860"/>
                    <a:pt x="3820250" y="22860"/>
                  </a:cubicBezTo>
                  <a:cubicBezTo>
                    <a:pt x="3688351" y="22860"/>
                    <a:pt x="3556453" y="22860"/>
                    <a:pt x="3428677" y="24130"/>
                  </a:cubicBezTo>
                  <a:cubicBezTo>
                    <a:pt x="3317387" y="25400"/>
                    <a:pt x="1441959" y="29210"/>
                    <a:pt x="1330670" y="29210"/>
                  </a:cubicBezTo>
                  <a:cubicBezTo>
                    <a:pt x="1149310" y="29210"/>
                    <a:pt x="967950" y="26670"/>
                    <a:pt x="786590" y="33020"/>
                  </a:cubicBezTo>
                  <a:cubicBezTo>
                    <a:pt x="691788" y="36830"/>
                    <a:pt x="601108" y="36830"/>
                    <a:pt x="510427" y="38100"/>
                  </a:cubicBezTo>
                  <a:cubicBezTo>
                    <a:pt x="353798" y="41910"/>
                    <a:pt x="197169" y="45720"/>
                    <a:pt x="49530" y="50800"/>
                  </a:cubicBezTo>
                  <a:cubicBezTo>
                    <a:pt x="36830" y="50800"/>
                    <a:pt x="34290" y="53340"/>
                    <a:pt x="33020" y="71180"/>
                  </a:cubicBezTo>
                  <a:cubicBezTo>
                    <a:pt x="31750" y="108085"/>
                    <a:pt x="31750" y="144991"/>
                    <a:pt x="30480" y="181896"/>
                  </a:cubicBezTo>
                  <a:cubicBezTo>
                    <a:pt x="29210" y="243404"/>
                    <a:pt x="26670" y="302863"/>
                    <a:pt x="25400" y="364372"/>
                  </a:cubicBezTo>
                  <a:cubicBezTo>
                    <a:pt x="20320" y="429981"/>
                    <a:pt x="26670" y="2033308"/>
                    <a:pt x="29210" y="2098917"/>
                  </a:cubicBezTo>
                  <a:cubicBezTo>
                    <a:pt x="29210" y="2168627"/>
                    <a:pt x="29210" y="2240387"/>
                    <a:pt x="30480" y="2310097"/>
                  </a:cubicBezTo>
                  <a:cubicBezTo>
                    <a:pt x="30480" y="2361354"/>
                    <a:pt x="33020" y="2412611"/>
                    <a:pt x="33020" y="2463869"/>
                  </a:cubicBezTo>
                  <a:cubicBezTo>
                    <a:pt x="33020" y="2519226"/>
                    <a:pt x="33020" y="2574584"/>
                    <a:pt x="31750" y="2628452"/>
                  </a:cubicBezTo>
                  <a:cubicBezTo>
                    <a:pt x="31750" y="2632262"/>
                    <a:pt x="31750" y="2634802"/>
                    <a:pt x="31750" y="2638612"/>
                  </a:cubicBezTo>
                  <a:cubicBezTo>
                    <a:pt x="31750" y="2648772"/>
                    <a:pt x="35560" y="2652582"/>
                    <a:pt x="44450" y="2652582"/>
                  </a:cubicBezTo>
                  <a:cubicBezTo>
                    <a:pt x="77636" y="2652582"/>
                    <a:pt x="135342" y="2653852"/>
                    <a:pt x="188925" y="2653852"/>
                  </a:cubicBezTo>
                  <a:cubicBezTo>
                    <a:pt x="267240" y="2653852"/>
                    <a:pt x="349676" y="2651312"/>
                    <a:pt x="427991" y="2653852"/>
                  </a:cubicBezTo>
                  <a:cubicBezTo>
                    <a:pt x="555768" y="2657662"/>
                    <a:pt x="683544" y="2660202"/>
                    <a:pt x="811320" y="2658932"/>
                  </a:cubicBezTo>
                  <a:cubicBezTo>
                    <a:pt x="893757" y="2657662"/>
                    <a:pt x="972071" y="2660202"/>
                    <a:pt x="1054508" y="2660202"/>
                  </a:cubicBezTo>
                  <a:cubicBezTo>
                    <a:pt x="1174041" y="2660202"/>
                    <a:pt x="1293573" y="2658932"/>
                    <a:pt x="1413106" y="2660202"/>
                  </a:cubicBezTo>
                  <a:cubicBezTo>
                    <a:pt x="1590345" y="2661472"/>
                    <a:pt x="3535844" y="2651312"/>
                    <a:pt x="3717204" y="2653852"/>
                  </a:cubicBezTo>
                  <a:cubicBezTo>
                    <a:pt x="3795519" y="2655122"/>
                    <a:pt x="3873833" y="2656392"/>
                    <a:pt x="3948026" y="2656392"/>
                  </a:cubicBezTo>
                  <a:cubicBezTo>
                    <a:pt x="4084046" y="2658932"/>
                    <a:pt x="4215944" y="2655122"/>
                    <a:pt x="4351965" y="2658932"/>
                  </a:cubicBezTo>
                  <a:cubicBezTo>
                    <a:pt x="4463254" y="2661472"/>
                    <a:pt x="4574543" y="2661472"/>
                    <a:pt x="4685832" y="2664012"/>
                  </a:cubicBezTo>
                  <a:cubicBezTo>
                    <a:pt x="4850705" y="2667822"/>
                    <a:pt x="5015578" y="2670362"/>
                    <a:pt x="5180451" y="2671632"/>
                  </a:cubicBezTo>
                  <a:cubicBezTo>
                    <a:pt x="5242278" y="2671632"/>
                    <a:pt x="5266017" y="2670362"/>
                    <a:pt x="5286338" y="2670362"/>
                  </a:cubicBezTo>
                  <a:close/>
                </a:path>
              </a:pathLst>
            </a:custGeom>
            <a:solidFill>
              <a:srgbClr val="FFFFFC"/>
            </a:solidFill>
          </p:spPr>
        </p:sp>
      </p:grpSp>
      <p:sp>
        <p:nvSpPr>
          <p:cNvPr id="5" name="Freeform 5"/>
          <p:cNvSpPr/>
          <p:nvPr/>
        </p:nvSpPr>
        <p:spPr>
          <a:xfrm>
            <a:off x="1028700" y="1028700"/>
            <a:ext cx="2340081" cy="2032945"/>
          </a:xfrm>
          <a:custGeom>
            <a:avLst/>
            <a:gdLst/>
            <a:ahLst/>
            <a:cxnLst/>
            <a:rect l="l" t="t" r="r" b="b"/>
            <a:pathLst>
              <a:path w="2340081" h="2032945">
                <a:moveTo>
                  <a:pt x="0" y="0"/>
                </a:moveTo>
                <a:lnTo>
                  <a:pt x="2340081" y="0"/>
                </a:lnTo>
                <a:lnTo>
                  <a:pt x="2340081" y="2032945"/>
                </a:lnTo>
                <a:lnTo>
                  <a:pt x="0" y="20329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6986497"/>
            <a:ext cx="1625514" cy="2271803"/>
          </a:xfrm>
          <a:custGeom>
            <a:avLst/>
            <a:gdLst/>
            <a:ahLst/>
            <a:cxnLst/>
            <a:rect l="l" t="t" r="r" b="b"/>
            <a:pathLst>
              <a:path w="1625514" h="2271803">
                <a:moveTo>
                  <a:pt x="0" y="0"/>
                </a:moveTo>
                <a:lnTo>
                  <a:pt x="1625514" y="0"/>
                </a:lnTo>
                <a:lnTo>
                  <a:pt x="1625514" y="2271803"/>
                </a:lnTo>
                <a:lnTo>
                  <a:pt x="0" y="2271803"/>
                </a:lnTo>
                <a:lnTo>
                  <a:pt x="0" y="0"/>
                </a:lnTo>
                <a:close/>
              </a:path>
            </a:pathLst>
          </a:custGeom>
          <a:blipFill>
            <a:blip r:embed="rId4"/>
            <a:stretch>
              <a:fillRect/>
            </a:stretch>
          </a:blipFill>
        </p:spPr>
      </p:sp>
      <p:sp>
        <p:nvSpPr>
          <p:cNvPr id="8" name="TextBox 7">
            <a:extLst>
              <a:ext uri="{FF2B5EF4-FFF2-40B4-BE49-F238E27FC236}">
                <a16:creationId xmlns:a16="http://schemas.microsoft.com/office/drawing/2014/main" id="{3EEA988E-563D-46BC-81D2-51A96E5B9ED3}"/>
              </a:ext>
            </a:extLst>
          </p:cNvPr>
          <p:cNvSpPr txBox="1"/>
          <p:nvPr/>
        </p:nvSpPr>
        <p:spPr>
          <a:xfrm>
            <a:off x="352425" y="3832892"/>
            <a:ext cx="18288000" cy="2815001"/>
          </a:xfrm>
          <a:prstGeom prst="rect">
            <a:avLst/>
          </a:prstGeom>
        </p:spPr>
        <p:txBody>
          <a:bodyPr lIns="0" tIns="0" rIns="0" bIns="0" rtlCol="0" anchor="t">
            <a:spAutoFit/>
          </a:bodyPr>
          <a:lstStyle/>
          <a:p>
            <a:pPr algn="ctr">
              <a:lnSpc>
                <a:spcPts val="11340"/>
              </a:lnSpc>
              <a:spcBef>
                <a:spcPct val="0"/>
              </a:spcBef>
            </a:pPr>
            <a:r>
              <a:rPr lang="en-US" sz="8100" b="1" dirty="0">
                <a:solidFill>
                  <a:srgbClr val="000000"/>
                </a:solidFill>
                <a:latin typeface="Agrandir Ultra-Bold"/>
                <a:ea typeface="Agrandir Ultra-Bold"/>
                <a:cs typeface="Agrandir Ultra-Bold"/>
                <a:sym typeface="Agrandir Ultra-Bold"/>
              </a:rPr>
              <a:t>Jo Parsons</a:t>
            </a:r>
          </a:p>
          <a:p>
            <a:pPr algn="ctr">
              <a:lnSpc>
                <a:spcPts val="11340"/>
              </a:lnSpc>
              <a:spcBef>
                <a:spcPct val="0"/>
              </a:spcBef>
            </a:pPr>
            <a:r>
              <a:rPr lang="en-US" sz="8100" b="1" dirty="0">
                <a:solidFill>
                  <a:srgbClr val="000000"/>
                </a:solidFill>
                <a:latin typeface="Agrandir Ultra-Bold"/>
                <a:ea typeface="Agrandir Ultra-Bold"/>
                <a:cs typeface="Agrandir Ultra-Bold"/>
                <a:sym typeface="Agrandir Ultra-Bold"/>
              </a:rPr>
              <a:t>Chippenham Girls Cricket</a:t>
            </a:r>
          </a:p>
        </p:txBody>
      </p:sp>
      <p:sp>
        <p:nvSpPr>
          <p:cNvPr id="9" name="Freeform 5">
            <a:extLst>
              <a:ext uri="{FF2B5EF4-FFF2-40B4-BE49-F238E27FC236}">
                <a16:creationId xmlns:a16="http://schemas.microsoft.com/office/drawing/2014/main" id="{D10A26A5-9B94-4927-9F86-46E738CA7886}"/>
              </a:ext>
            </a:extLst>
          </p:cNvPr>
          <p:cNvSpPr/>
          <p:nvPr/>
        </p:nvSpPr>
        <p:spPr>
          <a:xfrm rot="-1242124">
            <a:off x="622961" y="2715056"/>
            <a:ext cx="2848124" cy="1889122"/>
          </a:xfrm>
          <a:custGeom>
            <a:avLst/>
            <a:gdLst/>
            <a:ahLst/>
            <a:cxnLst/>
            <a:rect l="l" t="t" r="r" b="b"/>
            <a:pathLst>
              <a:path w="5692100" h="5944752">
                <a:moveTo>
                  <a:pt x="0" y="0"/>
                </a:moveTo>
                <a:lnTo>
                  <a:pt x="5692100" y="0"/>
                </a:lnTo>
                <a:lnTo>
                  <a:pt x="5692100" y="5944751"/>
                </a:lnTo>
                <a:lnTo>
                  <a:pt x="0" y="59447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73D49"/>
        </a:solidFill>
        <a:effectLst/>
      </p:bgPr>
    </p:bg>
    <p:spTree>
      <p:nvGrpSpPr>
        <p:cNvPr id="1" name=""/>
        <p:cNvGrpSpPr/>
        <p:nvPr/>
      </p:nvGrpSpPr>
      <p:grpSpPr>
        <a:xfrm>
          <a:off x="0" y="0"/>
          <a:ext cx="0" cy="0"/>
          <a:chOff x="0" y="0"/>
          <a:chExt cx="0" cy="0"/>
        </a:xfrm>
      </p:grpSpPr>
      <p:sp>
        <p:nvSpPr>
          <p:cNvPr id="2" name="TextBox 2"/>
          <p:cNvSpPr txBox="1"/>
          <p:nvPr/>
        </p:nvSpPr>
        <p:spPr>
          <a:xfrm>
            <a:off x="4946628" y="5575022"/>
            <a:ext cx="8394743" cy="1850439"/>
          </a:xfrm>
          <a:prstGeom prst="rect">
            <a:avLst/>
          </a:prstGeom>
        </p:spPr>
        <p:txBody>
          <a:bodyPr lIns="0" tIns="0" rIns="0" bIns="0" rtlCol="0" anchor="t">
            <a:spAutoFit/>
          </a:bodyPr>
          <a:lstStyle/>
          <a:p>
            <a:pPr algn="ctr">
              <a:lnSpc>
                <a:spcPts val="12982"/>
              </a:lnSpc>
            </a:pPr>
            <a:r>
              <a:rPr lang="en-US" sz="9273" b="1" dirty="0">
                <a:solidFill>
                  <a:srgbClr val="FFF700"/>
                </a:solidFill>
                <a:latin typeface="Agrandir Ultra-Bold"/>
                <a:ea typeface="Agrandir Ultra-Bold"/>
                <a:cs typeface="Agrandir Ultra-Bold"/>
                <a:sym typeface="Agrandir Ultra-Bold"/>
              </a:rPr>
              <a:t>Great Work!</a:t>
            </a:r>
          </a:p>
        </p:txBody>
      </p:sp>
      <p:sp>
        <p:nvSpPr>
          <p:cNvPr id="3" name="TextBox 3"/>
          <p:cNvSpPr txBox="1"/>
          <p:nvPr/>
        </p:nvSpPr>
        <p:spPr>
          <a:xfrm>
            <a:off x="5383203" y="7425461"/>
            <a:ext cx="7521591" cy="1482457"/>
          </a:xfrm>
          <a:prstGeom prst="rect">
            <a:avLst/>
          </a:prstGeom>
        </p:spPr>
        <p:txBody>
          <a:bodyPr lIns="0" tIns="0" rIns="0" bIns="0" rtlCol="0" anchor="t">
            <a:spAutoFit/>
          </a:bodyPr>
          <a:lstStyle/>
          <a:p>
            <a:pPr algn="ctr">
              <a:lnSpc>
                <a:spcPts val="3895"/>
              </a:lnSpc>
            </a:pPr>
            <a:r>
              <a:rPr lang="en-US" sz="2782" dirty="0">
                <a:solidFill>
                  <a:srgbClr val="FFFFFF"/>
                </a:solidFill>
                <a:latin typeface="Garet"/>
                <a:ea typeface="Garet"/>
                <a:cs typeface="Garet"/>
                <a:sym typeface="Garet"/>
              </a:rPr>
              <a:t>Next PLT meeting – September</a:t>
            </a:r>
          </a:p>
          <a:p>
            <a:pPr algn="ctr">
              <a:lnSpc>
                <a:spcPts val="3895"/>
              </a:lnSpc>
            </a:pPr>
            <a:r>
              <a:rPr lang="en-US" sz="2782" dirty="0">
                <a:solidFill>
                  <a:srgbClr val="FFFFFF"/>
                </a:solidFill>
                <a:latin typeface="Garet"/>
                <a:ea typeface="Garet"/>
                <a:cs typeface="Garet"/>
                <a:sym typeface="Garet"/>
              </a:rPr>
              <a:t>Don’t forget the newsletter for </a:t>
            </a:r>
            <a:r>
              <a:rPr lang="en-US" sz="2782">
                <a:solidFill>
                  <a:srgbClr val="FFFFFF"/>
                </a:solidFill>
                <a:latin typeface="Garet"/>
                <a:ea typeface="Garet"/>
                <a:cs typeface="Garet"/>
                <a:sym typeface="Garet"/>
              </a:rPr>
              <a:t>your website!</a:t>
            </a:r>
            <a:endParaRPr lang="en-US" sz="2782" dirty="0">
              <a:solidFill>
                <a:srgbClr val="FFFFFF"/>
              </a:solidFill>
              <a:latin typeface="Garet"/>
              <a:ea typeface="Garet"/>
              <a:cs typeface="Garet"/>
              <a:sym typeface="Garet"/>
            </a:endParaRPr>
          </a:p>
        </p:txBody>
      </p:sp>
      <p:sp>
        <p:nvSpPr>
          <p:cNvPr id="4" name="Freeform 4"/>
          <p:cNvSpPr/>
          <p:nvPr/>
        </p:nvSpPr>
        <p:spPr>
          <a:xfrm>
            <a:off x="7141641" y="1667490"/>
            <a:ext cx="4004719" cy="3954660"/>
          </a:xfrm>
          <a:custGeom>
            <a:avLst/>
            <a:gdLst/>
            <a:ahLst/>
            <a:cxnLst/>
            <a:rect l="l" t="t" r="r" b="b"/>
            <a:pathLst>
              <a:path w="4004719" h="3954660">
                <a:moveTo>
                  <a:pt x="0" y="0"/>
                </a:moveTo>
                <a:lnTo>
                  <a:pt x="4004718" y="0"/>
                </a:lnTo>
                <a:lnTo>
                  <a:pt x="4004718" y="3954659"/>
                </a:lnTo>
                <a:lnTo>
                  <a:pt x="0" y="39546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11617</TotalTime>
  <Words>1017</Words>
  <Application>Microsoft Office PowerPoint</Application>
  <PresentationFormat>Custom</PresentationFormat>
  <Paragraphs>172</Paragraphs>
  <Slides>14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Garet</vt:lpstr>
      <vt:lpstr>Childos Arabic Semi-Bold</vt:lpstr>
      <vt:lpstr>Calibri</vt:lpstr>
      <vt:lpstr>Arial</vt:lpstr>
      <vt:lpstr>Childos Arabic Bold</vt:lpstr>
      <vt:lpstr>Agrandir Ultra-Bold</vt:lpstr>
      <vt:lpstr>Childos Arabic</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Colorful Sports Tools Picture Description Presentation</dc:title>
  <dc:creator>J Pierce</dc:creator>
  <cp:lastModifiedBy>J Pierce</cp:lastModifiedBy>
  <cp:revision>17</cp:revision>
  <dcterms:created xsi:type="dcterms:W3CDTF">2006-08-16T00:00:00Z</dcterms:created>
  <dcterms:modified xsi:type="dcterms:W3CDTF">2025-04-28T09:01:03Z</dcterms:modified>
  <dc:identifier>DAGiQu0MPO0</dc:identifier>
</cp:coreProperties>
</file>