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14">
  <p:sldMasterIdLst>
    <p:sldMasterId id="2147483857" r:id="rId1"/>
  </p:sldMasterIdLst>
  <p:notesMasterIdLst>
    <p:notesMasterId r:id="rId27"/>
  </p:notesMasterIdLst>
  <p:sldIdLst>
    <p:sldId id="259" r:id="rId2"/>
    <p:sldId id="267" r:id="rId3"/>
    <p:sldId id="256" r:id="rId4"/>
    <p:sldId id="322" r:id="rId5"/>
    <p:sldId id="323" r:id="rId6"/>
    <p:sldId id="317" r:id="rId7"/>
    <p:sldId id="321" r:id="rId8"/>
    <p:sldId id="319" r:id="rId9"/>
    <p:sldId id="308" r:id="rId10"/>
    <p:sldId id="303" r:id="rId11"/>
    <p:sldId id="300" r:id="rId12"/>
    <p:sldId id="320" r:id="rId13"/>
    <p:sldId id="316" r:id="rId14"/>
    <p:sldId id="324" r:id="rId15"/>
    <p:sldId id="318" r:id="rId16"/>
    <p:sldId id="299" r:id="rId17"/>
    <p:sldId id="266" r:id="rId18"/>
    <p:sldId id="309" r:id="rId19"/>
    <p:sldId id="310" r:id="rId20"/>
    <p:sldId id="258" r:id="rId21"/>
    <p:sldId id="260" r:id="rId22"/>
    <p:sldId id="261" r:id="rId23"/>
    <p:sldId id="262" r:id="rId24"/>
    <p:sldId id="265" r:id="rId25"/>
    <p:sldId id="281"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33CB"/>
    <a:srgbClr val="47F418"/>
    <a:srgbClr val="004C22"/>
    <a:srgbClr val="AE021B"/>
    <a:srgbClr val="C13B25"/>
    <a:srgbClr val="B858AD"/>
    <a:srgbClr val="0D39F3"/>
    <a:srgbClr val="28022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149"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8AC5F8-C68F-4472-AE69-2F3197531EA7}" type="datetimeFigureOut">
              <a:rPr lang="en-GB" smtClean="0"/>
              <a:t>13/09/2024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DBEFEC-6243-43B3-AB2F-0A85CD5F4A86}" type="slidenum">
              <a:rPr lang="en-GB" smtClean="0"/>
              <a:t>‹#›</a:t>
            </a:fld>
            <a:endParaRPr lang="en-GB"/>
          </a:p>
        </p:txBody>
      </p:sp>
    </p:spTree>
    <p:extLst>
      <p:ext uri="{BB962C8B-B14F-4D97-AF65-F5344CB8AC3E}">
        <p14:creationId xmlns:p14="http://schemas.microsoft.com/office/powerpoint/2010/main" val="2659484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Arial" panose="020B0604020202020204" pitchFamily="34" charset="0"/>
                <a:ea typeface="+mn-ea"/>
                <a:cs typeface="+mn-cs"/>
              </a:rPr>
              <a:t>Using the inspiration of Disney stories, sessions are facilitated via a storybook where girls get ‘lost in play’. As they engage with the storyline, children become physically active through thoughtfully designed activities which support the development of their social skills, creativity, teamwork, communication and confidence as well as increasing their emotional awareness.</a:t>
            </a:r>
          </a:p>
          <a:p>
            <a:r>
              <a:rPr lang="en-GB" sz="1200" b="0" i="0" kern="1200" dirty="0">
                <a:solidFill>
                  <a:schemeClr val="tx1"/>
                </a:solidFill>
                <a:effectLst/>
                <a:latin typeface="Arial" panose="020B0604020202020204" pitchFamily="34" charset="0"/>
                <a:ea typeface="+mn-ea"/>
                <a:cs typeface="+mn-cs"/>
              </a:rPr>
              <a:t> </a:t>
            </a:r>
          </a:p>
          <a:p>
            <a:r>
              <a:rPr lang="en-GB" sz="1200" b="0" i="0" kern="1200" dirty="0">
                <a:solidFill>
                  <a:schemeClr val="tx1"/>
                </a:solidFill>
                <a:effectLst/>
                <a:latin typeface="Arial" panose="020B0604020202020204" pitchFamily="34" charset="0"/>
                <a:ea typeface="+mn-ea"/>
                <a:cs typeface="+mn-cs"/>
              </a:rPr>
              <a:t>Active Play Through Storytelling inspired by Disney has been developed to support girls aged 5-8 to develop their fundamental movement skills, subsequently supporting the development of; physical literacy, speaking and listening, confidence and competence.</a:t>
            </a:r>
          </a:p>
          <a:p>
            <a:r>
              <a:rPr lang="en-GB" sz="1200" b="0" i="0" kern="1200" dirty="0">
                <a:solidFill>
                  <a:schemeClr val="tx1"/>
                </a:solidFill>
                <a:effectLst/>
                <a:latin typeface="Arial" panose="020B0604020202020204" pitchFamily="34" charset="0"/>
                <a:ea typeface="+mn-ea"/>
                <a:cs typeface="+mn-cs"/>
              </a:rPr>
              <a:t> </a:t>
            </a:r>
          </a:p>
          <a:p>
            <a:r>
              <a:rPr lang="en-GB" sz="1200" b="0" i="0" kern="1200" dirty="0">
                <a:solidFill>
                  <a:schemeClr val="tx1"/>
                </a:solidFill>
                <a:effectLst/>
                <a:latin typeface="Arial" panose="020B0604020202020204" pitchFamily="34" charset="0"/>
                <a:ea typeface="+mn-ea"/>
                <a:cs typeface="+mn-cs"/>
              </a:rPr>
              <a:t>Girls’ Football Club inspired by Disney and Marvel builds on their sporting confidence and competence of fundamental movement skills developed in Active Play Through Storytelling. Girls are introduced to basic football movements through Marvel’s super-human powers, high-tech gadgets and superheroes to truly capture their imagination. </a:t>
            </a:r>
          </a:p>
          <a:p>
            <a:r>
              <a:rPr lang="en-GB" sz="1200" b="0" i="0" kern="1200" dirty="0">
                <a:solidFill>
                  <a:schemeClr val="tx1"/>
                </a:solidFill>
                <a:effectLst/>
                <a:latin typeface="Arial" panose="020B0604020202020204" pitchFamily="34" charset="0"/>
                <a:ea typeface="+mn-ea"/>
                <a:cs typeface="+mn-cs"/>
              </a:rPr>
              <a:t> </a:t>
            </a:r>
          </a:p>
          <a:p>
            <a:r>
              <a:rPr lang="en-GB" sz="1200" b="0" i="0" kern="1200" dirty="0">
                <a:solidFill>
                  <a:schemeClr val="tx1"/>
                </a:solidFill>
                <a:effectLst/>
                <a:latin typeface="Arial" panose="020B0604020202020204" pitchFamily="34" charset="0"/>
                <a:ea typeface="+mn-ea"/>
                <a:cs typeface="+mn-cs"/>
              </a:rPr>
              <a:t>Whether rescuing Groot the Root or flying across New York as Captain Marvel, girls will be inspired to get active and engage with their friends whilst learning how to play football. Through the activities girls will develop their problem solving, decision making, leadership and confidence all of which are transferable to other settings.</a:t>
            </a:r>
          </a:p>
          <a:p>
            <a:r>
              <a:rPr lang="en-GB" sz="1200" b="0" i="0" kern="1200" dirty="0">
                <a:solidFill>
                  <a:schemeClr val="tx1"/>
                </a:solidFill>
                <a:effectLst/>
                <a:latin typeface="Arial" panose="020B0604020202020204" pitchFamily="34" charset="0"/>
                <a:ea typeface="+mn-ea"/>
                <a:cs typeface="+mn-cs"/>
              </a:rPr>
              <a:t> </a:t>
            </a:r>
          </a:p>
          <a:p>
            <a:r>
              <a:rPr lang="en-GB" sz="1200" b="0" i="0" kern="1200" dirty="0">
                <a:solidFill>
                  <a:schemeClr val="tx1"/>
                </a:solidFill>
                <a:effectLst/>
                <a:latin typeface="Arial" panose="020B0604020202020204" pitchFamily="34" charset="0"/>
                <a:ea typeface="+mn-ea"/>
                <a:cs typeface="+mn-cs"/>
              </a:rPr>
              <a:t>For more information about the programme elements check out </a:t>
            </a:r>
            <a:endParaRPr lang="en-US" dirty="0"/>
          </a:p>
        </p:txBody>
      </p:sp>
      <p:sp>
        <p:nvSpPr>
          <p:cNvPr id="4" name="Slide Number Placeholder 3"/>
          <p:cNvSpPr>
            <a:spLocks noGrp="1"/>
          </p:cNvSpPr>
          <p:nvPr>
            <p:ph type="sldNum" sz="quarter" idx="5"/>
          </p:nvPr>
        </p:nvSpPr>
        <p:spPr/>
        <p:txBody>
          <a:bodyPr/>
          <a:lstStyle/>
          <a:p>
            <a:fld id="{BB17717F-C306-E649-B698-E638009843C0}" type="slidenum">
              <a:rPr lang="en-US" smtClean="0"/>
              <a:t>19</a:t>
            </a:fld>
            <a:endParaRPr lang="en-US"/>
          </a:p>
        </p:txBody>
      </p:sp>
    </p:spTree>
    <p:extLst>
      <p:ext uri="{BB962C8B-B14F-4D97-AF65-F5344CB8AC3E}">
        <p14:creationId xmlns:p14="http://schemas.microsoft.com/office/powerpoint/2010/main" val="4054336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Arial" panose="020B0604020202020204" pitchFamily="34" charset="0"/>
                <a:ea typeface="+mn-ea"/>
                <a:cs typeface="+mn-cs"/>
              </a:rPr>
              <a:t>The training will provide you with the skills and confidence to deliver Disney inspired Shooting Stars in your school regardless of your previous level of experience in delivering football or other extracurricular activity.</a:t>
            </a:r>
          </a:p>
          <a:p>
            <a:r>
              <a:rPr lang="en-GB" sz="1200" b="0" i="0" kern="1200" dirty="0">
                <a:solidFill>
                  <a:schemeClr val="tx1"/>
                </a:solidFill>
                <a:effectLst/>
                <a:latin typeface="Arial" panose="020B0604020202020204" pitchFamily="34" charset="0"/>
                <a:ea typeface="+mn-ea"/>
                <a:cs typeface="+mn-cs"/>
              </a:rPr>
              <a:t> </a:t>
            </a:r>
          </a:p>
          <a:p>
            <a:r>
              <a:rPr lang="en-GB" sz="1200" b="0" i="0" kern="1200" dirty="0">
                <a:solidFill>
                  <a:schemeClr val="tx1"/>
                </a:solidFill>
                <a:effectLst/>
                <a:latin typeface="Arial" panose="020B0604020202020204" pitchFamily="34" charset="0"/>
                <a:ea typeface="+mn-ea"/>
                <a:cs typeface="+mn-cs"/>
              </a:rPr>
              <a:t>Each year, Barclays Girls’ Football School Partnerships will run a face to face practical CPD session to further upskill you in your delivery of Shooting Stars. This will provide you with more practical hints and tips on how to improve your delivery, and you will have the opportunity to get involved as a participant in the programme!</a:t>
            </a:r>
            <a:endParaRPr lang="en-US" dirty="0"/>
          </a:p>
          <a:p>
            <a:endParaRPr lang="en-US" dirty="0"/>
          </a:p>
        </p:txBody>
      </p:sp>
      <p:sp>
        <p:nvSpPr>
          <p:cNvPr id="4" name="Slide Number Placeholder 3"/>
          <p:cNvSpPr>
            <a:spLocks noGrp="1"/>
          </p:cNvSpPr>
          <p:nvPr>
            <p:ph type="sldNum" sz="quarter" idx="5"/>
          </p:nvPr>
        </p:nvSpPr>
        <p:spPr/>
        <p:txBody>
          <a:bodyPr/>
          <a:lstStyle/>
          <a:p>
            <a:fld id="{BB17717F-C306-E649-B698-E638009843C0}" type="slidenum">
              <a:rPr lang="en-US" smtClean="0"/>
              <a:t>20</a:t>
            </a:fld>
            <a:endParaRPr lang="en-US"/>
          </a:p>
        </p:txBody>
      </p:sp>
    </p:spTree>
    <p:extLst>
      <p:ext uri="{BB962C8B-B14F-4D97-AF65-F5344CB8AC3E}">
        <p14:creationId xmlns:p14="http://schemas.microsoft.com/office/powerpoint/2010/main" val="1124618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Arial" panose="020B0604020202020204" pitchFamily="34" charset="0"/>
                <a:ea typeface="+mn-ea"/>
                <a:cs typeface="+mn-cs"/>
              </a:rPr>
              <a:t>Specifically targets girls who are inactive/ have low levels of physical literacy;</a:t>
            </a:r>
          </a:p>
          <a:p>
            <a:r>
              <a:rPr lang="en-GB" sz="1200" b="0" i="0" kern="1200" dirty="0">
                <a:solidFill>
                  <a:schemeClr val="tx1"/>
                </a:solidFill>
                <a:effectLst/>
                <a:latin typeface="Arial" panose="020B0604020202020204" pitchFamily="34" charset="0"/>
                <a:ea typeface="+mn-ea"/>
                <a:cs typeface="+mn-cs"/>
              </a:rPr>
              <a:t>Opportunity for girls to reflect on behaviours and understand their impact on self and others.</a:t>
            </a:r>
            <a:endParaRPr lang="en-US" dirty="0"/>
          </a:p>
          <a:p>
            <a:endParaRPr lang="en-US" dirty="0"/>
          </a:p>
        </p:txBody>
      </p:sp>
      <p:sp>
        <p:nvSpPr>
          <p:cNvPr id="4" name="Slide Number Placeholder 3"/>
          <p:cNvSpPr>
            <a:spLocks noGrp="1"/>
          </p:cNvSpPr>
          <p:nvPr>
            <p:ph type="sldNum" sz="quarter" idx="5"/>
          </p:nvPr>
        </p:nvSpPr>
        <p:spPr/>
        <p:txBody>
          <a:bodyPr/>
          <a:lstStyle/>
          <a:p>
            <a:fld id="{BB17717F-C306-E649-B698-E638009843C0}" type="slidenum">
              <a:rPr lang="en-US" smtClean="0"/>
              <a:t>21</a:t>
            </a:fld>
            <a:endParaRPr lang="en-US"/>
          </a:p>
        </p:txBody>
      </p:sp>
    </p:spTree>
    <p:extLst>
      <p:ext uri="{BB962C8B-B14F-4D97-AF65-F5344CB8AC3E}">
        <p14:creationId xmlns:p14="http://schemas.microsoft.com/office/powerpoint/2010/main" val="35416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Arial" panose="020B0604020202020204" pitchFamily="34" charset="0"/>
                <a:ea typeface="+mn-ea"/>
                <a:cs typeface="+mn-cs"/>
              </a:rPr>
              <a:t>Don’t forget to share the school case studies to further demonstrate the impact of the programme.</a:t>
            </a:r>
            <a:endParaRPr lang="en-US" dirty="0"/>
          </a:p>
          <a:p>
            <a:endParaRPr lang="en-US" dirty="0"/>
          </a:p>
        </p:txBody>
      </p:sp>
      <p:sp>
        <p:nvSpPr>
          <p:cNvPr id="4" name="Slide Number Placeholder 3"/>
          <p:cNvSpPr>
            <a:spLocks noGrp="1"/>
          </p:cNvSpPr>
          <p:nvPr>
            <p:ph type="sldNum" sz="quarter" idx="5"/>
          </p:nvPr>
        </p:nvSpPr>
        <p:spPr/>
        <p:txBody>
          <a:bodyPr/>
          <a:lstStyle/>
          <a:p>
            <a:fld id="{BB17717F-C306-E649-B698-E638009843C0}" type="slidenum">
              <a:rPr lang="en-US" smtClean="0"/>
              <a:t>22</a:t>
            </a:fld>
            <a:endParaRPr lang="en-US"/>
          </a:p>
        </p:txBody>
      </p:sp>
    </p:spTree>
    <p:extLst>
      <p:ext uri="{BB962C8B-B14F-4D97-AF65-F5344CB8AC3E}">
        <p14:creationId xmlns:p14="http://schemas.microsoft.com/office/powerpoint/2010/main" val="4119072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17717F-C306-E649-B698-E638009843C0}" type="slidenum">
              <a:rPr lang="en-US" smtClean="0"/>
              <a:t>23</a:t>
            </a:fld>
            <a:endParaRPr lang="en-US"/>
          </a:p>
        </p:txBody>
      </p:sp>
    </p:spTree>
    <p:extLst>
      <p:ext uri="{BB962C8B-B14F-4D97-AF65-F5344CB8AC3E}">
        <p14:creationId xmlns:p14="http://schemas.microsoft.com/office/powerpoint/2010/main" val="17343924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7.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08B9EBBA-996F-894A-B54A-D6246ED52CEA}" type="datetimeFigureOut">
              <a:rPr lang="en-US" smtClean="0"/>
              <a:pPr/>
              <a:t>9/13/2024</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4941055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A1323-8D79-1946-B0D7-40001CF92E9D}" type="datetimeFigureOut">
              <a:rPr lang="en-US" smtClean="0"/>
              <a:pPr/>
              <a:t>9/13/2024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93672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8DFA1846-DA80-1C48-A609-854EA85C59AD}" type="datetimeFigureOut">
              <a:rPr lang="en-US" smtClean="0"/>
              <a:pPr/>
              <a:t>9/13/2024</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2081949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9/13/2024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77519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9/13/2024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4758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9/13/2024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28842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9/13/2024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92638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D0DF5E60-9974-AC48-9591-99C2BB44B7CF}" type="datetimeFigureOut">
              <a:rPr lang="en-US" smtClean="0"/>
              <a:pPr/>
              <a:t>9/13/2024</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D57F1E4F-1CFF-5643-939E-217C01CDF565}" type="slidenum">
              <a:rPr lang="en-US" smtClean="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94317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09B482E8-6E0E-1B4F-B1FD-C69DB9E858D9}" type="datetimeFigureOut">
              <a:rPr lang="en-US" smtClean="0"/>
              <a:pPr/>
              <a:t>9/13/2024</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D57F1E4F-1CFF-5643-939E-217C01CDF565}" type="slidenum">
              <a:rPr lang="en-US" smtClean="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8375362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9/13/2024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08821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9/13/2024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409109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Picture 4" descr="A picture containing text, posing, female, clipart&#10;&#10;Description automatically generated">
            <a:extLst>
              <a:ext uri="{FF2B5EF4-FFF2-40B4-BE49-F238E27FC236}">
                <a16:creationId xmlns:a16="http://schemas.microsoft.com/office/drawing/2014/main" id="{6BC0E090-B399-97F7-A784-8A3DA2C4F831}"/>
              </a:ext>
            </a:extLst>
          </p:cNvPr>
          <p:cNvPicPr>
            <a:picLocks noChangeAspect="1"/>
          </p:cNvPicPr>
          <p:nvPr userDrawn="1"/>
        </p:nvPicPr>
        <p:blipFill>
          <a:blip r:embed="rId2"/>
          <a:stretch>
            <a:fillRect/>
          </a:stretch>
        </p:blipFill>
        <p:spPr>
          <a:xfrm>
            <a:off x="0" y="-33363"/>
            <a:ext cx="12192000" cy="6845059"/>
          </a:xfrm>
          <a:prstGeom prst="rect">
            <a:avLst/>
          </a:prstGeom>
        </p:spPr>
      </p:pic>
      <p:sp>
        <p:nvSpPr>
          <p:cNvPr id="7" name="Rectangle 6">
            <a:extLst>
              <a:ext uri="{FF2B5EF4-FFF2-40B4-BE49-F238E27FC236}">
                <a16:creationId xmlns:a16="http://schemas.microsoft.com/office/drawing/2014/main" id="{A5E0A831-5F96-D99C-E82E-ABD15FCF3863}"/>
              </a:ext>
            </a:extLst>
          </p:cNvPr>
          <p:cNvSpPr/>
          <p:nvPr userDrawn="1"/>
        </p:nvSpPr>
        <p:spPr>
          <a:xfrm>
            <a:off x="0" y="6023810"/>
            <a:ext cx="12192000" cy="834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pic>
        <p:nvPicPr>
          <p:cNvPr id="8" name="Picture 7" descr="A picture containing text, tableware, plate, dishware&#10;&#10;Description automatically generated">
            <a:extLst>
              <a:ext uri="{FF2B5EF4-FFF2-40B4-BE49-F238E27FC236}">
                <a16:creationId xmlns:a16="http://schemas.microsoft.com/office/drawing/2014/main" id="{0D9AC1EF-AF24-7442-679C-8BA540BDFE26}"/>
              </a:ext>
            </a:extLst>
          </p:cNvPr>
          <p:cNvPicPr>
            <a:picLocks noChangeAspect="1"/>
          </p:cNvPicPr>
          <p:nvPr userDrawn="1"/>
        </p:nvPicPr>
        <p:blipFill>
          <a:blip r:embed="rId3"/>
          <a:stretch>
            <a:fillRect/>
          </a:stretch>
        </p:blipFill>
        <p:spPr>
          <a:xfrm>
            <a:off x="261112" y="6212146"/>
            <a:ext cx="1422400" cy="495300"/>
          </a:xfrm>
          <a:prstGeom prst="rect">
            <a:avLst/>
          </a:prstGeom>
        </p:spPr>
      </p:pic>
      <p:pic>
        <p:nvPicPr>
          <p:cNvPr id="9" name="Picture 8" descr="Text&#10;&#10;Description automatically generated">
            <a:extLst>
              <a:ext uri="{FF2B5EF4-FFF2-40B4-BE49-F238E27FC236}">
                <a16:creationId xmlns:a16="http://schemas.microsoft.com/office/drawing/2014/main" id="{4A18C978-A8CB-4C09-7FFE-87595A9A69B4}"/>
              </a:ext>
            </a:extLst>
          </p:cNvPr>
          <p:cNvPicPr>
            <a:picLocks noChangeAspect="1"/>
          </p:cNvPicPr>
          <p:nvPr userDrawn="1"/>
        </p:nvPicPr>
        <p:blipFill>
          <a:blip r:embed="rId4"/>
          <a:stretch>
            <a:fillRect/>
          </a:stretch>
        </p:blipFill>
        <p:spPr>
          <a:xfrm>
            <a:off x="4674619" y="5675498"/>
            <a:ext cx="2842762" cy="1485343"/>
          </a:xfrm>
          <a:prstGeom prst="rect">
            <a:avLst/>
          </a:prstGeom>
        </p:spPr>
      </p:pic>
      <p:pic>
        <p:nvPicPr>
          <p:cNvPr id="10" name="Picture 9" descr="Shape&#10;&#10;Description automatically generated with medium confidence">
            <a:extLst>
              <a:ext uri="{FF2B5EF4-FFF2-40B4-BE49-F238E27FC236}">
                <a16:creationId xmlns:a16="http://schemas.microsoft.com/office/drawing/2014/main" id="{4567B1EF-C783-576D-A6B4-A0C44286CFDF}"/>
              </a:ext>
            </a:extLst>
          </p:cNvPr>
          <p:cNvPicPr>
            <a:picLocks noChangeAspect="1"/>
          </p:cNvPicPr>
          <p:nvPr userDrawn="1"/>
        </p:nvPicPr>
        <p:blipFill>
          <a:blip r:embed="rId5"/>
          <a:stretch>
            <a:fillRect/>
          </a:stretch>
        </p:blipFill>
        <p:spPr>
          <a:xfrm>
            <a:off x="10569329" y="6388770"/>
            <a:ext cx="650359" cy="259155"/>
          </a:xfrm>
          <a:prstGeom prst="rect">
            <a:avLst/>
          </a:prstGeom>
        </p:spPr>
      </p:pic>
      <p:sp>
        <p:nvSpPr>
          <p:cNvPr id="11" name="TextBox 10">
            <a:extLst>
              <a:ext uri="{FF2B5EF4-FFF2-40B4-BE49-F238E27FC236}">
                <a16:creationId xmlns:a16="http://schemas.microsoft.com/office/drawing/2014/main" id="{AD47555C-D040-50B4-F7DD-3B0FACAF4C76}"/>
              </a:ext>
            </a:extLst>
          </p:cNvPr>
          <p:cNvSpPr txBox="1"/>
          <p:nvPr userDrawn="1"/>
        </p:nvSpPr>
        <p:spPr>
          <a:xfrm>
            <a:off x="10531857" y="6134862"/>
            <a:ext cx="126245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kern="1200" dirty="0">
                <a:solidFill>
                  <a:schemeClr val="tx1"/>
                </a:solidFill>
                <a:effectLst/>
                <a:latin typeface="+mn-lt"/>
                <a:ea typeface="+mn-ea"/>
                <a:cs typeface="+mn-cs"/>
              </a:rPr>
              <a:t>Supporting Partners</a:t>
            </a:r>
          </a:p>
          <a:p>
            <a:pPr algn="ctr"/>
            <a:endParaRPr lang="en-US" sz="900" dirty="0"/>
          </a:p>
        </p:txBody>
      </p:sp>
      <p:pic>
        <p:nvPicPr>
          <p:cNvPr id="12" name="Picture 11">
            <a:extLst>
              <a:ext uri="{FF2B5EF4-FFF2-40B4-BE49-F238E27FC236}">
                <a16:creationId xmlns:a16="http://schemas.microsoft.com/office/drawing/2014/main" id="{345C5148-FCC2-5379-C61A-1BF734261EC6}"/>
              </a:ext>
            </a:extLst>
          </p:cNvPr>
          <p:cNvPicPr>
            <a:picLocks noChangeAspect="1"/>
          </p:cNvPicPr>
          <p:nvPr userDrawn="1"/>
        </p:nvPicPr>
        <p:blipFill>
          <a:blip r:embed="rId6"/>
          <a:stretch>
            <a:fillRect/>
          </a:stretch>
        </p:blipFill>
        <p:spPr>
          <a:xfrm>
            <a:off x="11449223" y="6388770"/>
            <a:ext cx="273385" cy="273385"/>
          </a:xfrm>
          <a:prstGeom prst="rect">
            <a:avLst/>
          </a:prstGeom>
        </p:spPr>
      </p:pic>
    </p:spTree>
    <p:extLst>
      <p:ext uri="{BB962C8B-B14F-4D97-AF65-F5344CB8AC3E}">
        <p14:creationId xmlns:p14="http://schemas.microsoft.com/office/powerpoint/2010/main" val="12170153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6D42FE7E-22AA-1CBD-01CF-28F2F4BAD105}"/>
              </a:ext>
            </a:extLst>
          </p:cNvPr>
          <p:cNvPicPr>
            <a:picLocks noChangeAspect="1"/>
          </p:cNvPicPr>
          <p:nvPr userDrawn="1"/>
        </p:nvPicPr>
        <p:blipFill>
          <a:blip r:embed="rId2"/>
          <a:stretch>
            <a:fillRect/>
          </a:stretch>
        </p:blipFill>
        <p:spPr>
          <a:xfrm>
            <a:off x="0" y="6470"/>
            <a:ext cx="12203526" cy="6851530"/>
          </a:xfrm>
          <a:prstGeom prst="rect">
            <a:avLst/>
          </a:prstGeom>
        </p:spPr>
      </p:pic>
      <p:pic>
        <p:nvPicPr>
          <p:cNvPr id="6" name="Picture 5" descr="A picture containing text, tableware, plate, dishware&#10;&#10;Description automatically generated">
            <a:extLst>
              <a:ext uri="{FF2B5EF4-FFF2-40B4-BE49-F238E27FC236}">
                <a16:creationId xmlns:a16="http://schemas.microsoft.com/office/drawing/2014/main" id="{8C765AEA-4563-3615-F49A-06D2ABC869A5}"/>
              </a:ext>
            </a:extLst>
          </p:cNvPr>
          <p:cNvPicPr>
            <a:picLocks noChangeAspect="1"/>
          </p:cNvPicPr>
          <p:nvPr userDrawn="1"/>
        </p:nvPicPr>
        <p:blipFill>
          <a:blip r:embed="rId3"/>
          <a:stretch>
            <a:fillRect/>
          </a:stretch>
        </p:blipFill>
        <p:spPr>
          <a:xfrm>
            <a:off x="236729" y="6182614"/>
            <a:ext cx="1422400" cy="495300"/>
          </a:xfrm>
          <a:prstGeom prst="rect">
            <a:avLst/>
          </a:prstGeom>
        </p:spPr>
      </p:pic>
    </p:spTree>
    <p:extLst>
      <p:ext uri="{BB962C8B-B14F-4D97-AF65-F5344CB8AC3E}">
        <p14:creationId xmlns:p14="http://schemas.microsoft.com/office/powerpoint/2010/main" val="243331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09B482E8-6E0E-1B4F-B1FD-C69DB9E858D9}" type="datetimeFigureOut">
              <a:rPr lang="en-US" smtClean="0"/>
              <a:pPr/>
              <a:t>9/13/2024</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09431859"/>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69" r:id="rId12"/>
    <p:sldLayoutId id="2147483870" r:id="rId13"/>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bing.com/videos/riverview/relatedvideo?q=chippenham+games+2024&amp;mid=6BDD8052FD0C9EAC0C5A6BDD8052FD0C9EAC0C5A&amp;FORM=VIRE" TargetMode="Externa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hyperlink" Target="mailto:fitsteps6@gmail.com" TargetMode="External"/><Relationship Id="rId7" Type="http://schemas.openxmlformats.org/officeDocument/2006/relationships/image" Target="../media/image9.pn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hyperlink" Target="http://www.jaxdance.co.uk/" TargetMode="External"/><Relationship Id="rId5" Type="http://schemas.openxmlformats.org/officeDocument/2006/relationships/hyperlink" Target="mailto:Jax@JaxDance.co.uk" TargetMode="Externa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fortiuspe.co.uk/locations/four-pillars-conference-centre/" TargetMode="Externa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hyperlink" Target="https://www.gov.uk/guidance/pe-and-sport-premium-for-primary-schools" TargetMode="External"/><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hyperlink" Target="mailto:Abbie.Morrissey@phsports.co.uk"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mailto:fiona@gameoncharity.com" TargetMode="External"/><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www.gameoncharity.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hyperlink" Target="https://learn.englandfootball.com/courses/PHYSICAL-EDUCATION/disney-inspired-shooting-stars" TargetMode="Externa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2" name="Content Placeholder 1"/>
          <p:cNvSpPr>
            <a:spLocks noGrp="1"/>
          </p:cNvSpPr>
          <p:nvPr>
            <p:ph idx="1"/>
          </p:nvPr>
        </p:nvSpPr>
        <p:spPr>
          <a:xfrm>
            <a:off x="3376554" y="2138758"/>
            <a:ext cx="9601200" cy="4051845"/>
          </a:xfrm>
        </p:spPr>
        <p:txBody>
          <a:bodyPr/>
          <a:lstStyle/>
          <a:p>
            <a:pPr marL="0" indent="0">
              <a:buNone/>
            </a:pPr>
            <a:endParaRPr lang="en-GB" dirty="0"/>
          </a:p>
          <a:p>
            <a:pPr marL="0" indent="0">
              <a:buNone/>
            </a:pPr>
            <a:endParaRPr lang="en-GB" dirty="0"/>
          </a:p>
        </p:txBody>
      </p:sp>
      <p:sp>
        <p:nvSpPr>
          <p:cNvPr id="15" name="Title 1"/>
          <p:cNvSpPr txBox="1">
            <a:spLocks/>
          </p:cNvSpPr>
          <p:nvPr/>
        </p:nvSpPr>
        <p:spPr>
          <a:xfrm>
            <a:off x="1474489" y="399080"/>
            <a:ext cx="10554788" cy="4580652"/>
          </a:xfrm>
          <a:prstGeom prst="rect">
            <a:avLst/>
          </a:prstGeom>
        </p:spPr>
        <p:txBody>
          <a:bodyPr vert="horz" lIns="91440" tIns="45720" rIns="91440" bIns="45720" rtlCol="0" anchor="t">
            <a:normAutofit fontScale="97500"/>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en-GB" sz="5300" b="1" dirty="0">
                <a:solidFill>
                  <a:schemeClr val="tx1">
                    <a:lumMod val="95000"/>
                    <a:lumOff val="5000"/>
                  </a:schemeClr>
                </a:solidFill>
              </a:rPr>
              <a:t>PLT &amp; PE Coordinator meeting</a:t>
            </a:r>
          </a:p>
          <a:p>
            <a:pPr algn="ctr"/>
            <a:endParaRPr lang="en-GB" sz="3400" dirty="0">
              <a:solidFill>
                <a:schemeClr val="tx1">
                  <a:lumMod val="95000"/>
                  <a:lumOff val="5000"/>
                </a:schemeClr>
              </a:solidFill>
            </a:endParaRPr>
          </a:p>
          <a:p>
            <a:pPr algn="ctr"/>
            <a:r>
              <a:rPr lang="en-GB" sz="3400" dirty="0">
                <a:solidFill>
                  <a:schemeClr val="tx1">
                    <a:lumMod val="95000"/>
                    <a:lumOff val="5000"/>
                  </a:schemeClr>
                </a:solidFill>
              </a:rPr>
              <a:t>Friday 13</a:t>
            </a:r>
            <a:r>
              <a:rPr lang="en-GB" sz="3400" baseline="30000" dirty="0">
                <a:solidFill>
                  <a:schemeClr val="tx1">
                    <a:lumMod val="95000"/>
                    <a:lumOff val="5000"/>
                  </a:schemeClr>
                </a:solidFill>
              </a:rPr>
              <a:t>th</a:t>
            </a:r>
            <a:r>
              <a:rPr lang="en-GB" sz="3400" dirty="0">
                <a:solidFill>
                  <a:schemeClr val="tx1">
                    <a:lumMod val="95000"/>
                    <a:lumOff val="5000"/>
                  </a:schemeClr>
                </a:solidFill>
              </a:rPr>
              <a:t> September 9am – 12pm</a:t>
            </a:r>
            <a:br>
              <a:rPr lang="en-GB" sz="3400" dirty="0">
                <a:solidFill>
                  <a:schemeClr val="tx1">
                    <a:lumMod val="95000"/>
                    <a:lumOff val="5000"/>
                  </a:schemeClr>
                </a:solidFill>
              </a:rPr>
            </a:br>
            <a:br>
              <a:rPr lang="en-GB" sz="2900" dirty="0">
                <a:solidFill>
                  <a:schemeClr val="tx1">
                    <a:lumMod val="95000"/>
                    <a:lumOff val="5000"/>
                  </a:schemeClr>
                </a:solidFill>
              </a:rPr>
            </a:br>
            <a:r>
              <a:rPr lang="en-GB" sz="2900" dirty="0">
                <a:solidFill>
                  <a:schemeClr val="tx1">
                    <a:lumMod val="95000"/>
                    <a:lumOff val="5000"/>
                  </a:schemeClr>
                </a:solidFill>
              </a:rPr>
              <a:t>Clip shown on arrival </a:t>
            </a:r>
          </a:p>
          <a:p>
            <a:pPr algn="ctr"/>
            <a:r>
              <a:rPr lang="en-GB" sz="2900" dirty="0">
                <a:solidFill>
                  <a:schemeClr val="tx1">
                    <a:lumMod val="95000"/>
                    <a:lumOff val="5000"/>
                  </a:schemeClr>
                </a:solidFill>
              </a:rPr>
              <a:t>Chippenham Games 2024</a:t>
            </a:r>
          </a:p>
          <a:p>
            <a:pPr algn="ctr"/>
            <a:r>
              <a:rPr lang="en-GB" sz="3600" dirty="0">
                <a:hlinkClick r:id="rId2"/>
              </a:rPr>
              <a:t>Bing Videos</a:t>
            </a:r>
            <a:endParaRPr lang="en-GB" sz="3400" dirty="0">
              <a:solidFill>
                <a:schemeClr val="tx1">
                  <a:lumMod val="95000"/>
                  <a:lumOff val="5000"/>
                </a:schemeClr>
              </a:solidFill>
            </a:endParaRPr>
          </a:p>
          <a:p>
            <a:pPr algn="ctr"/>
            <a:endParaRPr lang="en-GB" sz="3400" dirty="0">
              <a:solidFill>
                <a:schemeClr val="tx1">
                  <a:lumMod val="95000"/>
                  <a:lumOff val="5000"/>
                </a:schemeClr>
              </a:solidFill>
            </a:endParaRPr>
          </a:p>
          <a:p>
            <a:pPr algn="ctr"/>
            <a:r>
              <a:rPr lang="en-GB" sz="3400" dirty="0">
                <a:solidFill>
                  <a:schemeClr val="tx1">
                    <a:lumMod val="95000"/>
                    <a:lumOff val="5000"/>
                  </a:schemeClr>
                </a:solidFill>
              </a:rPr>
              <a:t>Your </a:t>
            </a:r>
            <a:r>
              <a:rPr lang="en-GB" sz="3400" dirty="0" err="1">
                <a:solidFill>
                  <a:schemeClr val="tx1">
                    <a:lumMod val="95000"/>
                    <a:lumOff val="5000"/>
                  </a:schemeClr>
                </a:solidFill>
              </a:rPr>
              <a:t>SSCos</a:t>
            </a:r>
            <a:r>
              <a:rPr lang="en-GB" sz="3400" dirty="0">
                <a:solidFill>
                  <a:schemeClr val="tx1">
                    <a:lumMod val="95000"/>
                    <a:lumOff val="5000"/>
                  </a:schemeClr>
                </a:solidFill>
              </a:rPr>
              <a:t> Selina, Jessica &amp; Emma</a:t>
            </a:r>
            <a:endParaRPr lang="en-GB" sz="7600" dirty="0">
              <a:solidFill>
                <a:schemeClr val="tx1">
                  <a:lumMod val="95000"/>
                  <a:lumOff val="5000"/>
                </a:schemeClr>
              </a:solidFill>
            </a:endParaRPr>
          </a:p>
        </p:txBody>
      </p:sp>
      <p:pic>
        <p:nvPicPr>
          <p:cNvPr id="24" name="Picture 23">
            <a:extLst>
              <a:ext uri="{FF2B5EF4-FFF2-40B4-BE49-F238E27FC236}">
                <a16:creationId xmlns:a16="http://schemas.microsoft.com/office/drawing/2014/main" id="{1DEAA306-92B6-4C0F-AF8F-7F00083733F4}"/>
              </a:ext>
            </a:extLst>
          </p:cNvPr>
          <p:cNvPicPr>
            <a:picLocks noChangeAspect="1"/>
          </p:cNvPicPr>
          <p:nvPr/>
        </p:nvPicPr>
        <p:blipFill rotWithShape="1">
          <a:blip r:embed="rId3"/>
          <a:srcRect l="14928" t="18081" r="77356" b="7585"/>
          <a:stretch/>
        </p:blipFill>
        <p:spPr>
          <a:xfrm>
            <a:off x="260799" y="179109"/>
            <a:ext cx="1213690" cy="6513923"/>
          </a:xfrm>
          <a:prstGeom prst="rect">
            <a:avLst/>
          </a:prstGeom>
        </p:spPr>
      </p:pic>
      <p:pic>
        <p:nvPicPr>
          <p:cNvPr id="25" name="Picture 24" descr="Image">
            <a:extLst>
              <a:ext uri="{FF2B5EF4-FFF2-40B4-BE49-F238E27FC236}">
                <a16:creationId xmlns:a16="http://schemas.microsoft.com/office/drawing/2014/main" id="{E7F49406-4BEB-446E-AA54-18C7AE4FC8C1}"/>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3723886" y="4630763"/>
            <a:ext cx="5731510" cy="1908810"/>
          </a:xfrm>
          <a:prstGeom prst="rect">
            <a:avLst/>
          </a:prstGeom>
          <a:noFill/>
          <a:ln>
            <a:noFill/>
          </a:ln>
        </p:spPr>
      </p:pic>
    </p:spTree>
    <p:extLst>
      <p:ext uri="{BB962C8B-B14F-4D97-AF65-F5344CB8AC3E}">
        <p14:creationId xmlns:p14="http://schemas.microsoft.com/office/powerpoint/2010/main" val="1774317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2" name="Content Placeholder 1"/>
          <p:cNvSpPr>
            <a:spLocks noGrp="1"/>
          </p:cNvSpPr>
          <p:nvPr>
            <p:ph idx="1"/>
          </p:nvPr>
        </p:nvSpPr>
        <p:spPr>
          <a:xfrm>
            <a:off x="1371600" y="2285999"/>
            <a:ext cx="9601200" cy="4051845"/>
          </a:xfrm>
        </p:spPr>
        <p:txBody>
          <a:bodyPr/>
          <a:lstStyle/>
          <a:p>
            <a:pPr marL="0" indent="0">
              <a:buNone/>
            </a:pPr>
            <a:endParaRPr lang="en-GB" dirty="0"/>
          </a:p>
          <a:p>
            <a:pPr marL="0" indent="0">
              <a:buNone/>
            </a:pPr>
            <a:endParaRPr lang="en-GB" dirty="0"/>
          </a:p>
        </p:txBody>
      </p:sp>
      <p:sp>
        <p:nvSpPr>
          <p:cNvPr id="4" name="TextBox 3"/>
          <p:cNvSpPr txBox="1"/>
          <p:nvPr/>
        </p:nvSpPr>
        <p:spPr>
          <a:xfrm>
            <a:off x="1902969" y="290081"/>
            <a:ext cx="7236822" cy="923330"/>
          </a:xfrm>
          <a:prstGeom prst="rect">
            <a:avLst/>
          </a:prstGeom>
          <a:noFill/>
        </p:spPr>
        <p:txBody>
          <a:bodyPr wrap="square" rtlCol="0">
            <a:spAutoFit/>
          </a:bodyPr>
          <a:lstStyle/>
          <a:p>
            <a:r>
              <a:rPr lang="en-GB" sz="5400" dirty="0"/>
              <a:t>Agenda</a:t>
            </a:r>
          </a:p>
        </p:txBody>
      </p:sp>
      <p:sp>
        <p:nvSpPr>
          <p:cNvPr id="6" name="TextBox 5"/>
          <p:cNvSpPr txBox="1"/>
          <p:nvPr/>
        </p:nvSpPr>
        <p:spPr>
          <a:xfrm>
            <a:off x="1656483" y="1145074"/>
            <a:ext cx="9907987" cy="5262979"/>
          </a:xfrm>
          <a:prstGeom prst="rect">
            <a:avLst/>
          </a:prstGeom>
          <a:noFill/>
        </p:spPr>
        <p:txBody>
          <a:bodyPr wrap="square" rtlCol="0">
            <a:spAutoFit/>
          </a:bodyPr>
          <a:lstStyle/>
          <a:p>
            <a:r>
              <a:rPr lang="en-GB" sz="2400" dirty="0"/>
              <a:t>9.00am –12pm</a:t>
            </a:r>
          </a:p>
          <a:p>
            <a:pPr marL="800100" lvl="1" indent="-342900">
              <a:buFont typeface="+mj-lt"/>
              <a:buAutoNum type="arabicPeriod"/>
            </a:pPr>
            <a:r>
              <a:rPr lang="en-GB" sz="2400" dirty="0"/>
              <a:t>Welcome Back </a:t>
            </a:r>
          </a:p>
          <a:p>
            <a:pPr marL="800100" lvl="1" indent="-342900">
              <a:buFont typeface="+mj-lt"/>
              <a:buAutoNum type="arabicPeriod"/>
            </a:pPr>
            <a:r>
              <a:rPr lang="en-GB" sz="2400" dirty="0"/>
              <a:t>Year at a Glance, DATE CHANGES, New events</a:t>
            </a:r>
            <a:endParaRPr lang="en-US" sz="2400" dirty="0"/>
          </a:p>
          <a:p>
            <a:pPr marL="800100" lvl="1" indent="-342900">
              <a:buFont typeface="+mj-lt"/>
              <a:buAutoNum type="arabicPeriod"/>
            </a:pPr>
            <a:r>
              <a:rPr lang="en-GB" sz="2400" dirty="0"/>
              <a:t>Dance Festival – theme!</a:t>
            </a:r>
          </a:p>
          <a:p>
            <a:pPr marL="800100" lvl="1" indent="-342900">
              <a:buFont typeface="+mj-lt"/>
              <a:buAutoNum type="arabicPeriod"/>
            </a:pPr>
            <a:r>
              <a:rPr lang="en-GB" sz="2400" dirty="0"/>
              <a:t>10am Wild Cats has come to Chippenham</a:t>
            </a:r>
          </a:p>
          <a:p>
            <a:pPr marL="800100" lvl="1" indent="-342900">
              <a:buFont typeface="+mj-lt"/>
              <a:buAutoNum type="arabicPeriod"/>
            </a:pPr>
            <a:r>
              <a:rPr lang="en-GB" sz="2400" dirty="0"/>
              <a:t>10.10am PH Sports – Sports Premium</a:t>
            </a:r>
          </a:p>
          <a:p>
            <a:pPr marL="800100" lvl="1" indent="-342900">
              <a:buFont typeface="+mj-lt"/>
              <a:buAutoNum type="arabicPeriod"/>
            </a:pPr>
            <a:r>
              <a:rPr lang="en-GB" sz="2400" dirty="0"/>
              <a:t>Mid Wilts girls football partnership</a:t>
            </a:r>
          </a:p>
          <a:p>
            <a:pPr marL="800100" lvl="1" indent="-342900">
              <a:buFont typeface="+mj-lt"/>
              <a:buAutoNum type="arabicPeriod"/>
            </a:pPr>
            <a:r>
              <a:rPr lang="en-GB" sz="2400" dirty="0"/>
              <a:t>New social media  </a:t>
            </a:r>
          </a:p>
          <a:p>
            <a:pPr marL="800100" lvl="1" indent="-342900">
              <a:buFont typeface="+mj-lt"/>
              <a:buAutoNum type="arabicPeriod"/>
            </a:pPr>
            <a:r>
              <a:rPr lang="en-GB" sz="2400" dirty="0"/>
              <a:t>AOB</a:t>
            </a:r>
          </a:p>
          <a:p>
            <a:pPr marL="800100" lvl="1" indent="-342900">
              <a:buFont typeface="+mj-lt"/>
              <a:buAutoNum type="arabicPeriod"/>
            </a:pPr>
            <a:r>
              <a:rPr lang="en-GB" sz="2400" dirty="0"/>
              <a:t>Break, tea, coffee and biscuits</a:t>
            </a:r>
          </a:p>
          <a:p>
            <a:pPr marL="800100" lvl="1" indent="-342900">
              <a:buFont typeface="+mj-lt"/>
              <a:buAutoNum type="arabicPeriod"/>
            </a:pPr>
            <a:r>
              <a:rPr lang="en-GB" sz="2400" dirty="0"/>
              <a:t>11.00am – 11.10 </a:t>
            </a:r>
            <a:r>
              <a:rPr lang="en-GB" sz="2400" dirty="0" err="1"/>
              <a:t>Gameoncharity</a:t>
            </a:r>
            <a:endParaRPr lang="en-GB" sz="2400" dirty="0"/>
          </a:p>
          <a:p>
            <a:pPr marL="800100" lvl="1" indent="-342900">
              <a:buFont typeface="+mj-lt"/>
              <a:buAutoNum type="arabicPeriod"/>
            </a:pPr>
            <a:r>
              <a:rPr lang="en-GB" sz="2400" dirty="0"/>
              <a:t>11.10am– 12pm, CPD Sport England Physical Literacy Consensus Statement</a:t>
            </a:r>
          </a:p>
          <a:p>
            <a:pPr marL="800100" lvl="1" indent="-342900">
              <a:buFont typeface="+mj-lt"/>
              <a:buAutoNum type="arabicPeriod"/>
            </a:pPr>
            <a:endParaRPr lang="en-GB" sz="2400" dirty="0"/>
          </a:p>
        </p:txBody>
      </p:sp>
      <p:pic>
        <p:nvPicPr>
          <p:cNvPr id="15" name="Picture 14">
            <a:extLst>
              <a:ext uri="{FF2B5EF4-FFF2-40B4-BE49-F238E27FC236}">
                <a16:creationId xmlns:a16="http://schemas.microsoft.com/office/drawing/2014/main" id="{194199A0-3207-4940-8643-D2D92C4048AB}"/>
              </a:ext>
            </a:extLst>
          </p:cNvPr>
          <p:cNvPicPr>
            <a:picLocks noChangeAspect="1"/>
          </p:cNvPicPr>
          <p:nvPr/>
        </p:nvPicPr>
        <p:blipFill rotWithShape="1">
          <a:blip r:embed="rId2"/>
          <a:srcRect l="14928" t="18081" r="77356" b="7585"/>
          <a:stretch/>
        </p:blipFill>
        <p:spPr>
          <a:xfrm>
            <a:off x="233185" y="140823"/>
            <a:ext cx="1244998" cy="6499736"/>
          </a:xfrm>
          <a:prstGeom prst="rect">
            <a:avLst/>
          </a:prstGeom>
        </p:spPr>
      </p:pic>
    </p:spTree>
    <p:extLst>
      <p:ext uri="{BB962C8B-B14F-4D97-AF65-F5344CB8AC3E}">
        <p14:creationId xmlns:p14="http://schemas.microsoft.com/office/powerpoint/2010/main" val="1787920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Our Promise to You Cartoon">
            <a:extLst>
              <a:ext uri="{FF2B5EF4-FFF2-40B4-BE49-F238E27FC236}">
                <a16:creationId xmlns:a16="http://schemas.microsoft.com/office/drawing/2014/main" id="{10BF8DD5-1FE4-4FE9-AF8D-F06D32B5E148}"/>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t="22599"/>
          <a:stretch/>
        </p:blipFill>
        <p:spPr bwMode="auto">
          <a:xfrm>
            <a:off x="1478183" y="293289"/>
            <a:ext cx="10480632" cy="6335075"/>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E989A3BA-843A-46CD-BB31-5581CC226E97}"/>
              </a:ext>
            </a:extLst>
          </p:cNvPr>
          <p:cNvSpPr>
            <a:spLocks noGrp="1"/>
          </p:cNvSpPr>
          <p:nvPr>
            <p:ph type="title"/>
          </p:nvPr>
        </p:nvSpPr>
        <p:spPr>
          <a:xfrm>
            <a:off x="1642369" y="19401"/>
            <a:ext cx="10772775" cy="1658198"/>
          </a:xfrm>
        </p:spPr>
        <p:txBody>
          <a:bodyPr/>
          <a:lstStyle/>
          <a:p>
            <a:r>
              <a:rPr lang="en-GB" dirty="0">
                <a:solidFill>
                  <a:schemeClr val="tx1"/>
                </a:solidFill>
              </a:rPr>
              <a:t>Our Promises to you</a:t>
            </a:r>
          </a:p>
        </p:txBody>
      </p:sp>
      <p:sp>
        <p:nvSpPr>
          <p:cNvPr id="5" name="Content Placeholder 4">
            <a:extLst>
              <a:ext uri="{FF2B5EF4-FFF2-40B4-BE49-F238E27FC236}">
                <a16:creationId xmlns:a16="http://schemas.microsoft.com/office/drawing/2014/main" id="{B920E1B1-999D-4826-92AA-7F78564C1839}"/>
              </a:ext>
            </a:extLst>
          </p:cNvPr>
          <p:cNvSpPr>
            <a:spLocks noGrp="1"/>
          </p:cNvSpPr>
          <p:nvPr>
            <p:ph idx="1"/>
          </p:nvPr>
        </p:nvSpPr>
        <p:spPr>
          <a:xfrm>
            <a:off x="2259106" y="1511736"/>
            <a:ext cx="8946775" cy="4629088"/>
          </a:xfrm>
        </p:spPr>
        <p:txBody>
          <a:bodyPr>
            <a:normAutofit fontScale="92500" lnSpcReduction="20000"/>
          </a:bodyPr>
          <a:lstStyle/>
          <a:p>
            <a:pPr marL="0" indent="0">
              <a:buNone/>
            </a:pPr>
            <a:endParaRPr lang="en-GB" dirty="0"/>
          </a:p>
          <a:p>
            <a:r>
              <a:rPr lang="en-GB" sz="2200" b="1" dirty="0"/>
              <a:t>We will organise high quality events with diverse objectives.</a:t>
            </a:r>
          </a:p>
          <a:p>
            <a:r>
              <a:rPr lang="en-GB" sz="2200" b="1" dirty="0"/>
              <a:t>Young Leaders will be assigned to all competitive events, so you can focus on enjoying yourself.</a:t>
            </a:r>
          </a:p>
          <a:p>
            <a:r>
              <a:rPr lang="en-GB" sz="2200" b="1" dirty="0"/>
              <a:t>We will provide all necessary equipment, unless we ask you to bring your own.</a:t>
            </a:r>
          </a:p>
          <a:p>
            <a:r>
              <a:rPr lang="en-GB" sz="2200" b="1" dirty="0"/>
              <a:t>Event details will be communicated clearly and effectively.</a:t>
            </a:r>
          </a:p>
          <a:p>
            <a:r>
              <a:rPr lang="en-GB" sz="2200" b="1" dirty="0"/>
              <a:t>Comprehensive risk assessments will be provided for each event located on our website.</a:t>
            </a:r>
          </a:p>
          <a:p>
            <a:r>
              <a:rPr lang="en-GB" sz="2200" b="1" dirty="0"/>
              <a:t>Template letters for parents will be made available for your adaptation on our website.</a:t>
            </a:r>
          </a:p>
          <a:p>
            <a:r>
              <a:rPr lang="en-GB" sz="2200" b="1" dirty="0"/>
              <a:t>A checklist will be provided on our website for events to assist with preparation.</a:t>
            </a:r>
          </a:p>
          <a:p>
            <a:r>
              <a:rPr lang="en-GB" sz="2200" b="1" dirty="0"/>
              <a:t>We will miss Selina just as much as you </a:t>
            </a:r>
            <a:r>
              <a:rPr lang="en-GB" sz="2200" b="1" dirty="0">
                <a:sym typeface="Wingdings" panose="05000000000000000000" pitchFamily="2" charset="2"/>
              </a:rPr>
              <a:t></a:t>
            </a:r>
            <a:endParaRPr lang="en-GB" sz="2200" b="1" dirty="0"/>
          </a:p>
          <a:p>
            <a:pPr marL="0" indent="0">
              <a:buNone/>
            </a:pPr>
            <a:endParaRPr lang="en-GB" dirty="0"/>
          </a:p>
          <a:p>
            <a:pPr marL="0" indent="0">
              <a:buNone/>
            </a:pPr>
            <a:endParaRPr lang="en-GB" dirty="0"/>
          </a:p>
        </p:txBody>
      </p:sp>
      <p:pic>
        <p:nvPicPr>
          <p:cNvPr id="8" name="Picture 7">
            <a:extLst>
              <a:ext uri="{FF2B5EF4-FFF2-40B4-BE49-F238E27FC236}">
                <a16:creationId xmlns:a16="http://schemas.microsoft.com/office/drawing/2014/main" id="{F281F79B-01BE-4871-B4C3-2CDFD454ACBB}"/>
              </a:ext>
            </a:extLst>
          </p:cNvPr>
          <p:cNvPicPr>
            <a:picLocks noChangeAspect="1"/>
          </p:cNvPicPr>
          <p:nvPr/>
        </p:nvPicPr>
        <p:blipFill rotWithShape="1">
          <a:blip r:embed="rId3"/>
          <a:srcRect l="14928" t="18081" r="77356" b="7585"/>
          <a:stretch/>
        </p:blipFill>
        <p:spPr>
          <a:xfrm>
            <a:off x="233185" y="140823"/>
            <a:ext cx="1244998" cy="6499736"/>
          </a:xfrm>
          <a:prstGeom prst="rect">
            <a:avLst/>
          </a:prstGeom>
        </p:spPr>
      </p:pic>
    </p:spTree>
    <p:extLst>
      <p:ext uri="{BB962C8B-B14F-4D97-AF65-F5344CB8AC3E}">
        <p14:creationId xmlns:p14="http://schemas.microsoft.com/office/powerpoint/2010/main" val="139069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E9CE3-806C-477D-B5F4-A06A01A79AA1}"/>
              </a:ext>
            </a:extLst>
          </p:cNvPr>
          <p:cNvSpPr>
            <a:spLocks noGrp="1"/>
          </p:cNvSpPr>
          <p:nvPr>
            <p:ph type="title"/>
          </p:nvPr>
        </p:nvSpPr>
        <p:spPr>
          <a:xfrm>
            <a:off x="1773811" y="274404"/>
            <a:ext cx="10058400" cy="1371600"/>
          </a:xfrm>
        </p:spPr>
        <p:txBody>
          <a:bodyPr/>
          <a:lstStyle/>
          <a:p>
            <a:r>
              <a:rPr lang="en-GB" dirty="0"/>
              <a:t>Year Ahead – Term 1</a:t>
            </a:r>
          </a:p>
        </p:txBody>
      </p:sp>
      <p:pic>
        <p:nvPicPr>
          <p:cNvPr id="11" name="Picture 10">
            <a:extLst>
              <a:ext uri="{FF2B5EF4-FFF2-40B4-BE49-F238E27FC236}">
                <a16:creationId xmlns:a16="http://schemas.microsoft.com/office/drawing/2014/main" id="{741F5B0E-6425-4124-AC2E-C1E2584CFD28}"/>
              </a:ext>
            </a:extLst>
          </p:cNvPr>
          <p:cNvPicPr>
            <a:picLocks noChangeAspect="1"/>
          </p:cNvPicPr>
          <p:nvPr/>
        </p:nvPicPr>
        <p:blipFill rotWithShape="1">
          <a:blip r:embed="rId2"/>
          <a:srcRect l="14928" t="18081" r="77356" b="7585"/>
          <a:stretch/>
        </p:blipFill>
        <p:spPr>
          <a:xfrm>
            <a:off x="233185" y="140823"/>
            <a:ext cx="1244998" cy="6499736"/>
          </a:xfrm>
          <a:prstGeom prst="rect">
            <a:avLst/>
          </a:prstGeom>
        </p:spPr>
      </p:pic>
      <p:graphicFrame>
        <p:nvGraphicFramePr>
          <p:cNvPr id="12" name="Table 11">
            <a:extLst>
              <a:ext uri="{FF2B5EF4-FFF2-40B4-BE49-F238E27FC236}">
                <a16:creationId xmlns:a16="http://schemas.microsoft.com/office/drawing/2014/main" id="{0FDB4A90-A796-4661-87B8-22C35488C290}"/>
              </a:ext>
            </a:extLst>
          </p:cNvPr>
          <p:cNvGraphicFramePr>
            <a:graphicFrameLocks noGrp="1"/>
          </p:cNvGraphicFramePr>
          <p:nvPr>
            <p:extLst>
              <p:ext uri="{D42A27DB-BD31-4B8C-83A1-F6EECF244321}">
                <p14:modId xmlns:p14="http://schemas.microsoft.com/office/powerpoint/2010/main" val="1075893898"/>
              </p:ext>
            </p:extLst>
          </p:nvPr>
        </p:nvGraphicFramePr>
        <p:xfrm>
          <a:off x="1773811" y="1739153"/>
          <a:ext cx="9638260" cy="4374777"/>
        </p:xfrm>
        <a:graphic>
          <a:graphicData uri="http://schemas.openxmlformats.org/drawingml/2006/table">
            <a:tbl>
              <a:tblPr firstRow="1" firstCol="1" bandRow="1">
                <a:tableStyleId>{5C22544A-7EE6-4342-B048-85BDC9FD1C3A}</a:tableStyleId>
              </a:tblPr>
              <a:tblGrid>
                <a:gridCol w="2435425">
                  <a:extLst>
                    <a:ext uri="{9D8B030D-6E8A-4147-A177-3AD203B41FA5}">
                      <a16:colId xmlns:a16="http://schemas.microsoft.com/office/drawing/2014/main" val="3240849913"/>
                    </a:ext>
                  </a:extLst>
                </a:gridCol>
                <a:gridCol w="1929103">
                  <a:extLst>
                    <a:ext uri="{9D8B030D-6E8A-4147-A177-3AD203B41FA5}">
                      <a16:colId xmlns:a16="http://schemas.microsoft.com/office/drawing/2014/main" val="75548784"/>
                    </a:ext>
                  </a:extLst>
                </a:gridCol>
                <a:gridCol w="1414616">
                  <a:extLst>
                    <a:ext uri="{9D8B030D-6E8A-4147-A177-3AD203B41FA5}">
                      <a16:colId xmlns:a16="http://schemas.microsoft.com/office/drawing/2014/main" val="2991757463"/>
                    </a:ext>
                  </a:extLst>
                </a:gridCol>
                <a:gridCol w="3859116">
                  <a:extLst>
                    <a:ext uri="{9D8B030D-6E8A-4147-A177-3AD203B41FA5}">
                      <a16:colId xmlns:a16="http://schemas.microsoft.com/office/drawing/2014/main" val="3768215246"/>
                    </a:ext>
                  </a:extLst>
                </a:gridCol>
              </a:tblGrid>
              <a:tr h="266913">
                <a:tc>
                  <a:txBody>
                    <a:bodyPr/>
                    <a:lstStyle/>
                    <a:p>
                      <a:pPr>
                        <a:lnSpc>
                          <a:spcPct val="107000"/>
                        </a:lnSpc>
                        <a:spcAft>
                          <a:spcPts val="0"/>
                        </a:spcAft>
                      </a:pPr>
                      <a:r>
                        <a:rPr lang="en-GB" sz="1600">
                          <a:effectLst/>
                        </a:rPr>
                        <a:t>Date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Time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School</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Activity</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35962349"/>
                  </a:ext>
                </a:extLst>
              </a:tr>
              <a:tr h="830243">
                <a:tc>
                  <a:txBody>
                    <a:bodyPr/>
                    <a:lstStyle/>
                    <a:p>
                      <a:pPr>
                        <a:lnSpc>
                          <a:spcPct val="107000"/>
                        </a:lnSpc>
                        <a:spcAft>
                          <a:spcPts val="0"/>
                        </a:spcAft>
                      </a:pPr>
                      <a:r>
                        <a:rPr lang="en-GB" sz="1600">
                          <a:effectLst/>
                        </a:rPr>
                        <a:t>Friday 13th September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9am – 12pm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Sheldon</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a:effectLst/>
                        </a:rPr>
                        <a:t>PLT Meeting,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8532947"/>
                  </a:ext>
                </a:extLst>
              </a:tr>
              <a:tr h="267113">
                <a:tc>
                  <a:txBody>
                    <a:bodyPr/>
                    <a:lstStyle/>
                    <a:p>
                      <a:pPr>
                        <a:lnSpc>
                          <a:spcPct val="107000"/>
                        </a:lnSpc>
                        <a:spcAft>
                          <a:spcPts val="0"/>
                        </a:spcAft>
                      </a:pPr>
                      <a:r>
                        <a:rPr lang="en-GB" sz="1600">
                          <a:effectLst/>
                        </a:rPr>
                        <a:t>Friday 20</a:t>
                      </a:r>
                      <a:r>
                        <a:rPr lang="en-GB" sz="1600" baseline="30000">
                          <a:effectLst/>
                        </a:rPr>
                        <a:t>th</a:t>
                      </a:r>
                      <a:r>
                        <a:rPr lang="en-GB" sz="1600">
                          <a:effectLst/>
                        </a:rPr>
                        <a:t> September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12pm – 3pm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Chip Golf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Golf Festival YR4/5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80512260"/>
                  </a:ext>
                </a:extLst>
              </a:tr>
              <a:tr h="548679">
                <a:tc>
                  <a:txBody>
                    <a:bodyPr/>
                    <a:lstStyle/>
                    <a:p>
                      <a:pPr>
                        <a:lnSpc>
                          <a:spcPct val="107000"/>
                        </a:lnSpc>
                        <a:spcAft>
                          <a:spcPts val="0"/>
                        </a:spcAft>
                      </a:pPr>
                      <a:r>
                        <a:rPr lang="en-GB" sz="1600">
                          <a:effectLst/>
                        </a:rPr>
                        <a:t>Friday 27</a:t>
                      </a:r>
                      <a:r>
                        <a:rPr lang="en-GB" sz="1600" baseline="30000">
                          <a:effectLst/>
                        </a:rPr>
                        <a:t>th</a:t>
                      </a:r>
                      <a:r>
                        <a:rPr lang="en-GB" sz="1600">
                          <a:effectLst/>
                        </a:rPr>
                        <a:t> September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10.00am – 11.30am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Huish</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Wellbeing Champion Event YR5/6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09340877"/>
                  </a:ext>
                </a:extLst>
              </a:tr>
              <a:tr h="548679">
                <a:tc>
                  <a:txBody>
                    <a:bodyPr/>
                    <a:lstStyle/>
                    <a:p>
                      <a:pPr>
                        <a:lnSpc>
                          <a:spcPct val="107000"/>
                        </a:lnSpc>
                        <a:spcAft>
                          <a:spcPts val="0"/>
                        </a:spcAft>
                      </a:pPr>
                      <a:r>
                        <a:rPr lang="en-GB" sz="1600">
                          <a:effectLst/>
                        </a:rPr>
                        <a:t>Friday 4</a:t>
                      </a:r>
                      <a:r>
                        <a:rPr lang="en-GB" sz="1600" baseline="30000">
                          <a:effectLst/>
                        </a:rPr>
                        <a:t>th</a:t>
                      </a:r>
                      <a:r>
                        <a:rPr lang="en-GB" sz="1600">
                          <a:effectLst/>
                        </a:rPr>
                        <a:t> October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9.30am – 11.45pm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Sheldon</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Young Leaders/Umpiring/refereeing</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649585"/>
                  </a:ext>
                </a:extLst>
              </a:tr>
              <a:tr h="548679">
                <a:tc>
                  <a:txBody>
                    <a:bodyPr/>
                    <a:lstStyle/>
                    <a:p>
                      <a:pPr>
                        <a:lnSpc>
                          <a:spcPct val="107000"/>
                        </a:lnSpc>
                        <a:spcAft>
                          <a:spcPts val="0"/>
                        </a:spcAft>
                      </a:pPr>
                      <a:r>
                        <a:rPr lang="en-GB" sz="1600">
                          <a:effectLst/>
                        </a:rPr>
                        <a:t>Friday 11</a:t>
                      </a:r>
                      <a:r>
                        <a:rPr lang="en-GB" sz="1600" baseline="30000">
                          <a:effectLst/>
                        </a:rPr>
                        <a:t>th</a:t>
                      </a:r>
                      <a:r>
                        <a:rPr lang="en-GB" sz="1600">
                          <a:effectLst/>
                        </a:rPr>
                        <a:t> October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1pm – 3pm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a:effectLst/>
                        </a:rPr>
                        <a:t>Sheldon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Quick Sticks Hockey Festival YR5/6 EJB SP</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42052929"/>
                  </a:ext>
                </a:extLst>
              </a:tr>
              <a:tr h="267113">
                <a:tc>
                  <a:txBody>
                    <a:bodyPr/>
                    <a:lstStyle/>
                    <a:p>
                      <a:pPr>
                        <a:lnSpc>
                          <a:spcPct val="107000"/>
                        </a:lnSpc>
                        <a:spcAft>
                          <a:spcPts val="0"/>
                        </a:spcAft>
                      </a:pPr>
                      <a:r>
                        <a:rPr lang="en-GB" sz="1600">
                          <a:effectLst/>
                        </a:rPr>
                        <a:t>Friday 11</a:t>
                      </a:r>
                      <a:r>
                        <a:rPr lang="en-GB" sz="1600" baseline="30000">
                          <a:effectLst/>
                        </a:rPr>
                        <a:t>th</a:t>
                      </a:r>
                      <a:r>
                        <a:rPr lang="en-GB" sz="1600">
                          <a:effectLst/>
                        </a:rPr>
                        <a:t> October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12pm – 3pm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Chip Golf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Golf Festival YR4/5 with JEP</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20035521"/>
                  </a:ext>
                </a:extLst>
              </a:tr>
              <a:tr h="548679">
                <a:tc>
                  <a:txBody>
                    <a:bodyPr/>
                    <a:lstStyle/>
                    <a:p>
                      <a:pPr>
                        <a:lnSpc>
                          <a:spcPct val="107000"/>
                        </a:lnSpc>
                        <a:spcAft>
                          <a:spcPts val="0"/>
                        </a:spcAft>
                      </a:pPr>
                      <a:r>
                        <a:rPr lang="en-GB" sz="1600">
                          <a:effectLst/>
                        </a:rPr>
                        <a:t>Friday 18</a:t>
                      </a:r>
                      <a:r>
                        <a:rPr lang="en-GB" sz="1600" baseline="30000">
                          <a:effectLst/>
                        </a:rPr>
                        <a:t>th</a:t>
                      </a:r>
                      <a:r>
                        <a:rPr lang="en-GB" sz="1600">
                          <a:effectLst/>
                        </a:rPr>
                        <a:t> October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9.15am – 11.00am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Abbeyfield</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Multi Skills YR1/2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57441524"/>
                  </a:ext>
                </a:extLst>
              </a:tr>
              <a:tr h="548679">
                <a:tc>
                  <a:txBody>
                    <a:bodyPr/>
                    <a:lstStyle/>
                    <a:p>
                      <a:pPr>
                        <a:lnSpc>
                          <a:spcPct val="107000"/>
                        </a:lnSpc>
                        <a:spcAft>
                          <a:spcPts val="0"/>
                        </a:spcAft>
                      </a:pPr>
                      <a:r>
                        <a:rPr lang="en-GB" sz="1600">
                          <a:effectLst/>
                        </a:rPr>
                        <a:t>Friday 18</a:t>
                      </a:r>
                      <a:r>
                        <a:rPr lang="en-GB" sz="1600" baseline="30000">
                          <a:effectLst/>
                        </a:rPr>
                        <a:t>th</a:t>
                      </a:r>
                      <a:r>
                        <a:rPr lang="en-GB" sz="1600">
                          <a:effectLst/>
                        </a:rPr>
                        <a:t> October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10.30am -11.55am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Huish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a:effectLst/>
                        </a:rPr>
                        <a:t>Multi Skills YR1/2</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94673255"/>
                  </a:ext>
                </a:extLst>
              </a:tr>
            </a:tbl>
          </a:graphicData>
        </a:graphic>
      </p:graphicFrame>
    </p:spTree>
    <p:extLst>
      <p:ext uri="{BB962C8B-B14F-4D97-AF65-F5344CB8AC3E}">
        <p14:creationId xmlns:p14="http://schemas.microsoft.com/office/powerpoint/2010/main" val="1444279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E9CE3-806C-477D-B5F4-A06A01A79AA1}"/>
              </a:ext>
            </a:extLst>
          </p:cNvPr>
          <p:cNvSpPr>
            <a:spLocks noGrp="1"/>
          </p:cNvSpPr>
          <p:nvPr>
            <p:ph type="title"/>
          </p:nvPr>
        </p:nvSpPr>
        <p:spPr>
          <a:xfrm>
            <a:off x="1818634" y="140823"/>
            <a:ext cx="10058400" cy="1371600"/>
          </a:xfrm>
        </p:spPr>
        <p:txBody>
          <a:bodyPr/>
          <a:lstStyle/>
          <a:p>
            <a:r>
              <a:rPr lang="en-GB" dirty="0"/>
              <a:t>Year Ahead – Term 2</a:t>
            </a:r>
          </a:p>
        </p:txBody>
      </p:sp>
      <p:pic>
        <p:nvPicPr>
          <p:cNvPr id="11" name="Picture 10">
            <a:extLst>
              <a:ext uri="{FF2B5EF4-FFF2-40B4-BE49-F238E27FC236}">
                <a16:creationId xmlns:a16="http://schemas.microsoft.com/office/drawing/2014/main" id="{741F5B0E-6425-4124-AC2E-C1E2584CFD28}"/>
              </a:ext>
            </a:extLst>
          </p:cNvPr>
          <p:cNvPicPr>
            <a:picLocks noChangeAspect="1"/>
          </p:cNvPicPr>
          <p:nvPr/>
        </p:nvPicPr>
        <p:blipFill rotWithShape="1">
          <a:blip r:embed="rId2"/>
          <a:srcRect l="14928" t="18081" r="77356" b="7585"/>
          <a:stretch/>
        </p:blipFill>
        <p:spPr>
          <a:xfrm>
            <a:off x="233185" y="140823"/>
            <a:ext cx="1244998" cy="6499736"/>
          </a:xfrm>
          <a:prstGeom prst="rect">
            <a:avLst/>
          </a:prstGeom>
        </p:spPr>
      </p:pic>
      <p:graphicFrame>
        <p:nvGraphicFramePr>
          <p:cNvPr id="3" name="Table 2">
            <a:extLst>
              <a:ext uri="{FF2B5EF4-FFF2-40B4-BE49-F238E27FC236}">
                <a16:creationId xmlns:a16="http://schemas.microsoft.com/office/drawing/2014/main" id="{7CA5BFDA-D863-4986-9FCE-918302743CC2}"/>
              </a:ext>
            </a:extLst>
          </p:cNvPr>
          <p:cNvGraphicFramePr>
            <a:graphicFrameLocks noGrp="1"/>
          </p:cNvGraphicFramePr>
          <p:nvPr>
            <p:extLst>
              <p:ext uri="{D42A27DB-BD31-4B8C-83A1-F6EECF244321}">
                <p14:modId xmlns:p14="http://schemas.microsoft.com/office/powerpoint/2010/main" val="133512090"/>
              </p:ext>
            </p:extLst>
          </p:nvPr>
        </p:nvGraphicFramePr>
        <p:xfrm>
          <a:off x="1584996" y="1265212"/>
          <a:ext cx="10058400" cy="4840744"/>
        </p:xfrm>
        <a:graphic>
          <a:graphicData uri="http://schemas.openxmlformats.org/drawingml/2006/table">
            <a:tbl>
              <a:tblPr firstRow="1" firstCol="1" bandRow="1">
                <a:tableStyleId>{5C22544A-7EE6-4342-B048-85BDC9FD1C3A}</a:tableStyleId>
              </a:tblPr>
              <a:tblGrid>
                <a:gridCol w="2541587">
                  <a:extLst>
                    <a:ext uri="{9D8B030D-6E8A-4147-A177-3AD203B41FA5}">
                      <a16:colId xmlns:a16="http://schemas.microsoft.com/office/drawing/2014/main" val="3530321118"/>
                    </a:ext>
                  </a:extLst>
                </a:gridCol>
                <a:gridCol w="2013195">
                  <a:extLst>
                    <a:ext uri="{9D8B030D-6E8A-4147-A177-3AD203B41FA5}">
                      <a16:colId xmlns:a16="http://schemas.microsoft.com/office/drawing/2014/main" val="2458466113"/>
                    </a:ext>
                  </a:extLst>
                </a:gridCol>
                <a:gridCol w="1476280">
                  <a:extLst>
                    <a:ext uri="{9D8B030D-6E8A-4147-A177-3AD203B41FA5}">
                      <a16:colId xmlns:a16="http://schemas.microsoft.com/office/drawing/2014/main" val="4100600185"/>
                    </a:ext>
                  </a:extLst>
                </a:gridCol>
                <a:gridCol w="4027338">
                  <a:extLst>
                    <a:ext uri="{9D8B030D-6E8A-4147-A177-3AD203B41FA5}">
                      <a16:colId xmlns:a16="http://schemas.microsoft.com/office/drawing/2014/main" val="2699532677"/>
                    </a:ext>
                  </a:extLst>
                </a:gridCol>
              </a:tblGrid>
              <a:tr h="200870">
                <a:tc>
                  <a:txBody>
                    <a:bodyPr/>
                    <a:lstStyle/>
                    <a:p>
                      <a:pPr>
                        <a:lnSpc>
                          <a:spcPct val="107000"/>
                        </a:lnSpc>
                        <a:spcAft>
                          <a:spcPts val="0"/>
                        </a:spcAft>
                      </a:pPr>
                      <a:r>
                        <a:rPr lang="en-GB" sz="1600">
                          <a:effectLst/>
                        </a:rPr>
                        <a:t>Date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Time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School</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Activity</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64226578"/>
                  </a:ext>
                </a:extLst>
              </a:tr>
              <a:tr h="412917">
                <a:tc>
                  <a:txBody>
                    <a:bodyPr/>
                    <a:lstStyle/>
                    <a:p>
                      <a:pPr>
                        <a:lnSpc>
                          <a:spcPct val="107000"/>
                        </a:lnSpc>
                        <a:spcAft>
                          <a:spcPts val="0"/>
                        </a:spcAft>
                      </a:pPr>
                      <a:r>
                        <a:rPr lang="en-GB" sz="1600">
                          <a:effectLst/>
                        </a:rPr>
                        <a:t>Friday 8</a:t>
                      </a:r>
                      <a:r>
                        <a:rPr lang="en-GB" sz="1600" baseline="30000">
                          <a:effectLst/>
                        </a:rPr>
                        <a:t>th</a:t>
                      </a:r>
                      <a:r>
                        <a:rPr lang="en-GB" sz="1600">
                          <a:effectLst/>
                        </a:rPr>
                        <a:t> November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10.30am -11.55am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Huish</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YR3/4 Multi Skills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73737651"/>
                  </a:ext>
                </a:extLst>
              </a:tr>
              <a:tr h="412917">
                <a:tc>
                  <a:txBody>
                    <a:bodyPr/>
                    <a:lstStyle/>
                    <a:p>
                      <a:pPr>
                        <a:lnSpc>
                          <a:spcPct val="107000"/>
                        </a:lnSpc>
                        <a:spcAft>
                          <a:spcPts val="0"/>
                        </a:spcAft>
                      </a:pPr>
                      <a:r>
                        <a:rPr lang="en-GB" sz="1600">
                          <a:effectLst/>
                        </a:rPr>
                        <a:t>Friday 15</a:t>
                      </a:r>
                      <a:r>
                        <a:rPr lang="en-GB" sz="1600" baseline="30000">
                          <a:effectLst/>
                        </a:rPr>
                        <a:t>th</a:t>
                      </a:r>
                      <a:r>
                        <a:rPr lang="en-GB" sz="1600">
                          <a:effectLst/>
                        </a:rPr>
                        <a:t> November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9.15am – 10.30am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a:effectLst/>
                        </a:rPr>
                        <a:t>Abbeyfield</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Footie for fun YR2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23357174"/>
                  </a:ext>
                </a:extLst>
              </a:tr>
              <a:tr h="412917">
                <a:tc>
                  <a:txBody>
                    <a:bodyPr/>
                    <a:lstStyle/>
                    <a:p>
                      <a:pPr>
                        <a:lnSpc>
                          <a:spcPct val="107000"/>
                        </a:lnSpc>
                        <a:spcAft>
                          <a:spcPts val="0"/>
                        </a:spcAft>
                      </a:pPr>
                      <a:r>
                        <a:rPr lang="en-GB" sz="1600">
                          <a:effectLst/>
                        </a:rPr>
                        <a:t>Friday 15</a:t>
                      </a:r>
                      <a:r>
                        <a:rPr lang="en-GB" sz="1600" baseline="30000">
                          <a:effectLst/>
                        </a:rPr>
                        <a:t>th</a:t>
                      </a:r>
                      <a:r>
                        <a:rPr lang="en-GB" sz="1600">
                          <a:effectLst/>
                        </a:rPr>
                        <a:t> November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11.00am – 3.30pm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Stanley Park</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Football Festival YR5/6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74974627"/>
                  </a:ext>
                </a:extLst>
              </a:tr>
              <a:tr h="412917">
                <a:tc>
                  <a:txBody>
                    <a:bodyPr/>
                    <a:lstStyle/>
                    <a:p>
                      <a:pPr>
                        <a:lnSpc>
                          <a:spcPct val="107000"/>
                        </a:lnSpc>
                        <a:spcAft>
                          <a:spcPts val="0"/>
                        </a:spcAft>
                      </a:pPr>
                      <a:r>
                        <a:rPr lang="en-GB" sz="1600">
                          <a:effectLst/>
                        </a:rPr>
                        <a:t>Friday 22</a:t>
                      </a:r>
                      <a:r>
                        <a:rPr lang="en-GB" sz="1600" baseline="30000">
                          <a:effectLst/>
                        </a:rPr>
                        <a:t>th</a:t>
                      </a:r>
                      <a:r>
                        <a:rPr lang="en-GB" sz="1600">
                          <a:effectLst/>
                        </a:rPr>
                        <a:t> November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10.45am – 12.00pm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Huish</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New Age Kurling </a:t>
                      </a:r>
                      <a:r>
                        <a:rPr lang="en-US" sz="1600">
                          <a:effectLst/>
                        </a:rPr>
                        <a:t>SEND event</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71113189"/>
                  </a:ext>
                </a:extLst>
              </a:tr>
              <a:tr h="201020">
                <a:tc>
                  <a:txBody>
                    <a:bodyPr/>
                    <a:lstStyle/>
                    <a:p>
                      <a:pPr>
                        <a:lnSpc>
                          <a:spcPct val="107000"/>
                        </a:lnSpc>
                        <a:spcAft>
                          <a:spcPts val="0"/>
                        </a:spcAft>
                      </a:pPr>
                      <a:r>
                        <a:rPr lang="en-GB" sz="1600">
                          <a:effectLst/>
                        </a:rPr>
                        <a:t>Friday 22</a:t>
                      </a:r>
                      <a:r>
                        <a:rPr lang="en-GB" sz="1600" baseline="30000">
                          <a:effectLst/>
                        </a:rPr>
                        <a:t>nd</a:t>
                      </a:r>
                      <a:r>
                        <a:rPr lang="en-GB" sz="1600">
                          <a:effectLst/>
                        </a:rPr>
                        <a:t> November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9.30am – 11am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Abbeyfield</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New Age Kurling </a:t>
                      </a:r>
                      <a:r>
                        <a:rPr lang="en-US" sz="1600">
                          <a:effectLst/>
                        </a:rPr>
                        <a:t>SEND event</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38355703"/>
                  </a:ext>
                </a:extLst>
              </a:tr>
              <a:tr h="412917">
                <a:tc>
                  <a:txBody>
                    <a:bodyPr/>
                    <a:lstStyle/>
                    <a:p>
                      <a:pPr>
                        <a:lnSpc>
                          <a:spcPct val="107000"/>
                        </a:lnSpc>
                        <a:spcAft>
                          <a:spcPts val="0"/>
                        </a:spcAft>
                      </a:pPr>
                      <a:r>
                        <a:rPr lang="en-GB" sz="1600">
                          <a:effectLst/>
                        </a:rPr>
                        <a:t>Friday 29</a:t>
                      </a:r>
                      <a:r>
                        <a:rPr lang="en-GB" sz="1600" baseline="30000">
                          <a:effectLst/>
                        </a:rPr>
                        <a:t>th</a:t>
                      </a:r>
                      <a:r>
                        <a:rPr lang="en-GB" sz="1600">
                          <a:effectLst/>
                        </a:rPr>
                        <a:t> November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9.30am – 11am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Abbeyfield</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a:effectLst/>
                        </a:rPr>
                        <a:t>Footie for fun YR1/2/3 GIRLS ONLY *New</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79552271"/>
                  </a:ext>
                </a:extLst>
              </a:tr>
              <a:tr h="201020">
                <a:tc>
                  <a:txBody>
                    <a:bodyPr/>
                    <a:lstStyle/>
                    <a:p>
                      <a:pPr>
                        <a:lnSpc>
                          <a:spcPct val="107000"/>
                        </a:lnSpc>
                        <a:spcAft>
                          <a:spcPts val="0"/>
                        </a:spcAft>
                      </a:pPr>
                      <a:r>
                        <a:rPr lang="en-GB" sz="1600">
                          <a:effectLst/>
                        </a:rPr>
                        <a:t>Friday 29</a:t>
                      </a:r>
                      <a:r>
                        <a:rPr lang="en-GB" sz="1600" baseline="30000">
                          <a:effectLst/>
                        </a:rPr>
                        <a:t>th</a:t>
                      </a:r>
                      <a:r>
                        <a:rPr lang="en-GB" sz="1600">
                          <a:effectLst/>
                        </a:rPr>
                        <a:t> November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1.15pm 2.30pm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Sheldon</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Mini mudder YR1/2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12294478"/>
                  </a:ext>
                </a:extLst>
              </a:tr>
              <a:tr h="412917">
                <a:tc>
                  <a:txBody>
                    <a:bodyPr/>
                    <a:lstStyle/>
                    <a:p>
                      <a:pPr>
                        <a:lnSpc>
                          <a:spcPct val="107000"/>
                        </a:lnSpc>
                        <a:spcAft>
                          <a:spcPts val="0"/>
                        </a:spcAft>
                      </a:pPr>
                      <a:r>
                        <a:rPr lang="en-GB" sz="1600">
                          <a:effectLst/>
                        </a:rPr>
                        <a:t>TBC</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All day</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South Cerney</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Fortuis Pe Conference *fee to pay</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62949468"/>
                  </a:ext>
                </a:extLst>
              </a:tr>
              <a:tr h="412917">
                <a:tc>
                  <a:txBody>
                    <a:bodyPr/>
                    <a:lstStyle/>
                    <a:p>
                      <a:pPr>
                        <a:lnSpc>
                          <a:spcPct val="107000"/>
                        </a:lnSpc>
                        <a:spcAft>
                          <a:spcPts val="0"/>
                        </a:spcAft>
                      </a:pPr>
                      <a:r>
                        <a:rPr lang="en-GB" sz="1600" dirty="0">
                          <a:effectLst/>
                        </a:rPr>
                        <a:t>Friday 6</a:t>
                      </a:r>
                      <a:r>
                        <a:rPr lang="en-GB" sz="1600" baseline="30000" dirty="0">
                          <a:effectLst/>
                        </a:rPr>
                        <a:t>th</a:t>
                      </a:r>
                      <a:r>
                        <a:rPr lang="en-GB" sz="1600" dirty="0">
                          <a:effectLst/>
                        </a:rPr>
                        <a:t> December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9.45am – 11.20am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Abbeyfield</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REC YR1 Christmas Multi Skills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01438618"/>
                  </a:ext>
                </a:extLst>
              </a:tr>
              <a:tr h="412917">
                <a:tc>
                  <a:txBody>
                    <a:bodyPr/>
                    <a:lstStyle/>
                    <a:p>
                      <a:pPr>
                        <a:lnSpc>
                          <a:spcPct val="107000"/>
                        </a:lnSpc>
                        <a:spcAft>
                          <a:spcPts val="0"/>
                        </a:spcAft>
                      </a:pPr>
                      <a:r>
                        <a:rPr lang="en-GB" sz="1600">
                          <a:effectLst/>
                        </a:rPr>
                        <a:t>Friday 13</a:t>
                      </a:r>
                      <a:r>
                        <a:rPr lang="en-GB" sz="1600" baseline="30000">
                          <a:effectLst/>
                        </a:rPr>
                        <a:t>th</a:t>
                      </a:r>
                      <a:r>
                        <a:rPr lang="en-GB" sz="1600">
                          <a:effectLst/>
                        </a:rPr>
                        <a:t> December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10.45am – 12.00pm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Huish</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Christmas XC  “Fun Run” YR3/4/5/6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00648132"/>
                  </a:ext>
                </a:extLst>
              </a:tr>
              <a:tr h="412917">
                <a:tc>
                  <a:txBody>
                    <a:bodyPr/>
                    <a:lstStyle/>
                    <a:p>
                      <a:pPr>
                        <a:lnSpc>
                          <a:spcPct val="107000"/>
                        </a:lnSpc>
                        <a:spcAft>
                          <a:spcPts val="0"/>
                        </a:spcAft>
                      </a:pPr>
                      <a:r>
                        <a:rPr lang="en-GB" sz="1600">
                          <a:effectLst/>
                        </a:rPr>
                        <a:t>Friday 13</a:t>
                      </a:r>
                      <a:r>
                        <a:rPr lang="en-GB" sz="1600" baseline="30000">
                          <a:effectLst/>
                        </a:rPr>
                        <a:t>th</a:t>
                      </a:r>
                      <a:r>
                        <a:rPr lang="en-GB" sz="1600">
                          <a:effectLst/>
                        </a:rPr>
                        <a:t> December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10.45am – 12.00pm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effectLst/>
                        </a:rPr>
                        <a:t>Video</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a:effectLst/>
                        </a:rPr>
                        <a:t>12 Days of Christmas Dance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09561864"/>
                  </a:ext>
                </a:extLst>
              </a:tr>
            </a:tbl>
          </a:graphicData>
        </a:graphic>
      </p:graphicFrame>
    </p:spTree>
    <p:extLst>
      <p:ext uri="{BB962C8B-B14F-4D97-AF65-F5344CB8AC3E}">
        <p14:creationId xmlns:p14="http://schemas.microsoft.com/office/powerpoint/2010/main" val="2254719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E9CE3-806C-477D-B5F4-A06A01A79AA1}"/>
              </a:ext>
            </a:extLst>
          </p:cNvPr>
          <p:cNvSpPr>
            <a:spLocks noGrp="1"/>
          </p:cNvSpPr>
          <p:nvPr>
            <p:ph type="title"/>
          </p:nvPr>
        </p:nvSpPr>
        <p:spPr>
          <a:xfrm>
            <a:off x="1764846" y="551546"/>
            <a:ext cx="10058400" cy="1371600"/>
          </a:xfrm>
        </p:spPr>
        <p:txBody>
          <a:bodyPr/>
          <a:lstStyle/>
          <a:p>
            <a:r>
              <a:rPr lang="en-GB" dirty="0"/>
              <a:t>Change of dates! Please note</a:t>
            </a:r>
          </a:p>
        </p:txBody>
      </p:sp>
      <p:graphicFrame>
        <p:nvGraphicFramePr>
          <p:cNvPr id="7" name="Content Placeholder 6">
            <a:extLst>
              <a:ext uri="{FF2B5EF4-FFF2-40B4-BE49-F238E27FC236}">
                <a16:creationId xmlns:a16="http://schemas.microsoft.com/office/drawing/2014/main" id="{D073651A-7AC6-4E63-9568-BE6FFDF02708}"/>
              </a:ext>
            </a:extLst>
          </p:cNvPr>
          <p:cNvGraphicFramePr>
            <a:graphicFrameLocks noGrp="1"/>
          </p:cNvGraphicFramePr>
          <p:nvPr>
            <p:ph idx="1"/>
            <p:extLst>
              <p:ext uri="{D42A27DB-BD31-4B8C-83A1-F6EECF244321}">
                <p14:modId xmlns:p14="http://schemas.microsoft.com/office/powerpoint/2010/main" val="2910351441"/>
              </p:ext>
            </p:extLst>
          </p:nvPr>
        </p:nvGraphicFramePr>
        <p:xfrm>
          <a:off x="1631647" y="2455356"/>
          <a:ext cx="10058400" cy="880578"/>
        </p:xfrm>
        <a:graphic>
          <a:graphicData uri="http://schemas.openxmlformats.org/drawingml/2006/table">
            <a:tbl>
              <a:tblPr firstRow="1" firstCol="1" bandRow="1">
                <a:tableStyleId>{5C22544A-7EE6-4342-B048-85BDC9FD1C3A}</a:tableStyleId>
              </a:tblPr>
              <a:tblGrid>
                <a:gridCol w="2236695">
                  <a:extLst>
                    <a:ext uri="{9D8B030D-6E8A-4147-A177-3AD203B41FA5}">
                      <a16:colId xmlns:a16="http://schemas.microsoft.com/office/drawing/2014/main" val="2646976641"/>
                    </a:ext>
                  </a:extLst>
                </a:gridCol>
                <a:gridCol w="2669582">
                  <a:extLst>
                    <a:ext uri="{9D8B030D-6E8A-4147-A177-3AD203B41FA5}">
                      <a16:colId xmlns:a16="http://schemas.microsoft.com/office/drawing/2014/main" val="538666238"/>
                    </a:ext>
                  </a:extLst>
                </a:gridCol>
                <a:gridCol w="1096738">
                  <a:extLst>
                    <a:ext uri="{9D8B030D-6E8A-4147-A177-3AD203B41FA5}">
                      <a16:colId xmlns:a16="http://schemas.microsoft.com/office/drawing/2014/main" val="841399172"/>
                    </a:ext>
                  </a:extLst>
                </a:gridCol>
                <a:gridCol w="4055385">
                  <a:extLst>
                    <a:ext uri="{9D8B030D-6E8A-4147-A177-3AD203B41FA5}">
                      <a16:colId xmlns:a16="http://schemas.microsoft.com/office/drawing/2014/main" val="3594665930"/>
                    </a:ext>
                  </a:extLst>
                </a:gridCol>
              </a:tblGrid>
              <a:tr h="571206">
                <a:tc>
                  <a:txBody>
                    <a:bodyPr/>
                    <a:lstStyle/>
                    <a:p>
                      <a:pPr>
                        <a:lnSpc>
                          <a:spcPct val="107000"/>
                        </a:lnSpc>
                        <a:spcAft>
                          <a:spcPts val="0"/>
                        </a:spcAft>
                      </a:pPr>
                      <a:r>
                        <a:rPr lang="en-GB" sz="2000" dirty="0">
                          <a:solidFill>
                            <a:schemeClr val="tx1"/>
                          </a:solidFill>
                          <a:effectLst/>
                        </a:rPr>
                        <a:t>Friday 31</a:t>
                      </a:r>
                      <a:r>
                        <a:rPr lang="en-GB" sz="2000" baseline="30000" dirty="0">
                          <a:solidFill>
                            <a:schemeClr val="tx1"/>
                          </a:solidFill>
                          <a:effectLst/>
                        </a:rPr>
                        <a:t>st</a:t>
                      </a:r>
                      <a:r>
                        <a:rPr lang="en-GB" sz="2000" dirty="0">
                          <a:solidFill>
                            <a:schemeClr val="tx1"/>
                          </a:solidFill>
                          <a:effectLst/>
                        </a:rPr>
                        <a:t> Jan</a:t>
                      </a:r>
                      <a:endParaRPr lang="en-GB"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solidFill>
                            <a:schemeClr val="tx1"/>
                          </a:solidFill>
                          <a:effectLst/>
                        </a:rPr>
                        <a:t>9.30am – 11.30am</a:t>
                      </a:r>
                      <a:endParaRPr lang="en-GB"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err="1">
                          <a:solidFill>
                            <a:schemeClr val="tx1"/>
                          </a:solidFill>
                          <a:effectLst/>
                        </a:rPr>
                        <a:t>Abb</a:t>
                      </a:r>
                      <a:endParaRPr lang="en-GB"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solidFill>
                            <a:schemeClr val="tx1"/>
                          </a:solidFill>
                          <a:effectLst/>
                        </a:rPr>
                        <a:t>All Active Academy YR 4/5/6</a:t>
                      </a:r>
                      <a:endParaRPr lang="en-GB"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2017489"/>
                  </a:ext>
                </a:extLst>
              </a:tr>
              <a:tr h="0">
                <a:tc>
                  <a:txBody>
                    <a:bodyPr/>
                    <a:lstStyle/>
                    <a:p>
                      <a:pPr>
                        <a:lnSpc>
                          <a:spcPct val="107000"/>
                        </a:lnSpc>
                        <a:spcAft>
                          <a:spcPts val="0"/>
                        </a:spcAft>
                      </a:pPr>
                      <a:r>
                        <a:rPr lang="en-GB" sz="2000" dirty="0">
                          <a:solidFill>
                            <a:schemeClr val="tx1"/>
                          </a:solidFill>
                          <a:effectLst/>
                        </a:rPr>
                        <a:t>Friday 7</a:t>
                      </a:r>
                      <a:r>
                        <a:rPr lang="en-GB" sz="2000" baseline="30000" dirty="0">
                          <a:solidFill>
                            <a:schemeClr val="tx1"/>
                          </a:solidFill>
                          <a:effectLst/>
                        </a:rPr>
                        <a:t>h</a:t>
                      </a:r>
                      <a:r>
                        <a:rPr lang="en-GB" sz="2000" dirty="0">
                          <a:solidFill>
                            <a:schemeClr val="tx1"/>
                          </a:solidFill>
                          <a:effectLst/>
                        </a:rPr>
                        <a:t> Feb</a:t>
                      </a:r>
                      <a:endParaRPr lang="en-GB"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a:solidFill>
                            <a:schemeClr val="tx1"/>
                          </a:solidFill>
                          <a:effectLst/>
                        </a:rPr>
                        <a:t>1.15pm 2.30pm</a:t>
                      </a:r>
                      <a:endParaRPr lang="en-GB"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solidFill>
                            <a:schemeClr val="tx1"/>
                          </a:solidFill>
                          <a:effectLst/>
                        </a:rPr>
                        <a:t>Huish</a:t>
                      </a:r>
                      <a:endParaRPr lang="en-GB"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solidFill>
                            <a:schemeClr val="tx1"/>
                          </a:solidFill>
                          <a:effectLst/>
                        </a:rPr>
                        <a:t>Mini </a:t>
                      </a:r>
                      <a:r>
                        <a:rPr lang="en-GB" sz="2000" dirty="0" err="1">
                          <a:solidFill>
                            <a:schemeClr val="tx1"/>
                          </a:solidFill>
                          <a:effectLst/>
                        </a:rPr>
                        <a:t>Mudder</a:t>
                      </a:r>
                      <a:r>
                        <a:rPr lang="en-GB" sz="2000" dirty="0">
                          <a:solidFill>
                            <a:schemeClr val="tx1"/>
                          </a:solidFill>
                          <a:effectLst/>
                        </a:rPr>
                        <a:t> – YR3/4/5</a:t>
                      </a:r>
                      <a:endParaRPr lang="en-GB"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89103815"/>
                  </a:ext>
                </a:extLst>
              </a:tr>
            </a:tbl>
          </a:graphicData>
        </a:graphic>
      </p:graphicFrame>
      <p:graphicFrame>
        <p:nvGraphicFramePr>
          <p:cNvPr id="8" name="Table 7">
            <a:extLst>
              <a:ext uri="{FF2B5EF4-FFF2-40B4-BE49-F238E27FC236}">
                <a16:creationId xmlns:a16="http://schemas.microsoft.com/office/drawing/2014/main" id="{92A7533B-DB87-451F-ACE2-3BEF815B0893}"/>
              </a:ext>
            </a:extLst>
          </p:cNvPr>
          <p:cNvGraphicFramePr>
            <a:graphicFrameLocks noGrp="1"/>
          </p:cNvGraphicFramePr>
          <p:nvPr>
            <p:extLst>
              <p:ext uri="{D42A27DB-BD31-4B8C-83A1-F6EECF244321}">
                <p14:modId xmlns:p14="http://schemas.microsoft.com/office/powerpoint/2010/main" val="1665411597"/>
              </p:ext>
            </p:extLst>
          </p:nvPr>
        </p:nvGraphicFramePr>
        <p:xfrm>
          <a:off x="1631647" y="4482996"/>
          <a:ext cx="9994375" cy="623316"/>
        </p:xfrm>
        <a:graphic>
          <a:graphicData uri="http://schemas.openxmlformats.org/drawingml/2006/table">
            <a:tbl>
              <a:tblPr firstRow="1" firstCol="1" bandRow="1">
                <a:tableStyleId>{5C22544A-7EE6-4342-B048-85BDC9FD1C3A}</a:tableStyleId>
              </a:tblPr>
              <a:tblGrid>
                <a:gridCol w="2869415">
                  <a:extLst>
                    <a:ext uri="{9D8B030D-6E8A-4147-A177-3AD203B41FA5}">
                      <a16:colId xmlns:a16="http://schemas.microsoft.com/office/drawing/2014/main" val="2888538784"/>
                    </a:ext>
                  </a:extLst>
                </a:gridCol>
                <a:gridCol w="2373198">
                  <a:extLst>
                    <a:ext uri="{9D8B030D-6E8A-4147-A177-3AD203B41FA5}">
                      <a16:colId xmlns:a16="http://schemas.microsoft.com/office/drawing/2014/main" val="58442338"/>
                    </a:ext>
                  </a:extLst>
                </a:gridCol>
                <a:gridCol w="2095654">
                  <a:extLst>
                    <a:ext uri="{9D8B030D-6E8A-4147-A177-3AD203B41FA5}">
                      <a16:colId xmlns:a16="http://schemas.microsoft.com/office/drawing/2014/main" val="2281546858"/>
                    </a:ext>
                  </a:extLst>
                </a:gridCol>
                <a:gridCol w="2656108">
                  <a:extLst>
                    <a:ext uri="{9D8B030D-6E8A-4147-A177-3AD203B41FA5}">
                      <a16:colId xmlns:a16="http://schemas.microsoft.com/office/drawing/2014/main" val="475690400"/>
                    </a:ext>
                  </a:extLst>
                </a:gridCol>
              </a:tblGrid>
              <a:tr h="0">
                <a:tc>
                  <a:txBody>
                    <a:bodyPr/>
                    <a:lstStyle/>
                    <a:p>
                      <a:pPr>
                        <a:lnSpc>
                          <a:spcPct val="107000"/>
                        </a:lnSpc>
                        <a:spcAft>
                          <a:spcPts val="0"/>
                        </a:spcAft>
                      </a:pPr>
                      <a:r>
                        <a:rPr lang="en-GB" sz="2000" dirty="0">
                          <a:solidFill>
                            <a:schemeClr val="tx1"/>
                          </a:solidFill>
                          <a:effectLst/>
                        </a:rPr>
                        <a:t>Monday 24</a:t>
                      </a:r>
                      <a:r>
                        <a:rPr lang="en-GB" sz="2000" baseline="30000" dirty="0">
                          <a:solidFill>
                            <a:schemeClr val="tx1"/>
                          </a:solidFill>
                          <a:effectLst/>
                        </a:rPr>
                        <a:t>rd</a:t>
                      </a:r>
                      <a:r>
                        <a:rPr lang="en-GB" sz="2000" dirty="0">
                          <a:solidFill>
                            <a:schemeClr val="tx1"/>
                          </a:solidFill>
                          <a:effectLst/>
                        </a:rPr>
                        <a:t> Feb</a:t>
                      </a:r>
                      <a:endParaRPr lang="en-GB"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en-GB"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err="1">
                          <a:solidFill>
                            <a:schemeClr val="tx1"/>
                          </a:solidFill>
                          <a:effectLst/>
                        </a:rPr>
                        <a:t>Neeld</a:t>
                      </a:r>
                      <a:endParaRPr lang="en-GB"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a:solidFill>
                            <a:schemeClr val="tx1"/>
                          </a:solidFill>
                          <a:effectLst/>
                        </a:rPr>
                        <a:t>Dance Festival</a:t>
                      </a:r>
                      <a:endParaRPr lang="en-GB"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00978741"/>
                  </a:ext>
                </a:extLst>
              </a:tr>
              <a:tr h="0">
                <a:tc>
                  <a:txBody>
                    <a:bodyPr/>
                    <a:lstStyle/>
                    <a:p>
                      <a:pPr>
                        <a:lnSpc>
                          <a:spcPct val="107000"/>
                        </a:lnSpc>
                        <a:spcAft>
                          <a:spcPts val="0"/>
                        </a:spcAft>
                      </a:pPr>
                      <a:r>
                        <a:rPr lang="en-GB" sz="2000" dirty="0">
                          <a:solidFill>
                            <a:schemeClr val="tx1"/>
                          </a:solidFill>
                          <a:effectLst/>
                        </a:rPr>
                        <a:t>Tuesday 25</a:t>
                      </a:r>
                      <a:r>
                        <a:rPr lang="en-GB" sz="2000" baseline="30000" dirty="0">
                          <a:solidFill>
                            <a:schemeClr val="tx1"/>
                          </a:solidFill>
                          <a:effectLst/>
                        </a:rPr>
                        <a:t>th</a:t>
                      </a:r>
                      <a:r>
                        <a:rPr lang="en-GB" sz="2000" dirty="0">
                          <a:solidFill>
                            <a:schemeClr val="tx1"/>
                          </a:solidFill>
                          <a:effectLst/>
                        </a:rPr>
                        <a:t> Feb</a:t>
                      </a:r>
                      <a:endParaRPr lang="en-GB"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en-GB"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err="1">
                          <a:solidFill>
                            <a:schemeClr val="tx1"/>
                          </a:solidFill>
                          <a:effectLst/>
                        </a:rPr>
                        <a:t>Neeld</a:t>
                      </a:r>
                      <a:endParaRPr lang="en-GB"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solidFill>
                            <a:schemeClr val="tx1"/>
                          </a:solidFill>
                          <a:effectLst/>
                        </a:rPr>
                        <a:t>Dance Festival</a:t>
                      </a:r>
                      <a:endParaRPr lang="en-GB"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83076416"/>
                  </a:ext>
                </a:extLst>
              </a:tr>
            </a:tbl>
          </a:graphicData>
        </a:graphic>
      </p:graphicFrame>
      <p:sp>
        <p:nvSpPr>
          <p:cNvPr id="9" name="TextBox 8">
            <a:extLst>
              <a:ext uri="{FF2B5EF4-FFF2-40B4-BE49-F238E27FC236}">
                <a16:creationId xmlns:a16="http://schemas.microsoft.com/office/drawing/2014/main" id="{F4D86366-959A-4CF3-848C-A870033329FE}"/>
              </a:ext>
            </a:extLst>
          </p:cNvPr>
          <p:cNvSpPr txBox="1"/>
          <p:nvPr/>
        </p:nvSpPr>
        <p:spPr>
          <a:xfrm>
            <a:off x="1631647" y="1923146"/>
            <a:ext cx="2659144" cy="584775"/>
          </a:xfrm>
          <a:prstGeom prst="rect">
            <a:avLst/>
          </a:prstGeom>
          <a:noFill/>
        </p:spPr>
        <p:txBody>
          <a:bodyPr wrap="square" rtlCol="0">
            <a:spAutoFit/>
          </a:bodyPr>
          <a:lstStyle/>
          <a:p>
            <a:r>
              <a:rPr lang="en-GB" sz="3200" dirty="0"/>
              <a:t>Term 3</a:t>
            </a:r>
          </a:p>
        </p:txBody>
      </p:sp>
      <p:sp>
        <p:nvSpPr>
          <p:cNvPr id="10" name="TextBox 9">
            <a:extLst>
              <a:ext uri="{FF2B5EF4-FFF2-40B4-BE49-F238E27FC236}">
                <a16:creationId xmlns:a16="http://schemas.microsoft.com/office/drawing/2014/main" id="{5DF3ABD5-DD14-47D4-AD6C-282FCCAE8C24}"/>
              </a:ext>
            </a:extLst>
          </p:cNvPr>
          <p:cNvSpPr txBox="1"/>
          <p:nvPr/>
        </p:nvSpPr>
        <p:spPr>
          <a:xfrm>
            <a:off x="1631647" y="3984565"/>
            <a:ext cx="1735318" cy="584775"/>
          </a:xfrm>
          <a:prstGeom prst="rect">
            <a:avLst/>
          </a:prstGeom>
          <a:noFill/>
        </p:spPr>
        <p:txBody>
          <a:bodyPr wrap="square" rtlCol="0">
            <a:spAutoFit/>
          </a:bodyPr>
          <a:lstStyle/>
          <a:p>
            <a:r>
              <a:rPr lang="en-GB" sz="3200" dirty="0"/>
              <a:t>Term 4</a:t>
            </a:r>
          </a:p>
        </p:txBody>
      </p:sp>
      <p:pic>
        <p:nvPicPr>
          <p:cNvPr id="11" name="Picture 10">
            <a:extLst>
              <a:ext uri="{FF2B5EF4-FFF2-40B4-BE49-F238E27FC236}">
                <a16:creationId xmlns:a16="http://schemas.microsoft.com/office/drawing/2014/main" id="{741F5B0E-6425-4124-AC2E-C1E2584CFD28}"/>
              </a:ext>
            </a:extLst>
          </p:cNvPr>
          <p:cNvPicPr>
            <a:picLocks noChangeAspect="1"/>
          </p:cNvPicPr>
          <p:nvPr/>
        </p:nvPicPr>
        <p:blipFill rotWithShape="1">
          <a:blip r:embed="rId2"/>
          <a:srcRect l="14928" t="18081" r="77356" b="7585"/>
          <a:stretch/>
        </p:blipFill>
        <p:spPr>
          <a:xfrm>
            <a:off x="233185" y="140823"/>
            <a:ext cx="1244998" cy="6499736"/>
          </a:xfrm>
          <a:prstGeom prst="rect">
            <a:avLst/>
          </a:prstGeom>
        </p:spPr>
      </p:pic>
    </p:spTree>
    <p:extLst>
      <p:ext uri="{BB962C8B-B14F-4D97-AF65-F5344CB8AC3E}">
        <p14:creationId xmlns:p14="http://schemas.microsoft.com/office/powerpoint/2010/main" val="1690889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E9CE3-806C-477D-B5F4-A06A01A79AA1}"/>
              </a:ext>
            </a:extLst>
          </p:cNvPr>
          <p:cNvSpPr>
            <a:spLocks noGrp="1"/>
          </p:cNvSpPr>
          <p:nvPr>
            <p:ph type="title"/>
          </p:nvPr>
        </p:nvSpPr>
        <p:spPr>
          <a:xfrm>
            <a:off x="1649504" y="2155"/>
            <a:ext cx="10058400" cy="1371600"/>
          </a:xfrm>
        </p:spPr>
        <p:txBody>
          <a:bodyPr/>
          <a:lstStyle/>
          <a:p>
            <a:r>
              <a:rPr lang="en-GB" dirty="0"/>
              <a:t>New events! Please note</a:t>
            </a:r>
          </a:p>
        </p:txBody>
      </p:sp>
      <p:sp>
        <p:nvSpPr>
          <p:cNvPr id="9" name="TextBox 8">
            <a:extLst>
              <a:ext uri="{FF2B5EF4-FFF2-40B4-BE49-F238E27FC236}">
                <a16:creationId xmlns:a16="http://schemas.microsoft.com/office/drawing/2014/main" id="{F4D86366-959A-4CF3-848C-A870033329FE}"/>
              </a:ext>
            </a:extLst>
          </p:cNvPr>
          <p:cNvSpPr txBox="1"/>
          <p:nvPr/>
        </p:nvSpPr>
        <p:spPr>
          <a:xfrm>
            <a:off x="1674479" y="1042459"/>
            <a:ext cx="2659144" cy="400110"/>
          </a:xfrm>
          <a:prstGeom prst="rect">
            <a:avLst/>
          </a:prstGeom>
          <a:noFill/>
        </p:spPr>
        <p:txBody>
          <a:bodyPr wrap="square" rtlCol="0">
            <a:spAutoFit/>
          </a:bodyPr>
          <a:lstStyle/>
          <a:p>
            <a:r>
              <a:rPr lang="en-GB" sz="2000" dirty="0"/>
              <a:t>Term 1</a:t>
            </a:r>
          </a:p>
        </p:txBody>
      </p:sp>
      <p:sp>
        <p:nvSpPr>
          <p:cNvPr id="10" name="TextBox 9">
            <a:extLst>
              <a:ext uri="{FF2B5EF4-FFF2-40B4-BE49-F238E27FC236}">
                <a16:creationId xmlns:a16="http://schemas.microsoft.com/office/drawing/2014/main" id="{5DF3ABD5-DD14-47D4-AD6C-282FCCAE8C24}"/>
              </a:ext>
            </a:extLst>
          </p:cNvPr>
          <p:cNvSpPr txBox="1"/>
          <p:nvPr/>
        </p:nvSpPr>
        <p:spPr>
          <a:xfrm>
            <a:off x="1674479" y="2102632"/>
            <a:ext cx="1735318" cy="400110"/>
          </a:xfrm>
          <a:prstGeom prst="rect">
            <a:avLst/>
          </a:prstGeom>
          <a:noFill/>
        </p:spPr>
        <p:txBody>
          <a:bodyPr wrap="square" rtlCol="0">
            <a:spAutoFit/>
          </a:bodyPr>
          <a:lstStyle/>
          <a:p>
            <a:r>
              <a:rPr lang="en-GB" sz="2000" dirty="0"/>
              <a:t>Term 2</a:t>
            </a:r>
          </a:p>
        </p:txBody>
      </p:sp>
      <p:pic>
        <p:nvPicPr>
          <p:cNvPr id="11" name="Picture 10">
            <a:extLst>
              <a:ext uri="{FF2B5EF4-FFF2-40B4-BE49-F238E27FC236}">
                <a16:creationId xmlns:a16="http://schemas.microsoft.com/office/drawing/2014/main" id="{741F5B0E-6425-4124-AC2E-C1E2584CFD28}"/>
              </a:ext>
            </a:extLst>
          </p:cNvPr>
          <p:cNvPicPr>
            <a:picLocks noChangeAspect="1"/>
          </p:cNvPicPr>
          <p:nvPr/>
        </p:nvPicPr>
        <p:blipFill rotWithShape="1">
          <a:blip r:embed="rId2"/>
          <a:srcRect l="14928" t="18081" r="77356" b="7585"/>
          <a:stretch/>
        </p:blipFill>
        <p:spPr>
          <a:xfrm>
            <a:off x="233185" y="140823"/>
            <a:ext cx="1244998" cy="6499736"/>
          </a:xfrm>
          <a:prstGeom prst="rect">
            <a:avLst/>
          </a:prstGeom>
        </p:spPr>
      </p:pic>
      <p:graphicFrame>
        <p:nvGraphicFramePr>
          <p:cNvPr id="5" name="Table 4">
            <a:extLst>
              <a:ext uri="{FF2B5EF4-FFF2-40B4-BE49-F238E27FC236}">
                <a16:creationId xmlns:a16="http://schemas.microsoft.com/office/drawing/2014/main" id="{9FFCB87D-FD96-4FE6-8703-78887DCD974D}"/>
              </a:ext>
            </a:extLst>
          </p:cNvPr>
          <p:cNvGraphicFramePr>
            <a:graphicFrameLocks noGrp="1"/>
          </p:cNvGraphicFramePr>
          <p:nvPr>
            <p:extLst>
              <p:ext uri="{D42A27DB-BD31-4B8C-83A1-F6EECF244321}">
                <p14:modId xmlns:p14="http://schemas.microsoft.com/office/powerpoint/2010/main" val="2864133478"/>
              </p:ext>
            </p:extLst>
          </p:nvPr>
        </p:nvGraphicFramePr>
        <p:xfrm>
          <a:off x="1649504" y="1477378"/>
          <a:ext cx="9870069" cy="508254"/>
        </p:xfrm>
        <a:graphic>
          <a:graphicData uri="http://schemas.openxmlformats.org/drawingml/2006/table">
            <a:tbl>
              <a:tblPr firstRow="1" firstCol="1" bandRow="1">
                <a:tableStyleId>{5C22544A-7EE6-4342-B048-85BDC9FD1C3A}</a:tableStyleId>
              </a:tblPr>
              <a:tblGrid>
                <a:gridCol w="2499973">
                  <a:extLst>
                    <a:ext uri="{9D8B030D-6E8A-4147-A177-3AD203B41FA5}">
                      <a16:colId xmlns:a16="http://schemas.microsoft.com/office/drawing/2014/main" val="1474065130"/>
                    </a:ext>
                  </a:extLst>
                </a:gridCol>
                <a:gridCol w="1917714">
                  <a:extLst>
                    <a:ext uri="{9D8B030D-6E8A-4147-A177-3AD203B41FA5}">
                      <a16:colId xmlns:a16="http://schemas.microsoft.com/office/drawing/2014/main" val="2733416065"/>
                    </a:ext>
                  </a:extLst>
                </a:gridCol>
                <a:gridCol w="1601028">
                  <a:extLst>
                    <a:ext uri="{9D8B030D-6E8A-4147-A177-3AD203B41FA5}">
                      <a16:colId xmlns:a16="http://schemas.microsoft.com/office/drawing/2014/main" val="2541739542"/>
                    </a:ext>
                  </a:extLst>
                </a:gridCol>
                <a:gridCol w="3851354">
                  <a:extLst>
                    <a:ext uri="{9D8B030D-6E8A-4147-A177-3AD203B41FA5}">
                      <a16:colId xmlns:a16="http://schemas.microsoft.com/office/drawing/2014/main" val="1966743622"/>
                    </a:ext>
                  </a:extLst>
                </a:gridCol>
              </a:tblGrid>
              <a:tr h="0">
                <a:tc>
                  <a:txBody>
                    <a:bodyPr/>
                    <a:lstStyle/>
                    <a:p>
                      <a:pPr>
                        <a:lnSpc>
                          <a:spcPct val="107000"/>
                        </a:lnSpc>
                        <a:spcAft>
                          <a:spcPts val="0"/>
                        </a:spcAft>
                      </a:pPr>
                      <a:r>
                        <a:rPr lang="en-GB" sz="1600" dirty="0">
                          <a:solidFill>
                            <a:schemeClr val="tx1"/>
                          </a:solidFill>
                          <a:effectLst/>
                        </a:rPr>
                        <a:t>Friday 4</a:t>
                      </a:r>
                      <a:r>
                        <a:rPr lang="en-GB" sz="1600" baseline="30000" dirty="0">
                          <a:solidFill>
                            <a:schemeClr val="tx1"/>
                          </a:solidFill>
                          <a:effectLst/>
                        </a:rPr>
                        <a:t>th</a:t>
                      </a:r>
                      <a:r>
                        <a:rPr lang="en-GB" sz="1600" dirty="0">
                          <a:solidFill>
                            <a:schemeClr val="tx1"/>
                          </a:solidFill>
                          <a:effectLst/>
                        </a:rPr>
                        <a:t> October</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solidFill>
                            <a:schemeClr val="tx1"/>
                          </a:solidFill>
                          <a:effectLst/>
                        </a:rPr>
                        <a:t>9.30am – 11.45pm</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a:solidFill>
                            <a:schemeClr val="tx1"/>
                          </a:solidFill>
                          <a:effectLst/>
                        </a:rPr>
                        <a:t>Sheldon</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a:solidFill>
                            <a:schemeClr val="tx1"/>
                          </a:solidFill>
                          <a:effectLst/>
                        </a:rPr>
                        <a:t>Young Leaders/Umpiring/refereeing</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2775375"/>
                  </a:ext>
                </a:extLst>
              </a:tr>
            </a:tbl>
          </a:graphicData>
        </a:graphic>
      </p:graphicFrame>
      <p:graphicFrame>
        <p:nvGraphicFramePr>
          <p:cNvPr id="6" name="Table 5">
            <a:extLst>
              <a:ext uri="{FF2B5EF4-FFF2-40B4-BE49-F238E27FC236}">
                <a16:creationId xmlns:a16="http://schemas.microsoft.com/office/drawing/2014/main" id="{37CDA350-0CA6-4A92-8E82-84220FDD8E83}"/>
              </a:ext>
            </a:extLst>
          </p:cNvPr>
          <p:cNvGraphicFramePr>
            <a:graphicFrameLocks noGrp="1"/>
          </p:cNvGraphicFramePr>
          <p:nvPr>
            <p:extLst>
              <p:ext uri="{D42A27DB-BD31-4B8C-83A1-F6EECF244321}">
                <p14:modId xmlns:p14="http://schemas.microsoft.com/office/powerpoint/2010/main" val="674638701"/>
              </p:ext>
            </p:extLst>
          </p:nvPr>
        </p:nvGraphicFramePr>
        <p:xfrm>
          <a:off x="1649504" y="1814582"/>
          <a:ext cx="9870070" cy="247333"/>
        </p:xfrm>
        <a:graphic>
          <a:graphicData uri="http://schemas.openxmlformats.org/drawingml/2006/table">
            <a:tbl>
              <a:tblPr firstRow="1" firstCol="1" bandRow="1">
                <a:tableStyleId>{5C22544A-7EE6-4342-B048-85BDC9FD1C3A}</a:tableStyleId>
              </a:tblPr>
              <a:tblGrid>
                <a:gridCol w="2508771">
                  <a:extLst>
                    <a:ext uri="{9D8B030D-6E8A-4147-A177-3AD203B41FA5}">
                      <a16:colId xmlns:a16="http://schemas.microsoft.com/office/drawing/2014/main" val="2631790573"/>
                    </a:ext>
                  </a:extLst>
                </a:gridCol>
                <a:gridCol w="1926511">
                  <a:extLst>
                    <a:ext uri="{9D8B030D-6E8A-4147-A177-3AD203B41FA5}">
                      <a16:colId xmlns:a16="http://schemas.microsoft.com/office/drawing/2014/main" val="2495508156"/>
                    </a:ext>
                  </a:extLst>
                </a:gridCol>
                <a:gridCol w="1592230">
                  <a:extLst>
                    <a:ext uri="{9D8B030D-6E8A-4147-A177-3AD203B41FA5}">
                      <a16:colId xmlns:a16="http://schemas.microsoft.com/office/drawing/2014/main" val="3099844896"/>
                    </a:ext>
                  </a:extLst>
                </a:gridCol>
                <a:gridCol w="3842558">
                  <a:extLst>
                    <a:ext uri="{9D8B030D-6E8A-4147-A177-3AD203B41FA5}">
                      <a16:colId xmlns:a16="http://schemas.microsoft.com/office/drawing/2014/main" val="3904847026"/>
                    </a:ext>
                  </a:extLst>
                </a:gridCol>
              </a:tblGrid>
              <a:tr h="247333">
                <a:tc>
                  <a:txBody>
                    <a:bodyPr/>
                    <a:lstStyle/>
                    <a:p>
                      <a:pPr>
                        <a:lnSpc>
                          <a:spcPct val="107000"/>
                        </a:lnSpc>
                        <a:spcAft>
                          <a:spcPts val="0"/>
                        </a:spcAft>
                      </a:pPr>
                      <a:r>
                        <a:rPr lang="en-GB" sz="1600" dirty="0">
                          <a:solidFill>
                            <a:schemeClr val="tx1"/>
                          </a:solidFill>
                          <a:effectLst/>
                        </a:rPr>
                        <a:t>Friday 11</a:t>
                      </a:r>
                      <a:r>
                        <a:rPr lang="en-GB" sz="1600" baseline="30000" dirty="0">
                          <a:solidFill>
                            <a:schemeClr val="tx1"/>
                          </a:solidFill>
                          <a:effectLst/>
                        </a:rPr>
                        <a:t>th</a:t>
                      </a:r>
                      <a:r>
                        <a:rPr lang="en-GB" sz="1600" dirty="0">
                          <a:solidFill>
                            <a:schemeClr val="tx1"/>
                          </a:solidFill>
                          <a:effectLst/>
                        </a:rPr>
                        <a:t> October</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solidFill>
                            <a:schemeClr val="tx1"/>
                          </a:solidFill>
                          <a:effectLst/>
                        </a:rPr>
                        <a:t>12pm – 3pm</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solidFill>
                            <a:schemeClr val="tx1"/>
                          </a:solidFill>
                          <a:effectLst/>
                        </a:rPr>
                        <a:t>Chip Golf </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a:solidFill>
                            <a:schemeClr val="tx1"/>
                          </a:solidFill>
                          <a:effectLst/>
                        </a:rPr>
                        <a:t>Golf Festival YR4/5 with JEP</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89400705"/>
                  </a:ext>
                </a:extLst>
              </a:tr>
            </a:tbl>
          </a:graphicData>
        </a:graphic>
      </p:graphicFrame>
      <p:graphicFrame>
        <p:nvGraphicFramePr>
          <p:cNvPr id="12" name="Table 11">
            <a:extLst>
              <a:ext uri="{FF2B5EF4-FFF2-40B4-BE49-F238E27FC236}">
                <a16:creationId xmlns:a16="http://schemas.microsoft.com/office/drawing/2014/main" id="{4C7BE453-3C42-4C9B-A2CA-BE68F17F6B40}"/>
              </a:ext>
            </a:extLst>
          </p:cNvPr>
          <p:cNvGraphicFramePr>
            <a:graphicFrameLocks noGrp="1"/>
          </p:cNvGraphicFramePr>
          <p:nvPr>
            <p:extLst>
              <p:ext uri="{D42A27DB-BD31-4B8C-83A1-F6EECF244321}">
                <p14:modId xmlns:p14="http://schemas.microsoft.com/office/powerpoint/2010/main" val="2530475979"/>
              </p:ext>
            </p:extLst>
          </p:nvPr>
        </p:nvGraphicFramePr>
        <p:xfrm>
          <a:off x="1649503" y="2526630"/>
          <a:ext cx="9870071" cy="247333"/>
        </p:xfrm>
        <a:graphic>
          <a:graphicData uri="http://schemas.openxmlformats.org/drawingml/2006/table">
            <a:tbl>
              <a:tblPr firstRow="1" firstCol="1" bandRow="1">
                <a:tableStyleId>{5C22544A-7EE6-4342-B048-85BDC9FD1C3A}</a:tableStyleId>
              </a:tblPr>
              <a:tblGrid>
                <a:gridCol w="2494000">
                  <a:extLst>
                    <a:ext uri="{9D8B030D-6E8A-4147-A177-3AD203B41FA5}">
                      <a16:colId xmlns:a16="http://schemas.microsoft.com/office/drawing/2014/main" val="2041620114"/>
                    </a:ext>
                  </a:extLst>
                </a:gridCol>
                <a:gridCol w="1975501">
                  <a:extLst>
                    <a:ext uri="{9D8B030D-6E8A-4147-A177-3AD203B41FA5}">
                      <a16:colId xmlns:a16="http://schemas.microsoft.com/office/drawing/2014/main" val="667408692"/>
                    </a:ext>
                  </a:extLst>
                </a:gridCol>
                <a:gridCol w="1581606">
                  <a:extLst>
                    <a:ext uri="{9D8B030D-6E8A-4147-A177-3AD203B41FA5}">
                      <a16:colId xmlns:a16="http://schemas.microsoft.com/office/drawing/2014/main" val="3637079013"/>
                    </a:ext>
                  </a:extLst>
                </a:gridCol>
                <a:gridCol w="3818964">
                  <a:extLst>
                    <a:ext uri="{9D8B030D-6E8A-4147-A177-3AD203B41FA5}">
                      <a16:colId xmlns:a16="http://schemas.microsoft.com/office/drawing/2014/main" val="2400338480"/>
                    </a:ext>
                  </a:extLst>
                </a:gridCol>
              </a:tblGrid>
              <a:tr h="38735">
                <a:tc>
                  <a:txBody>
                    <a:bodyPr/>
                    <a:lstStyle/>
                    <a:p>
                      <a:pPr>
                        <a:lnSpc>
                          <a:spcPct val="107000"/>
                        </a:lnSpc>
                        <a:spcAft>
                          <a:spcPts val="0"/>
                        </a:spcAft>
                      </a:pPr>
                      <a:r>
                        <a:rPr lang="en-GB" sz="1600">
                          <a:solidFill>
                            <a:schemeClr val="tx1"/>
                          </a:solidFill>
                          <a:effectLst/>
                        </a:rPr>
                        <a:t>Friday 22</a:t>
                      </a:r>
                      <a:r>
                        <a:rPr lang="en-GB" sz="1600" baseline="30000">
                          <a:solidFill>
                            <a:schemeClr val="tx1"/>
                          </a:solidFill>
                          <a:effectLst/>
                        </a:rPr>
                        <a:t>nd</a:t>
                      </a:r>
                      <a:r>
                        <a:rPr lang="en-GB" sz="1600">
                          <a:solidFill>
                            <a:schemeClr val="tx1"/>
                          </a:solidFill>
                          <a:effectLst/>
                        </a:rPr>
                        <a:t> November</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solidFill>
                            <a:schemeClr val="tx1"/>
                          </a:solidFill>
                          <a:effectLst/>
                        </a:rPr>
                        <a:t>9.30am – 11am</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solidFill>
                            <a:schemeClr val="tx1"/>
                          </a:solidFill>
                          <a:effectLst/>
                        </a:rPr>
                        <a:t>Abbeyfield</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a:solidFill>
                            <a:schemeClr val="tx1"/>
                          </a:solidFill>
                          <a:effectLst/>
                        </a:rPr>
                        <a:t>New Age </a:t>
                      </a:r>
                      <a:r>
                        <a:rPr lang="en-GB" sz="1600" dirty="0" err="1">
                          <a:solidFill>
                            <a:schemeClr val="tx1"/>
                          </a:solidFill>
                          <a:effectLst/>
                        </a:rPr>
                        <a:t>Kurling</a:t>
                      </a:r>
                      <a:r>
                        <a:rPr lang="en-GB" sz="1600" dirty="0">
                          <a:solidFill>
                            <a:schemeClr val="tx1"/>
                          </a:solidFill>
                          <a:effectLst/>
                        </a:rPr>
                        <a:t> </a:t>
                      </a:r>
                      <a:r>
                        <a:rPr lang="en-US" sz="1600" dirty="0">
                          <a:solidFill>
                            <a:schemeClr val="tx1"/>
                          </a:solidFill>
                          <a:effectLst/>
                        </a:rPr>
                        <a:t>SEND event</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73132917"/>
                  </a:ext>
                </a:extLst>
              </a:tr>
            </a:tbl>
          </a:graphicData>
        </a:graphic>
      </p:graphicFrame>
      <p:graphicFrame>
        <p:nvGraphicFramePr>
          <p:cNvPr id="13" name="Table 12">
            <a:extLst>
              <a:ext uri="{FF2B5EF4-FFF2-40B4-BE49-F238E27FC236}">
                <a16:creationId xmlns:a16="http://schemas.microsoft.com/office/drawing/2014/main" id="{C67E1276-421D-46BC-A78D-86722E00698E}"/>
              </a:ext>
            </a:extLst>
          </p:cNvPr>
          <p:cNvGraphicFramePr>
            <a:graphicFrameLocks noGrp="1"/>
          </p:cNvGraphicFramePr>
          <p:nvPr>
            <p:extLst>
              <p:ext uri="{D42A27DB-BD31-4B8C-83A1-F6EECF244321}">
                <p14:modId xmlns:p14="http://schemas.microsoft.com/office/powerpoint/2010/main" val="510434512"/>
              </p:ext>
            </p:extLst>
          </p:nvPr>
        </p:nvGraphicFramePr>
        <p:xfrm>
          <a:off x="1649503" y="2843790"/>
          <a:ext cx="9870071" cy="247333"/>
        </p:xfrm>
        <a:graphic>
          <a:graphicData uri="http://schemas.openxmlformats.org/drawingml/2006/table">
            <a:tbl>
              <a:tblPr firstRow="1" firstCol="1" bandRow="1">
                <a:tableStyleId>{5C22544A-7EE6-4342-B048-85BDC9FD1C3A}</a:tableStyleId>
              </a:tblPr>
              <a:tblGrid>
                <a:gridCol w="2494000">
                  <a:extLst>
                    <a:ext uri="{9D8B030D-6E8A-4147-A177-3AD203B41FA5}">
                      <a16:colId xmlns:a16="http://schemas.microsoft.com/office/drawing/2014/main" val="3742516840"/>
                    </a:ext>
                  </a:extLst>
                </a:gridCol>
                <a:gridCol w="1975501">
                  <a:extLst>
                    <a:ext uri="{9D8B030D-6E8A-4147-A177-3AD203B41FA5}">
                      <a16:colId xmlns:a16="http://schemas.microsoft.com/office/drawing/2014/main" val="2996639581"/>
                    </a:ext>
                  </a:extLst>
                </a:gridCol>
                <a:gridCol w="1563749">
                  <a:extLst>
                    <a:ext uri="{9D8B030D-6E8A-4147-A177-3AD203B41FA5}">
                      <a16:colId xmlns:a16="http://schemas.microsoft.com/office/drawing/2014/main" val="529920136"/>
                    </a:ext>
                  </a:extLst>
                </a:gridCol>
                <a:gridCol w="3836821">
                  <a:extLst>
                    <a:ext uri="{9D8B030D-6E8A-4147-A177-3AD203B41FA5}">
                      <a16:colId xmlns:a16="http://schemas.microsoft.com/office/drawing/2014/main" val="1214336595"/>
                    </a:ext>
                  </a:extLst>
                </a:gridCol>
              </a:tblGrid>
              <a:tr h="0">
                <a:tc>
                  <a:txBody>
                    <a:bodyPr/>
                    <a:lstStyle/>
                    <a:p>
                      <a:pPr>
                        <a:lnSpc>
                          <a:spcPct val="107000"/>
                        </a:lnSpc>
                        <a:spcAft>
                          <a:spcPts val="0"/>
                        </a:spcAft>
                      </a:pPr>
                      <a:r>
                        <a:rPr lang="en-GB" sz="1600" dirty="0">
                          <a:solidFill>
                            <a:schemeClr val="tx1"/>
                          </a:solidFill>
                          <a:effectLst/>
                        </a:rPr>
                        <a:t>Friday 29</a:t>
                      </a:r>
                      <a:r>
                        <a:rPr lang="en-GB" sz="1600" baseline="30000" dirty="0">
                          <a:solidFill>
                            <a:schemeClr val="tx1"/>
                          </a:solidFill>
                          <a:effectLst/>
                        </a:rPr>
                        <a:t>th</a:t>
                      </a:r>
                      <a:r>
                        <a:rPr lang="en-GB" sz="1600" dirty="0">
                          <a:solidFill>
                            <a:schemeClr val="tx1"/>
                          </a:solidFill>
                          <a:effectLst/>
                        </a:rPr>
                        <a:t> November</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solidFill>
                            <a:schemeClr val="tx1"/>
                          </a:solidFill>
                          <a:effectLst/>
                        </a:rPr>
                        <a:t>1.15pm 2.30pm</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solidFill>
                            <a:schemeClr val="tx1"/>
                          </a:solidFill>
                          <a:effectLst/>
                        </a:rPr>
                        <a:t>Sheldon</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a:solidFill>
                            <a:schemeClr val="tx1"/>
                          </a:solidFill>
                          <a:effectLst/>
                        </a:rPr>
                        <a:t>Mini </a:t>
                      </a:r>
                      <a:r>
                        <a:rPr lang="en-GB" sz="1600" dirty="0" err="1">
                          <a:solidFill>
                            <a:schemeClr val="tx1"/>
                          </a:solidFill>
                          <a:effectLst/>
                        </a:rPr>
                        <a:t>mudder</a:t>
                      </a:r>
                      <a:r>
                        <a:rPr lang="en-GB" sz="1600" dirty="0">
                          <a:solidFill>
                            <a:schemeClr val="tx1"/>
                          </a:solidFill>
                          <a:effectLst/>
                        </a:rPr>
                        <a:t> YR1/2</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88720970"/>
                  </a:ext>
                </a:extLst>
              </a:tr>
            </a:tbl>
          </a:graphicData>
        </a:graphic>
      </p:graphicFrame>
      <p:sp>
        <p:nvSpPr>
          <p:cNvPr id="14" name="Rectangle 13">
            <a:extLst>
              <a:ext uri="{FF2B5EF4-FFF2-40B4-BE49-F238E27FC236}">
                <a16:creationId xmlns:a16="http://schemas.microsoft.com/office/drawing/2014/main" id="{C5D3D86B-4E64-4771-B41A-BB62EE703968}"/>
              </a:ext>
            </a:extLst>
          </p:cNvPr>
          <p:cNvSpPr/>
          <p:nvPr/>
        </p:nvSpPr>
        <p:spPr>
          <a:xfrm>
            <a:off x="1674479" y="3160950"/>
            <a:ext cx="910827" cy="369332"/>
          </a:xfrm>
          <a:prstGeom prst="rect">
            <a:avLst/>
          </a:prstGeom>
        </p:spPr>
        <p:txBody>
          <a:bodyPr wrap="none">
            <a:spAutoFit/>
          </a:bodyPr>
          <a:lstStyle/>
          <a:p>
            <a:r>
              <a:rPr lang="en-GB" dirty="0"/>
              <a:t>Term 3</a:t>
            </a:r>
          </a:p>
        </p:txBody>
      </p:sp>
      <p:graphicFrame>
        <p:nvGraphicFramePr>
          <p:cNvPr id="15" name="Table 14">
            <a:extLst>
              <a:ext uri="{FF2B5EF4-FFF2-40B4-BE49-F238E27FC236}">
                <a16:creationId xmlns:a16="http://schemas.microsoft.com/office/drawing/2014/main" id="{3C8A45BE-C0CD-4B61-81EC-7A9B48BC5CA5}"/>
              </a:ext>
            </a:extLst>
          </p:cNvPr>
          <p:cNvGraphicFramePr>
            <a:graphicFrameLocks noGrp="1"/>
          </p:cNvGraphicFramePr>
          <p:nvPr>
            <p:extLst>
              <p:ext uri="{D42A27DB-BD31-4B8C-83A1-F6EECF244321}">
                <p14:modId xmlns:p14="http://schemas.microsoft.com/office/powerpoint/2010/main" val="2637688735"/>
              </p:ext>
            </p:extLst>
          </p:nvPr>
        </p:nvGraphicFramePr>
        <p:xfrm>
          <a:off x="1674478" y="3600109"/>
          <a:ext cx="9845095" cy="247333"/>
        </p:xfrm>
        <a:graphic>
          <a:graphicData uri="http://schemas.openxmlformats.org/drawingml/2006/table">
            <a:tbl>
              <a:tblPr firstRow="1" firstCol="1" bandRow="1">
                <a:tableStyleId>{5C22544A-7EE6-4342-B048-85BDC9FD1C3A}</a:tableStyleId>
              </a:tblPr>
              <a:tblGrid>
                <a:gridCol w="2490470">
                  <a:extLst>
                    <a:ext uri="{9D8B030D-6E8A-4147-A177-3AD203B41FA5}">
                      <a16:colId xmlns:a16="http://schemas.microsoft.com/office/drawing/2014/main" val="1332603153"/>
                    </a:ext>
                  </a:extLst>
                </a:gridCol>
                <a:gridCol w="1969575">
                  <a:extLst>
                    <a:ext uri="{9D8B030D-6E8A-4147-A177-3AD203B41FA5}">
                      <a16:colId xmlns:a16="http://schemas.microsoft.com/office/drawing/2014/main" val="248977041"/>
                    </a:ext>
                  </a:extLst>
                </a:gridCol>
                <a:gridCol w="1443119">
                  <a:extLst>
                    <a:ext uri="{9D8B030D-6E8A-4147-A177-3AD203B41FA5}">
                      <a16:colId xmlns:a16="http://schemas.microsoft.com/office/drawing/2014/main" val="1126952241"/>
                    </a:ext>
                  </a:extLst>
                </a:gridCol>
                <a:gridCol w="3941931">
                  <a:extLst>
                    <a:ext uri="{9D8B030D-6E8A-4147-A177-3AD203B41FA5}">
                      <a16:colId xmlns:a16="http://schemas.microsoft.com/office/drawing/2014/main" val="1339308257"/>
                    </a:ext>
                  </a:extLst>
                </a:gridCol>
              </a:tblGrid>
              <a:tr h="0">
                <a:tc>
                  <a:txBody>
                    <a:bodyPr/>
                    <a:lstStyle/>
                    <a:p>
                      <a:pPr>
                        <a:lnSpc>
                          <a:spcPct val="107000"/>
                        </a:lnSpc>
                        <a:spcAft>
                          <a:spcPts val="0"/>
                        </a:spcAft>
                      </a:pPr>
                      <a:r>
                        <a:rPr lang="en-GB" sz="1600">
                          <a:solidFill>
                            <a:schemeClr val="tx1"/>
                          </a:solidFill>
                          <a:effectLst/>
                        </a:rPr>
                        <a:t>Monday 13</a:t>
                      </a:r>
                      <a:r>
                        <a:rPr lang="en-GB" sz="1600" baseline="30000">
                          <a:solidFill>
                            <a:schemeClr val="tx1"/>
                          </a:solidFill>
                          <a:effectLst/>
                        </a:rPr>
                        <a:t>th</a:t>
                      </a:r>
                      <a:r>
                        <a:rPr lang="en-GB" sz="1600">
                          <a:solidFill>
                            <a:schemeClr val="tx1"/>
                          </a:solidFill>
                          <a:effectLst/>
                        </a:rPr>
                        <a:t> January  </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solidFill>
                            <a:schemeClr val="tx1"/>
                          </a:solidFill>
                          <a:effectLst/>
                        </a:rPr>
                        <a:t>ALL DAY</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a:solidFill>
                            <a:schemeClr val="tx1"/>
                          </a:solidFill>
                          <a:effectLst/>
                        </a:rPr>
                        <a:t> Emma TBC</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a:solidFill>
                            <a:schemeClr val="tx1"/>
                          </a:solidFill>
                          <a:effectLst/>
                        </a:rPr>
                        <a:t>Compere / Young Speaker Training</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4451837"/>
                  </a:ext>
                </a:extLst>
              </a:tr>
            </a:tbl>
          </a:graphicData>
        </a:graphic>
      </p:graphicFrame>
      <p:graphicFrame>
        <p:nvGraphicFramePr>
          <p:cNvPr id="16" name="Table 15">
            <a:extLst>
              <a:ext uri="{FF2B5EF4-FFF2-40B4-BE49-F238E27FC236}">
                <a16:creationId xmlns:a16="http://schemas.microsoft.com/office/drawing/2014/main" id="{A9819D5E-14BF-4858-BD0A-068065C6C2CD}"/>
              </a:ext>
            </a:extLst>
          </p:cNvPr>
          <p:cNvGraphicFramePr>
            <a:graphicFrameLocks noGrp="1"/>
          </p:cNvGraphicFramePr>
          <p:nvPr>
            <p:extLst>
              <p:ext uri="{D42A27DB-BD31-4B8C-83A1-F6EECF244321}">
                <p14:modId xmlns:p14="http://schemas.microsoft.com/office/powerpoint/2010/main" val="42733208"/>
              </p:ext>
            </p:extLst>
          </p:nvPr>
        </p:nvGraphicFramePr>
        <p:xfrm>
          <a:off x="1649503" y="3983831"/>
          <a:ext cx="9845095" cy="247333"/>
        </p:xfrm>
        <a:graphic>
          <a:graphicData uri="http://schemas.openxmlformats.org/drawingml/2006/table">
            <a:tbl>
              <a:tblPr firstRow="1" firstCol="1" bandRow="1">
                <a:tableStyleId>{5C22544A-7EE6-4342-B048-85BDC9FD1C3A}</a:tableStyleId>
              </a:tblPr>
              <a:tblGrid>
                <a:gridCol w="2490470">
                  <a:extLst>
                    <a:ext uri="{9D8B030D-6E8A-4147-A177-3AD203B41FA5}">
                      <a16:colId xmlns:a16="http://schemas.microsoft.com/office/drawing/2014/main" val="2304461455"/>
                    </a:ext>
                  </a:extLst>
                </a:gridCol>
                <a:gridCol w="1969575">
                  <a:extLst>
                    <a:ext uri="{9D8B030D-6E8A-4147-A177-3AD203B41FA5}">
                      <a16:colId xmlns:a16="http://schemas.microsoft.com/office/drawing/2014/main" val="4286890636"/>
                    </a:ext>
                  </a:extLst>
                </a:gridCol>
                <a:gridCol w="1443119">
                  <a:extLst>
                    <a:ext uri="{9D8B030D-6E8A-4147-A177-3AD203B41FA5}">
                      <a16:colId xmlns:a16="http://schemas.microsoft.com/office/drawing/2014/main" val="1772813191"/>
                    </a:ext>
                  </a:extLst>
                </a:gridCol>
                <a:gridCol w="3941931">
                  <a:extLst>
                    <a:ext uri="{9D8B030D-6E8A-4147-A177-3AD203B41FA5}">
                      <a16:colId xmlns:a16="http://schemas.microsoft.com/office/drawing/2014/main" val="3135864570"/>
                    </a:ext>
                  </a:extLst>
                </a:gridCol>
              </a:tblGrid>
              <a:tr h="0">
                <a:tc>
                  <a:txBody>
                    <a:bodyPr/>
                    <a:lstStyle/>
                    <a:p>
                      <a:pPr>
                        <a:lnSpc>
                          <a:spcPct val="107000"/>
                        </a:lnSpc>
                        <a:spcAft>
                          <a:spcPts val="0"/>
                        </a:spcAft>
                      </a:pPr>
                      <a:r>
                        <a:rPr lang="en-GB" sz="1600">
                          <a:solidFill>
                            <a:schemeClr val="tx1"/>
                          </a:solidFill>
                          <a:effectLst/>
                        </a:rPr>
                        <a:t>Friday 24th January </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solidFill>
                            <a:schemeClr val="tx1"/>
                          </a:solidFill>
                          <a:effectLst/>
                        </a:rPr>
                        <a:t>9.30am – 11am</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a:solidFill>
                            <a:schemeClr val="tx1"/>
                          </a:solidFill>
                          <a:effectLst/>
                        </a:rPr>
                        <a:t>Sheldon</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a:solidFill>
                            <a:schemeClr val="tx1"/>
                          </a:solidFill>
                          <a:effectLst/>
                        </a:rPr>
                        <a:t>Spring Orienteering</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8000934"/>
                  </a:ext>
                </a:extLst>
              </a:tr>
            </a:tbl>
          </a:graphicData>
        </a:graphic>
      </p:graphicFrame>
      <p:sp>
        <p:nvSpPr>
          <p:cNvPr id="17" name="Rectangle 16">
            <a:extLst>
              <a:ext uri="{FF2B5EF4-FFF2-40B4-BE49-F238E27FC236}">
                <a16:creationId xmlns:a16="http://schemas.microsoft.com/office/drawing/2014/main" id="{6199946C-0263-4F22-BF09-74DDD00C1FF9}"/>
              </a:ext>
            </a:extLst>
          </p:cNvPr>
          <p:cNvSpPr/>
          <p:nvPr/>
        </p:nvSpPr>
        <p:spPr>
          <a:xfrm>
            <a:off x="1740939" y="4405564"/>
            <a:ext cx="910827" cy="369332"/>
          </a:xfrm>
          <a:prstGeom prst="rect">
            <a:avLst/>
          </a:prstGeom>
        </p:spPr>
        <p:txBody>
          <a:bodyPr wrap="none">
            <a:spAutoFit/>
          </a:bodyPr>
          <a:lstStyle/>
          <a:p>
            <a:r>
              <a:rPr lang="en-GB" dirty="0"/>
              <a:t>Term 5</a:t>
            </a:r>
          </a:p>
        </p:txBody>
      </p:sp>
      <p:graphicFrame>
        <p:nvGraphicFramePr>
          <p:cNvPr id="18" name="Table 17">
            <a:extLst>
              <a:ext uri="{FF2B5EF4-FFF2-40B4-BE49-F238E27FC236}">
                <a16:creationId xmlns:a16="http://schemas.microsoft.com/office/drawing/2014/main" id="{A5A7FDEE-E940-47CC-853A-465309C80EA6}"/>
              </a:ext>
            </a:extLst>
          </p:cNvPr>
          <p:cNvGraphicFramePr>
            <a:graphicFrameLocks noGrp="1"/>
          </p:cNvGraphicFramePr>
          <p:nvPr>
            <p:extLst>
              <p:ext uri="{D42A27DB-BD31-4B8C-83A1-F6EECF244321}">
                <p14:modId xmlns:p14="http://schemas.microsoft.com/office/powerpoint/2010/main" val="3668414171"/>
              </p:ext>
            </p:extLst>
          </p:nvPr>
        </p:nvGraphicFramePr>
        <p:xfrm>
          <a:off x="1727519" y="4764420"/>
          <a:ext cx="9689062" cy="247333"/>
        </p:xfrm>
        <a:graphic>
          <a:graphicData uri="http://schemas.openxmlformats.org/drawingml/2006/table">
            <a:tbl>
              <a:tblPr firstRow="1" firstCol="1" bandRow="1">
                <a:tableStyleId>{5C22544A-7EE6-4342-B048-85BDC9FD1C3A}</a:tableStyleId>
              </a:tblPr>
              <a:tblGrid>
                <a:gridCol w="2450999">
                  <a:extLst>
                    <a:ext uri="{9D8B030D-6E8A-4147-A177-3AD203B41FA5}">
                      <a16:colId xmlns:a16="http://schemas.microsoft.com/office/drawing/2014/main" val="1807392497"/>
                    </a:ext>
                  </a:extLst>
                </a:gridCol>
                <a:gridCol w="1938360">
                  <a:extLst>
                    <a:ext uri="{9D8B030D-6E8A-4147-A177-3AD203B41FA5}">
                      <a16:colId xmlns:a16="http://schemas.microsoft.com/office/drawing/2014/main" val="2164004111"/>
                    </a:ext>
                  </a:extLst>
                </a:gridCol>
                <a:gridCol w="1420247">
                  <a:extLst>
                    <a:ext uri="{9D8B030D-6E8A-4147-A177-3AD203B41FA5}">
                      <a16:colId xmlns:a16="http://schemas.microsoft.com/office/drawing/2014/main" val="2798971866"/>
                    </a:ext>
                  </a:extLst>
                </a:gridCol>
                <a:gridCol w="3879456">
                  <a:extLst>
                    <a:ext uri="{9D8B030D-6E8A-4147-A177-3AD203B41FA5}">
                      <a16:colId xmlns:a16="http://schemas.microsoft.com/office/drawing/2014/main" val="3831194534"/>
                    </a:ext>
                  </a:extLst>
                </a:gridCol>
              </a:tblGrid>
              <a:tr h="0">
                <a:tc>
                  <a:txBody>
                    <a:bodyPr/>
                    <a:lstStyle/>
                    <a:p>
                      <a:pPr>
                        <a:lnSpc>
                          <a:spcPct val="107000"/>
                        </a:lnSpc>
                        <a:spcAft>
                          <a:spcPts val="0"/>
                        </a:spcAft>
                      </a:pPr>
                      <a:r>
                        <a:rPr lang="en-GB" sz="1600">
                          <a:solidFill>
                            <a:schemeClr val="tx1"/>
                          </a:solidFill>
                          <a:effectLst/>
                        </a:rPr>
                        <a:t>Friday 9</a:t>
                      </a:r>
                      <a:r>
                        <a:rPr lang="en-GB" sz="1600" baseline="30000">
                          <a:solidFill>
                            <a:schemeClr val="tx1"/>
                          </a:solidFill>
                          <a:effectLst/>
                        </a:rPr>
                        <a:t>th</a:t>
                      </a:r>
                      <a:r>
                        <a:rPr lang="en-GB" sz="1600">
                          <a:solidFill>
                            <a:schemeClr val="tx1"/>
                          </a:solidFill>
                          <a:effectLst/>
                        </a:rPr>
                        <a:t> May</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solidFill>
                            <a:schemeClr val="tx1"/>
                          </a:solidFill>
                          <a:effectLst/>
                        </a:rPr>
                        <a:t>9.30am – 11.20am</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solidFill>
                            <a:schemeClr val="tx1"/>
                          </a:solidFill>
                          <a:effectLst/>
                        </a:rPr>
                        <a:t>Abbeyfield</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a:solidFill>
                            <a:schemeClr val="tx1"/>
                          </a:solidFill>
                          <a:effectLst/>
                        </a:rPr>
                        <a:t>Dinosaur egg hunt REC/YR1</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7956417"/>
                  </a:ext>
                </a:extLst>
              </a:tr>
            </a:tbl>
          </a:graphicData>
        </a:graphic>
      </p:graphicFrame>
      <p:graphicFrame>
        <p:nvGraphicFramePr>
          <p:cNvPr id="19" name="Table 18">
            <a:extLst>
              <a:ext uri="{FF2B5EF4-FFF2-40B4-BE49-F238E27FC236}">
                <a16:creationId xmlns:a16="http://schemas.microsoft.com/office/drawing/2014/main" id="{E9DF6FF2-E560-4D2B-B5FE-983BCF9BEE2F}"/>
              </a:ext>
            </a:extLst>
          </p:cNvPr>
          <p:cNvGraphicFramePr>
            <a:graphicFrameLocks noGrp="1"/>
          </p:cNvGraphicFramePr>
          <p:nvPr>
            <p:extLst>
              <p:ext uri="{D42A27DB-BD31-4B8C-83A1-F6EECF244321}">
                <p14:modId xmlns:p14="http://schemas.microsoft.com/office/powerpoint/2010/main" val="2786944179"/>
              </p:ext>
            </p:extLst>
          </p:nvPr>
        </p:nvGraphicFramePr>
        <p:xfrm>
          <a:off x="1785692" y="5815541"/>
          <a:ext cx="9644309" cy="247333"/>
        </p:xfrm>
        <a:graphic>
          <a:graphicData uri="http://schemas.openxmlformats.org/drawingml/2006/table">
            <a:tbl>
              <a:tblPr firstRow="1" firstCol="1" bandRow="1">
                <a:tableStyleId>{5C22544A-7EE6-4342-B048-85BDC9FD1C3A}</a:tableStyleId>
              </a:tblPr>
              <a:tblGrid>
                <a:gridCol w="2439678">
                  <a:extLst>
                    <a:ext uri="{9D8B030D-6E8A-4147-A177-3AD203B41FA5}">
                      <a16:colId xmlns:a16="http://schemas.microsoft.com/office/drawing/2014/main" val="338173142"/>
                    </a:ext>
                  </a:extLst>
                </a:gridCol>
                <a:gridCol w="1929406">
                  <a:extLst>
                    <a:ext uri="{9D8B030D-6E8A-4147-A177-3AD203B41FA5}">
                      <a16:colId xmlns:a16="http://schemas.microsoft.com/office/drawing/2014/main" val="1601380997"/>
                    </a:ext>
                  </a:extLst>
                </a:gridCol>
                <a:gridCol w="1286574">
                  <a:extLst>
                    <a:ext uri="{9D8B030D-6E8A-4147-A177-3AD203B41FA5}">
                      <a16:colId xmlns:a16="http://schemas.microsoft.com/office/drawing/2014/main" val="1986539183"/>
                    </a:ext>
                  </a:extLst>
                </a:gridCol>
                <a:gridCol w="3988651">
                  <a:extLst>
                    <a:ext uri="{9D8B030D-6E8A-4147-A177-3AD203B41FA5}">
                      <a16:colId xmlns:a16="http://schemas.microsoft.com/office/drawing/2014/main" val="267355130"/>
                    </a:ext>
                  </a:extLst>
                </a:gridCol>
              </a:tblGrid>
              <a:tr h="0">
                <a:tc>
                  <a:txBody>
                    <a:bodyPr/>
                    <a:lstStyle/>
                    <a:p>
                      <a:pPr>
                        <a:lnSpc>
                          <a:spcPct val="107000"/>
                        </a:lnSpc>
                        <a:spcAft>
                          <a:spcPts val="0"/>
                        </a:spcAft>
                      </a:pPr>
                      <a:r>
                        <a:rPr lang="en-GB" sz="1600">
                          <a:solidFill>
                            <a:schemeClr val="tx1"/>
                          </a:solidFill>
                          <a:effectLst/>
                        </a:rPr>
                        <a:t>Friday 6</a:t>
                      </a:r>
                      <a:r>
                        <a:rPr lang="en-GB" sz="1600" baseline="30000">
                          <a:solidFill>
                            <a:schemeClr val="tx1"/>
                          </a:solidFill>
                          <a:effectLst/>
                        </a:rPr>
                        <a:t>th</a:t>
                      </a:r>
                      <a:r>
                        <a:rPr lang="en-GB" sz="1600">
                          <a:solidFill>
                            <a:schemeClr val="tx1"/>
                          </a:solidFill>
                          <a:effectLst/>
                        </a:rPr>
                        <a:t> June</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a:solidFill>
                            <a:schemeClr val="tx1"/>
                          </a:solidFill>
                          <a:effectLst/>
                        </a:rPr>
                        <a:t>9.30am – 11.00am</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solidFill>
                            <a:schemeClr val="tx1"/>
                          </a:solidFill>
                          <a:effectLst/>
                        </a:rPr>
                        <a:t>Sheldon</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a:solidFill>
                            <a:schemeClr val="tx1"/>
                          </a:solidFill>
                          <a:effectLst/>
                        </a:rPr>
                        <a:t>Summer scavenger hunt </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30597853"/>
                  </a:ext>
                </a:extLst>
              </a:tr>
            </a:tbl>
          </a:graphicData>
        </a:graphic>
      </p:graphicFrame>
      <p:sp>
        <p:nvSpPr>
          <p:cNvPr id="20" name="Rectangle 19">
            <a:extLst>
              <a:ext uri="{FF2B5EF4-FFF2-40B4-BE49-F238E27FC236}">
                <a16:creationId xmlns:a16="http://schemas.microsoft.com/office/drawing/2014/main" id="{5437FE88-2BA8-4CBA-8CD3-26BE29EC6383}"/>
              </a:ext>
            </a:extLst>
          </p:cNvPr>
          <p:cNvSpPr/>
          <p:nvPr/>
        </p:nvSpPr>
        <p:spPr>
          <a:xfrm>
            <a:off x="1740939" y="5456475"/>
            <a:ext cx="910827" cy="369332"/>
          </a:xfrm>
          <a:prstGeom prst="rect">
            <a:avLst/>
          </a:prstGeom>
        </p:spPr>
        <p:txBody>
          <a:bodyPr wrap="none">
            <a:spAutoFit/>
          </a:bodyPr>
          <a:lstStyle/>
          <a:p>
            <a:r>
              <a:rPr lang="en-GB" dirty="0"/>
              <a:t>Term 6</a:t>
            </a:r>
          </a:p>
        </p:txBody>
      </p:sp>
      <p:graphicFrame>
        <p:nvGraphicFramePr>
          <p:cNvPr id="21" name="Table 20">
            <a:extLst>
              <a:ext uri="{FF2B5EF4-FFF2-40B4-BE49-F238E27FC236}">
                <a16:creationId xmlns:a16="http://schemas.microsoft.com/office/drawing/2014/main" id="{88D8E9C4-B6C2-4B6F-AD59-6EF87F79CE04}"/>
              </a:ext>
            </a:extLst>
          </p:cNvPr>
          <p:cNvGraphicFramePr>
            <a:graphicFrameLocks noGrp="1"/>
          </p:cNvGraphicFramePr>
          <p:nvPr>
            <p:extLst>
              <p:ext uri="{D42A27DB-BD31-4B8C-83A1-F6EECF244321}">
                <p14:modId xmlns:p14="http://schemas.microsoft.com/office/powerpoint/2010/main" val="1268198719"/>
              </p:ext>
            </p:extLst>
          </p:nvPr>
        </p:nvGraphicFramePr>
        <p:xfrm>
          <a:off x="1727519" y="5097570"/>
          <a:ext cx="9702481" cy="247333"/>
        </p:xfrm>
        <a:graphic>
          <a:graphicData uri="http://schemas.openxmlformats.org/drawingml/2006/table">
            <a:tbl>
              <a:tblPr firstRow="1" firstCol="1" bandRow="1">
                <a:tableStyleId>{5C22544A-7EE6-4342-B048-85BDC9FD1C3A}</a:tableStyleId>
              </a:tblPr>
              <a:tblGrid>
                <a:gridCol w="2454394">
                  <a:extLst>
                    <a:ext uri="{9D8B030D-6E8A-4147-A177-3AD203B41FA5}">
                      <a16:colId xmlns:a16="http://schemas.microsoft.com/office/drawing/2014/main" val="3209105800"/>
                    </a:ext>
                  </a:extLst>
                </a:gridCol>
                <a:gridCol w="1941044">
                  <a:extLst>
                    <a:ext uri="{9D8B030D-6E8A-4147-A177-3AD203B41FA5}">
                      <a16:colId xmlns:a16="http://schemas.microsoft.com/office/drawing/2014/main" val="2394901844"/>
                    </a:ext>
                  </a:extLst>
                </a:gridCol>
                <a:gridCol w="1422214">
                  <a:extLst>
                    <a:ext uri="{9D8B030D-6E8A-4147-A177-3AD203B41FA5}">
                      <a16:colId xmlns:a16="http://schemas.microsoft.com/office/drawing/2014/main" val="2866825762"/>
                    </a:ext>
                  </a:extLst>
                </a:gridCol>
                <a:gridCol w="3884829">
                  <a:extLst>
                    <a:ext uri="{9D8B030D-6E8A-4147-A177-3AD203B41FA5}">
                      <a16:colId xmlns:a16="http://schemas.microsoft.com/office/drawing/2014/main" val="647448807"/>
                    </a:ext>
                  </a:extLst>
                </a:gridCol>
              </a:tblGrid>
              <a:tr h="0">
                <a:tc>
                  <a:txBody>
                    <a:bodyPr/>
                    <a:lstStyle/>
                    <a:p>
                      <a:pPr>
                        <a:lnSpc>
                          <a:spcPct val="107000"/>
                        </a:lnSpc>
                        <a:spcAft>
                          <a:spcPts val="0"/>
                        </a:spcAft>
                      </a:pPr>
                      <a:r>
                        <a:rPr lang="en-GB" sz="1600">
                          <a:solidFill>
                            <a:schemeClr val="tx1"/>
                          </a:solidFill>
                          <a:effectLst/>
                        </a:rPr>
                        <a:t>Monday 19</a:t>
                      </a:r>
                      <a:r>
                        <a:rPr lang="en-GB" sz="1600" baseline="30000">
                          <a:solidFill>
                            <a:schemeClr val="tx1"/>
                          </a:solidFill>
                          <a:effectLst/>
                        </a:rPr>
                        <a:t>th</a:t>
                      </a:r>
                      <a:r>
                        <a:rPr lang="en-GB" sz="1600">
                          <a:solidFill>
                            <a:schemeClr val="tx1"/>
                          </a:solidFill>
                          <a:effectLst/>
                        </a:rPr>
                        <a:t> May</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solidFill>
                            <a:schemeClr val="tx1"/>
                          </a:solidFill>
                          <a:effectLst/>
                        </a:rPr>
                        <a:t>9.30am – 11.30am</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a:solidFill>
                            <a:schemeClr val="tx1"/>
                          </a:solidFill>
                          <a:effectLst/>
                        </a:rPr>
                        <a:t>Stanley Park</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a:solidFill>
                            <a:schemeClr val="tx1"/>
                          </a:solidFill>
                          <a:effectLst/>
                        </a:rPr>
                        <a:t>Football Cup to plate YR4/5 (girls)</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46242153"/>
                  </a:ext>
                </a:extLst>
              </a:tr>
            </a:tbl>
          </a:graphicData>
        </a:graphic>
      </p:graphicFrame>
    </p:spTree>
    <p:extLst>
      <p:ext uri="{BB962C8B-B14F-4D97-AF65-F5344CB8AC3E}">
        <p14:creationId xmlns:p14="http://schemas.microsoft.com/office/powerpoint/2010/main" val="1043280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9ED69-F1A3-4A8F-9E45-9831AFFC783B}"/>
              </a:ext>
            </a:extLst>
          </p:cNvPr>
          <p:cNvSpPr>
            <a:spLocks noGrp="1"/>
          </p:cNvSpPr>
          <p:nvPr>
            <p:ph type="title"/>
          </p:nvPr>
        </p:nvSpPr>
        <p:spPr>
          <a:xfrm>
            <a:off x="1676401" y="381096"/>
            <a:ext cx="10058400" cy="1371600"/>
          </a:xfrm>
        </p:spPr>
        <p:txBody>
          <a:bodyPr>
            <a:normAutofit fontScale="90000"/>
          </a:bodyPr>
          <a:lstStyle/>
          <a:p>
            <a:r>
              <a:rPr lang="en-GB" dirty="0"/>
              <a:t>We are now on </a:t>
            </a:r>
            <a:r>
              <a:rPr lang="en-GB" dirty="0" err="1"/>
              <a:t>facebook</a:t>
            </a:r>
            <a:r>
              <a:rPr lang="en-GB" dirty="0"/>
              <a:t> and Insta!</a:t>
            </a:r>
          </a:p>
        </p:txBody>
      </p:sp>
      <p:pic>
        <p:nvPicPr>
          <p:cNvPr id="4" name="Picture 3">
            <a:extLst>
              <a:ext uri="{FF2B5EF4-FFF2-40B4-BE49-F238E27FC236}">
                <a16:creationId xmlns:a16="http://schemas.microsoft.com/office/drawing/2014/main" id="{8ACB47DC-EFAE-4E69-A955-D98870DB2284}"/>
              </a:ext>
            </a:extLst>
          </p:cNvPr>
          <p:cNvPicPr>
            <a:picLocks noChangeAspect="1"/>
          </p:cNvPicPr>
          <p:nvPr/>
        </p:nvPicPr>
        <p:blipFill rotWithShape="1">
          <a:blip r:embed="rId2"/>
          <a:srcRect l="14928" t="18081" r="77356" b="7585"/>
          <a:stretch/>
        </p:blipFill>
        <p:spPr>
          <a:xfrm>
            <a:off x="233185" y="140823"/>
            <a:ext cx="1244998" cy="6499736"/>
          </a:xfrm>
          <a:prstGeom prst="rect">
            <a:avLst/>
          </a:prstGeom>
        </p:spPr>
      </p:pic>
      <p:pic>
        <p:nvPicPr>
          <p:cNvPr id="1026" name="Picture 2" descr="Image result for face book">
            <a:extLst>
              <a:ext uri="{FF2B5EF4-FFF2-40B4-BE49-F238E27FC236}">
                <a16:creationId xmlns:a16="http://schemas.microsoft.com/office/drawing/2014/main" id="{3525AC3E-F97D-4A93-B5CE-DFCB0B6442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14" t="12150" r="2714" b="11731"/>
          <a:stretch/>
        </p:blipFill>
        <p:spPr bwMode="auto">
          <a:xfrm>
            <a:off x="1909482" y="2393577"/>
            <a:ext cx="1864659" cy="181983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face book">
            <a:extLst>
              <a:ext uri="{FF2B5EF4-FFF2-40B4-BE49-F238E27FC236}">
                <a16:creationId xmlns:a16="http://schemas.microsoft.com/office/drawing/2014/main" id="{A780F331-33FC-47E7-A9C8-E9C2870645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4584" y="2055495"/>
            <a:ext cx="241935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face book">
            <a:extLst>
              <a:ext uri="{FF2B5EF4-FFF2-40B4-BE49-F238E27FC236}">
                <a16:creationId xmlns:a16="http://schemas.microsoft.com/office/drawing/2014/main" id="{292F42FC-3DCF-4BA3-8A8F-604194CBD13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635" r="3999"/>
          <a:stretch/>
        </p:blipFill>
        <p:spPr bwMode="auto">
          <a:xfrm>
            <a:off x="4787152" y="3620060"/>
            <a:ext cx="2419351" cy="264795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instagram logo">
            <a:extLst>
              <a:ext uri="{FF2B5EF4-FFF2-40B4-BE49-F238E27FC236}">
                <a16:creationId xmlns:a16="http://schemas.microsoft.com/office/drawing/2014/main" id="{89C2C914-7504-4FC0-99EB-877BC1CFA0A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31815" b="34063"/>
          <a:stretch/>
        </p:blipFill>
        <p:spPr bwMode="auto">
          <a:xfrm>
            <a:off x="4869235" y="2187389"/>
            <a:ext cx="2238375" cy="81578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instagram logo">
            <a:extLst>
              <a:ext uri="{FF2B5EF4-FFF2-40B4-BE49-F238E27FC236}">
                <a16:creationId xmlns:a16="http://schemas.microsoft.com/office/drawing/2014/main" id="{699F6CF1-8BF2-41D4-96F7-9920736AFBA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9335" r="19593"/>
          <a:stretch/>
        </p:blipFill>
        <p:spPr bwMode="auto">
          <a:xfrm>
            <a:off x="7989539" y="4670611"/>
            <a:ext cx="1790089" cy="1751704"/>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instagram logo">
            <a:extLst>
              <a:ext uri="{FF2B5EF4-FFF2-40B4-BE49-F238E27FC236}">
                <a16:creationId xmlns:a16="http://schemas.microsoft.com/office/drawing/2014/main" id="{DEE94B49-F26D-4A06-B99F-2D02A0DA65C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99130" y="4648106"/>
            <a:ext cx="1675763" cy="16199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853D815-E8D1-4924-8B60-2C27F7E79619}"/>
              </a:ext>
            </a:extLst>
          </p:cNvPr>
          <p:cNvSpPr txBox="1"/>
          <p:nvPr/>
        </p:nvSpPr>
        <p:spPr>
          <a:xfrm>
            <a:off x="1823821" y="1613238"/>
            <a:ext cx="2238375" cy="369332"/>
          </a:xfrm>
          <a:prstGeom prst="rect">
            <a:avLst/>
          </a:prstGeom>
          <a:noFill/>
        </p:spPr>
        <p:txBody>
          <a:bodyPr wrap="square" rtlCol="0">
            <a:spAutoFit/>
          </a:bodyPr>
          <a:lstStyle/>
          <a:p>
            <a:r>
              <a:rPr lang="en-GB" dirty="0">
                <a:solidFill>
                  <a:srgbClr val="FF0000"/>
                </a:solidFill>
              </a:rPr>
              <a:t>Just sorting….. </a:t>
            </a:r>
          </a:p>
        </p:txBody>
      </p:sp>
    </p:spTree>
    <p:extLst>
      <p:ext uri="{BB962C8B-B14F-4D97-AF65-F5344CB8AC3E}">
        <p14:creationId xmlns:p14="http://schemas.microsoft.com/office/powerpoint/2010/main" val="2648925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Image result for oscar">
            <a:extLst>
              <a:ext uri="{FF2B5EF4-FFF2-40B4-BE49-F238E27FC236}">
                <a16:creationId xmlns:a16="http://schemas.microsoft.com/office/drawing/2014/main" id="{1175CED0-6B2F-4B7F-BE14-A64D7D25FA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19366" y="486550"/>
            <a:ext cx="1531625" cy="5941144"/>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pic>
        <p:nvPicPr>
          <p:cNvPr id="5122" name="Picture 2" descr="Image result for clack board">
            <a:extLst>
              <a:ext uri="{FF2B5EF4-FFF2-40B4-BE49-F238E27FC236}">
                <a16:creationId xmlns:a16="http://schemas.microsoft.com/office/drawing/2014/main" id="{450F5D19-14E1-4765-B16F-99B4DE1C5D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4573" y="0"/>
            <a:ext cx="3012142" cy="3984698"/>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4" name="TextBox 3"/>
          <p:cNvSpPr txBox="1"/>
          <p:nvPr/>
        </p:nvSpPr>
        <p:spPr>
          <a:xfrm>
            <a:off x="4550926" y="381028"/>
            <a:ext cx="4967471" cy="1754326"/>
          </a:xfrm>
          <a:prstGeom prst="rect">
            <a:avLst/>
          </a:prstGeom>
          <a:noFill/>
        </p:spPr>
        <p:txBody>
          <a:bodyPr wrap="square" rtlCol="0">
            <a:spAutoFit/>
          </a:bodyPr>
          <a:lstStyle/>
          <a:p>
            <a:pPr algn="ctr"/>
            <a:r>
              <a:rPr lang="en-GB" sz="5400" b="1" dirty="0"/>
              <a:t>Dance Festival 2025</a:t>
            </a:r>
          </a:p>
        </p:txBody>
      </p:sp>
      <p:sp>
        <p:nvSpPr>
          <p:cNvPr id="3" name="TextBox 2">
            <a:extLst>
              <a:ext uri="{FF2B5EF4-FFF2-40B4-BE49-F238E27FC236}">
                <a16:creationId xmlns:a16="http://schemas.microsoft.com/office/drawing/2014/main" id="{603DE8AB-B74B-4626-ADA6-46E33185F415}"/>
              </a:ext>
            </a:extLst>
          </p:cNvPr>
          <p:cNvSpPr txBox="1"/>
          <p:nvPr/>
        </p:nvSpPr>
        <p:spPr>
          <a:xfrm>
            <a:off x="1473730" y="3661034"/>
            <a:ext cx="9182373" cy="3139321"/>
          </a:xfrm>
          <a:prstGeom prst="rect">
            <a:avLst/>
          </a:prstGeom>
          <a:noFill/>
        </p:spPr>
        <p:txBody>
          <a:bodyPr wrap="square" rtlCol="0">
            <a:spAutoFit/>
          </a:bodyPr>
          <a:lstStyle/>
          <a:p>
            <a:endParaRPr lang="en-GB" sz="2000" dirty="0"/>
          </a:p>
          <a:p>
            <a:r>
              <a:rPr lang="en-GB" sz="2000" b="1" dirty="0"/>
              <a:t>Dance ideas</a:t>
            </a:r>
            <a:r>
              <a:rPr lang="en-GB" sz="2000" dirty="0"/>
              <a:t>: Choreograph dances inspired by famous movie soundtracks or iconic dance scenes in film history (e.g., La </a:t>
            </a:r>
            <a:r>
              <a:rPr lang="en-GB" sz="2000" dirty="0" err="1"/>
              <a:t>La</a:t>
            </a:r>
            <a:r>
              <a:rPr lang="en-GB" sz="2000" dirty="0"/>
              <a:t> Land, Grease, Matilda).</a:t>
            </a:r>
          </a:p>
          <a:p>
            <a:endParaRPr lang="en-GB" sz="2000" dirty="0"/>
          </a:p>
          <a:p>
            <a:r>
              <a:rPr lang="en-GB" sz="2000" dirty="0"/>
              <a:t>Booking details will be sent 1</a:t>
            </a:r>
            <a:r>
              <a:rPr lang="en-GB" sz="2000" baseline="30000" dirty="0"/>
              <a:t>st</a:t>
            </a:r>
            <a:r>
              <a:rPr lang="en-GB" sz="2000" dirty="0"/>
              <a:t> October </a:t>
            </a:r>
          </a:p>
          <a:p>
            <a:endParaRPr lang="en-GB" sz="2000" dirty="0"/>
          </a:p>
          <a:p>
            <a:r>
              <a:rPr lang="en-GB" sz="2000" dirty="0"/>
              <a:t>Tickets will be given to you Friday 10</a:t>
            </a:r>
            <a:r>
              <a:rPr lang="en-GB" sz="2000" baseline="30000" dirty="0"/>
              <a:t>th</a:t>
            </a:r>
            <a:r>
              <a:rPr lang="en-GB" sz="2000" dirty="0"/>
              <a:t> January, remaining tickets will be collected on Wednesday 22</a:t>
            </a:r>
            <a:r>
              <a:rPr lang="en-GB" sz="2000" baseline="30000" dirty="0"/>
              <a:t>nd</a:t>
            </a:r>
            <a:r>
              <a:rPr lang="en-GB" sz="2000" dirty="0"/>
              <a:t> January </a:t>
            </a:r>
          </a:p>
          <a:p>
            <a:endParaRPr lang="en-GB" b="1" dirty="0"/>
          </a:p>
        </p:txBody>
      </p:sp>
      <p:sp>
        <p:nvSpPr>
          <p:cNvPr id="5" name="TextBox 4">
            <a:extLst>
              <a:ext uri="{FF2B5EF4-FFF2-40B4-BE49-F238E27FC236}">
                <a16:creationId xmlns:a16="http://schemas.microsoft.com/office/drawing/2014/main" id="{B3469AA2-780D-4132-9B05-89CAC5EFA72B}"/>
              </a:ext>
            </a:extLst>
          </p:cNvPr>
          <p:cNvSpPr txBox="1"/>
          <p:nvPr/>
        </p:nvSpPr>
        <p:spPr>
          <a:xfrm>
            <a:off x="4287645" y="2428184"/>
            <a:ext cx="5831721" cy="1231106"/>
          </a:xfrm>
          <a:prstGeom prst="rect">
            <a:avLst/>
          </a:prstGeom>
          <a:noFill/>
        </p:spPr>
        <p:txBody>
          <a:bodyPr wrap="square" rtlCol="0">
            <a:spAutoFit/>
          </a:bodyPr>
          <a:lstStyle/>
          <a:p>
            <a:pPr algn="ctr"/>
            <a:r>
              <a:rPr lang="en-GB" sz="2800" b="1" dirty="0"/>
              <a:t>Theme "Lights, Camera, Dance! – Where Stars Shine on Stage“</a:t>
            </a:r>
          </a:p>
          <a:p>
            <a:endParaRPr lang="en-GB" dirty="0"/>
          </a:p>
        </p:txBody>
      </p:sp>
      <p:pic>
        <p:nvPicPr>
          <p:cNvPr id="23" name="Picture 22">
            <a:extLst>
              <a:ext uri="{FF2B5EF4-FFF2-40B4-BE49-F238E27FC236}">
                <a16:creationId xmlns:a16="http://schemas.microsoft.com/office/drawing/2014/main" id="{D4E540F3-E56B-4B5E-A045-ED77A0740121}"/>
              </a:ext>
            </a:extLst>
          </p:cNvPr>
          <p:cNvPicPr>
            <a:picLocks noChangeAspect="1"/>
          </p:cNvPicPr>
          <p:nvPr/>
        </p:nvPicPr>
        <p:blipFill rotWithShape="1">
          <a:blip r:embed="rId4"/>
          <a:srcRect l="14928" t="18081" r="77356" b="7585"/>
          <a:stretch/>
        </p:blipFill>
        <p:spPr>
          <a:xfrm>
            <a:off x="135118" y="147588"/>
            <a:ext cx="1244998" cy="6499736"/>
          </a:xfrm>
          <a:prstGeom prst="rect">
            <a:avLst/>
          </a:prstGeom>
        </p:spPr>
      </p:pic>
    </p:spTree>
    <p:extLst>
      <p:ext uri="{BB962C8B-B14F-4D97-AF65-F5344CB8AC3E}">
        <p14:creationId xmlns:p14="http://schemas.microsoft.com/office/powerpoint/2010/main" val="535359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4" name="TextBox 3"/>
          <p:cNvSpPr txBox="1"/>
          <p:nvPr/>
        </p:nvSpPr>
        <p:spPr>
          <a:xfrm>
            <a:off x="1567543" y="317255"/>
            <a:ext cx="7236822" cy="1754326"/>
          </a:xfrm>
          <a:prstGeom prst="rect">
            <a:avLst/>
          </a:prstGeom>
          <a:noFill/>
        </p:spPr>
        <p:txBody>
          <a:bodyPr wrap="square" rtlCol="0">
            <a:spAutoFit/>
          </a:bodyPr>
          <a:lstStyle/>
          <a:p>
            <a:r>
              <a:rPr lang="en-GB" sz="5400" b="1" dirty="0">
                <a:solidFill>
                  <a:schemeClr val="tx1">
                    <a:lumMod val="75000"/>
                    <a:lumOff val="25000"/>
                  </a:schemeClr>
                </a:solidFill>
              </a:rPr>
              <a:t>Dance Festival 2025</a:t>
            </a:r>
          </a:p>
          <a:p>
            <a:r>
              <a:rPr lang="en-GB" sz="5400" b="1" dirty="0">
                <a:solidFill>
                  <a:schemeClr val="tx1">
                    <a:lumMod val="75000"/>
                    <a:lumOff val="25000"/>
                  </a:schemeClr>
                </a:solidFill>
              </a:rPr>
              <a:t>Dance Teachers</a:t>
            </a:r>
          </a:p>
        </p:txBody>
      </p:sp>
      <p:pic>
        <p:nvPicPr>
          <p:cNvPr id="1026" name="Picture 2" descr="f4a44029-c975-41b7-a5ac-f5b2e0bc0d1e@GBRP123">
            <a:extLst>
              <a:ext uri="{FF2B5EF4-FFF2-40B4-BE49-F238E27FC236}">
                <a16:creationId xmlns:a16="http://schemas.microsoft.com/office/drawing/2014/main" id="{76E0CBF3-5DFB-4C26-977C-5C56DB0E56FC}"/>
              </a:ext>
            </a:extLst>
          </p:cNvPr>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r="25577" b="-1151"/>
          <a:stretch/>
        </p:blipFill>
        <p:spPr bwMode="auto">
          <a:xfrm rot="10800000">
            <a:off x="1845340" y="2228849"/>
            <a:ext cx="4498309" cy="4125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6ACA3AE-A30E-4763-A3AC-B3D71481C46A}"/>
              </a:ext>
            </a:extLst>
          </p:cNvPr>
          <p:cNvSpPr txBox="1"/>
          <p:nvPr/>
        </p:nvSpPr>
        <p:spPr>
          <a:xfrm>
            <a:off x="1912997" y="2324348"/>
            <a:ext cx="4362994" cy="3970318"/>
          </a:xfrm>
          <a:prstGeom prst="rect">
            <a:avLst/>
          </a:prstGeom>
          <a:noFill/>
        </p:spPr>
        <p:txBody>
          <a:bodyPr wrap="square" rtlCol="0">
            <a:spAutoFit/>
          </a:bodyPr>
          <a:lstStyle/>
          <a:p>
            <a:r>
              <a:rPr lang="en-GB" b="1" dirty="0">
                <a:solidFill>
                  <a:schemeClr val="tx1">
                    <a:lumMod val="75000"/>
                    <a:lumOff val="25000"/>
                  </a:schemeClr>
                </a:solidFill>
              </a:rPr>
              <a:t>Shelia’s Fitness</a:t>
            </a:r>
          </a:p>
          <a:p>
            <a:endParaRPr lang="en-GB" dirty="0">
              <a:solidFill>
                <a:schemeClr val="tx1">
                  <a:lumMod val="75000"/>
                  <a:lumOff val="25000"/>
                </a:schemeClr>
              </a:solidFill>
            </a:endParaRPr>
          </a:p>
          <a:p>
            <a:r>
              <a:rPr lang="en-GB" dirty="0">
                <a:solidFill>
                  <a:schemeClr val="tx1">
                    <a:lumMod val="75000"/>
                    <a:lumOff val="25000"/>
                  </a:schemeClr>
                </a:solidFill>
              </a:rPr>
              <a:t>£35 an hour and would be available;</a:t>
            </a:r>
            <a:br>
              <a:rPr lang="en-GB" dirty="0">
                <a:solidFill>
                  <a:schemeClr val="tx1">
                    <a:lumMod val="75000"/>
                    <a:lumOff val="25000"/>
                  </a:schemeClr>
                </a:solidFill>
              </a:rPr>
            </a:br>
            <a:br>
              <a:rPr lang="en-GB" dirty="0">
                <a:solidFill>
                  <a:schemeClr val="tx1">
                    <a:lumMod val="75000"/>
                    <a:lumOff val="25000"/>
                  </a:schemeClr>
                </a:solidFill>
              </a:rPr>
            </a:br>
            <a:r>
              <a:rPr lang="en-GB" dirty="0">
                <a:solidFill>
                  <a:schemeClr val="tx1">
                    <a:lumMod val="75000"/>
                    <a:lumOff val="25000"/>
                  </a:schemeClr>
                </a:solidFill>
              </a:rPr>
              <a:t>Monday afternoons until 3:30pm</a:t>
            </a:r>
            <a:br>
              <a:rPr lang="en-GB" dirty="0">
                <a:solidFill>
                  <a:schemeClr val="tx1">
                    <a:lumMod val="75000"/>
                    <a:lumOff val="25000"/>
                  </a:schemeClr>
                </a:solidFill>
              </a:rPr>
            </a:br>
            <a:r>
              <a:rPr lang="en-GB" dirty="0">
                <a:solidFill>
                  <a:schemeClr val="tx1">
                    <a:lumMod val="75000"/>
                    <a:lumOff val="25000"/>
                  </a:schemeClr>
                </a:solidFill>
              </a:rPr>
              <a:t>Wednesday afternoons until 5pm</a:t>
            </a:r>
            <a:br>
              <a:rPr lang="en-GB" dirty="0">
                <a:solidFill>
                  <a:schemeClr val="tx1">
                    <a:lumMod val="75000"/>
                    <a:lumOff val="25000"/>
                  </a:schemeClr>
                </a:solidFill>
              </a:rPr>
            </a:br>
            <a:r>
              <a:rPr lang="en-GB" dirty="0">
                <a:solidFill>
                  <a:schemeClr val="tx1">
                    <a:lumMod val="75000"/>
                    <a:lumOff val="25000"/>
                  </a:schemeClr>
                </a:solidFill>
              </a:rPr>
              <a:t>Thursday afternoons until 3:30pm </a:t>
            </a:r>
            <a:br>
              <a:rPr lang="en-GB" dirty="0">
                <a:solidFill>
                  <a:schemeClr val="tx1">
                    <a:lumMod val="75000"/>
                    <a:lumOff val="25000"/>
                  </a:schemeClr>
                </a:solidFill>
              </a:rPr>
            </a:br>
            <a:br>
              <a:rPr lang="en-GB" dirty="0">
                <a:solidFill>
                  <a:schemeClr val="tx1">
                    <a:lumMod val="75000"/>
                    <a:lumOff val="25000"/>
                  </a:schemeClr>
                </a:solidFill>
              </a:rPr>
            </a:br>
            <a:r>
              <a:rPr lang="en-GB" dirty="0">
                <a:solidFill>
                  <a:schemeClr val="tx1">
                    <a:lumMod val="75000"/>
                    <a:lumOff val="25000"/>
                  </a:schemeClr>
                </a:solidFill>
              </a:rPr>
              <a:t>My contact details are;</a:t>
            </a:r>
            <a:br>
              <a:rPr lang="en-GB" dirty="0">
                <a:solidFill>
                  <a:schemeClr val="tx1">
                    <a:lumMod val="75000"/>
                    <a:lumOff val="25000"/>
                  </a:schemeClr>
                </a:solidFill>
              </a:rPr>
            </a:br>
            <a:r>
              <a:rPr lang="en-GB" dirty="0">
                <a:solidFill>
                  <a:schemeClr val="tx1">
                    <a:lumMod val="75000"/>
                    <a:lumOff val="25000"/>
                  </a:schemeClr>
                </a:solidFill>
              </a:rPr>
              <a:t>Tel No 07835 182971 </a:t>
            </a:r>
            <a:br>
              <a:rPr lang="en-GB" dirty="0">
                <a:solidFill>
                  <a:schemeClr val="tx1">
                    <a:lumMod val="75000"/>
                    <a:lumOff val="25000"/>
                  </a:schemeClr>
                </a:solidFill>
              </a:rPr>
            </a:br>
            <a:r>
              <a:rPr lang="en-GB" dirty="0">
                <a:solidFill>
                  <a:schemeClr val="tx1">
                    <a:lumMod val="75000"/>
                    <a:lumOff val="25000"/>
                  </a:schemeClr>
                </a:solidFill>
              </a:rPr>
              <a:t>Email; </a:t>
            </a:r>
            <a:r>
              <a:rPr lang="en-GB" u="sng" dirty="0">
                <a:solidFill>
                  <a:schemeClr val="tx1">
                    <a:lumMod val="75000"/>
                    <a:lumOff val="25000"/>
                  </a:schemeClr>
                </a:solidFill>
                <a:hlinkClick r:id="rId3">
                  <a:extLst>
                    <a:ext uri="{A12FA001-AC4F-418D-AE19-62706E023703}">
                      <ahyp:hlinkClr xmlns:ahyp="http://schemas.microsoft.com/office/drawing/2018/hyperlinkcolor" val="tx"/>
                    </a:ext>
                  </a:extLst>
                </a:hlinkClick>
              </a:rPr>
              <a:t>fitsteps6@gmail.com</a:t>
            </a:r>
            <a:br>
              <a:rPr lang="en-GB" dirty="0">
                <a:solidFill>
                  <a:schemeClr val="tx1">
                    <a:lumMod val="75000"/>
                    <a:lumOff val="25000"/>
                  </a:schemeClr>
                </a:solidFill>
              </a:rPr>
            </a:br>
            <a:r>
              <a:rPr lang="en-GB" dirty="0">
                <a:solidFill>
                  <a:schemeClr val="tx1">
                    <a:lumMod val="75000"/>
                    <a:lumOff val="25000"/>
                  </a:schemeClr>
                </a:solidFill>
              </a:rPr>
              <a:t>Facebook: Sheila’s Fitness and Wellbeing </a:t>
            </a:r>
            <a:br>
              <a:rPr lang="en-GB" dirty="0">
                <a:solidFill>
                  <a:schemeClr val="tx1">
                    <a:lumMod val="75000"/>
                    <a:lumOff val="25000"/>
                  </a:schemeClr>
                </a:solidFill>
              </a:rPr>
            </a:br>
            <a:r>
              <a:rPr lang="en-GB" dirty="0">
                <a:solidFill>
                  <a:schemeClr val="tx1">
                    <a:lumMod val="75000"/>
                    <a:lumOff val="25000"/>
                  </a:schemeClr>
                </a:solidFill>
              </a:rPr>
              <a:t>Instagram: </a:t>
            </a:r>
            <a:r>
              <a:rPr lang="en-GB" dirty="0" err="1">
                <a:solidFill>
                  <a:schemeClr val="tx1">
                    <a:lumMod val="75000"/>
                    <a:lumOff val="25000"/>
                  </a:schemeClr>
                </a:solidFill>
              </a:rPr>
              <a:t>sheilasfitnessandwellbeing</a:t>
            </a:r>
            <a:r>
              <a:rPr lang="en-GB" dirty="0">
                <a:solidFill>
                  <a:schemeClr val="tx1">
                    <a:lumMod val="75000"/>
                    <a:lumOff val="25000"/>
                  </a:schemeClr>
                </a:solidFill>
              </a:rPr>
              <a:t> </a:t>
            </a:r>
          </a:p>
        </p:txBody>
      </p:sp>
      <p:pic>
        <p:nvPicPr>
          <p:cNvPr id="15" name="Picture 4" descr="Jax Dance | Facebook">
            <a:extLst>
              <a:ext uri="{FF2B5EF4-FFF2-40B4-BE49-F238E27FC236}">
                <a16:creationId xmlns:a16="http://schemas.microsoft.com/office/drawing/2014/main" id="{71A476B6-1B39-4A27-A53E-ECD813027D81}"/>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11542" y="1353911"/>
            <a:ext cx="4041154" cy="417073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AD24CF68-A09A-44EA-A8B7-75A1085BC8A7}"/>
              </a:ext>
            </a:extLst>
          </p:cNvPr>
          <p:cNvSpPr/>
          <p:nvPr/>
        </p:nvSpPr>
        <p:spPr>
          <a:xfrm>
            <a:off x="7635280" y="2429754"/>
            <a:ext cx="4041154" cy="1661993"/>
          </a:xfrm>
          <a:prstGeom prst="rect">
            <a:avLst/>
          </a:prstGeom>
        </p:spPr>
        <p:txBody>
          <a:bodyPr wrap="square">
            <a:spAutoFit/>
          </a:bodyPr>
          <a:lstStyle/>
          <a:p>
            <a:r>
              <a:rPr lang="en-GB" sz="2400" b="1" dirty="0"/>
              <a:t>Jax Dance</a:t>
            </a:r>
            <a:br>
              <a:rPr lang="en-GB" dirty="0"/>
            </a:br>
            <a:br>
              <a:rPr lang="en-GB" dirty="0"/>
            </a:br>
            <a:r>
              <a:rPr lang="en-GB" sz="2000" b="1" dirty="0">
                <a:solidFill>
                  <a:schemeClr val="tx1">
                    <a:lumMod val="75000"/>
                    <a:lumOff val="25000"/>
                  </a:schemeClr>
                </a:solidFill>
              </a:rPr>
              <a:t>Mobile phone: 07880 744229</a:t>
            </a:r>
            <a:br>
              <a:rPr lang="en-GB" sz="2000" b="1" dirty="0">
                <a:solidFill>
                  <a:schemeClr val="tx1">
                    <a:lumMod val="75000"/>
                    <a:lumOff val="25000"/>
                  </a:schemeClr>
                </a:solidFill>
              </a:rPr>
            </a:br>
            <a:r>
              <a:rPr lang="en-GB" sz="2000" b="1" dirty="0">
                <a:solidFill>
                  <a:schemeClr val="tx1">
                    <a:lumMod val="75000"/>
                    <a:lumOff val="25000"/>
                  </a:schemeClr>
                </a:solidFill>
              </a:rPr>
              <a:t>Email: </a:t>
            </a:r>
            <a:r>
              <a:rPr lang="en-GB" sz="2000" b="1" u="sng" dirty="0">
                <a:solidFill>
                  <a:schemeClr val="tx1">
                    <a:lumMod val="75000"/>
                    <a:lumOff val="25000"/>
                  </a:schemeClr>
                </a:solidFill>
                <a:hlinkClick r:id="rId5">
                  <a:extLst>
                    <a:ext uri="{A12FA001-AC4F-418D-AE19-62706E023703}">
                      <ahyp:hlinkClr xmlns:ahyp="http://schemas.microsoft.com/office/drawing/2018/hyperlinkcolor" val="tx"/>
                    </a:ext>
                  </a:extLst>
                </a:hlinkClick>
              </a:rPr>
              <a:t>Jax@JaxDance.co.uk</a:t>
            </a:r>
            <a:br>
              <a:rPr lang="en-GB" sz="2000" b="1" dirty="0">
                <a:solidFill>
                  <a:schemeClr val="tx1">
                    <a:lumMod val="75000"/>
                    <a:lumOff val="25000"/>
                  </a:schemeClr>
                </a:solidFill>
              </a:rPr>
            </a:br>
            <a:r>
              <a:rPr lang="en-GB" sz="2000" b="1" u="sng" dirty="0">
                <a:solidFill>
                  <a:schemeClr val="tx1">
                    <a:lumMod val="75000"/>
                    <a:lumOff val="25000"/>
                  </a:schemeClr>
                </a:solidFill>
                <a:hlinkClick r:id="rId6">
                  <a:extLst>
                    <a:ext uri="{A12FA001-AC4F-418D-AE19-62706E023703}">
                      <ahyp:hlinkClr xmlns:ahyp="http://schemas.microsoft.com/office/drawing/2018/hyperlinkcolor" val="tx"/>
                    </a:ext>
                  </a:extLst>
                </a:hlinkClick>
              </a:rPr>
              <a:t>http://www.jaxdance.co.uk</a:t>
            </a:r>
            <a:endParaRPr lang="en-GB" b="1" dirty="0">
              <a:solidFill>
                <a:schemeClr val="tx1">
                  <a:lumMod val="75000"/>
                  <a:lumOff val="25000"/>
                </a:schemeClr>
              </a:solidFill>
            </a:endParaRPr>
          </a:p>
        </p:txBody>
      </p:sp>
      <p:sp>
        <p:nvSpPr>
          <p:cNvPr id="5" name="TextBox 4">
            <a:extLst>
              <a:ext uri="{FF2B5EF4-FFF2-40B4-BE49-F238E27FC236}">
                <a16:creationId xmlns:a16="http://schemas.microsoft.com/office/drawing/2014/main" id="{A60583FF-3D3F-4A69-98B6-41808B2BD423}"/>
              </a:ext>
            </a:extLst>
          </p:cNvPr>
          <p:cNvSpPr txBox="1"/>
          <p:nvPr/>
        </p:nvSpPr>
        <p:spPr>
          <a:xfrm>
            <a:off x="7119057" y="5380784"/>
            <a:ext cx="2676525" cy="646331"/>
          </a:xfrm>
          <a:prstGeom prst="rect">
            <a:avLst/>
          </a:prstGeom>
          <a:noFill/>
        </p:spPr>
        <p:txBody>
          <a:bodyPr wrap="square" rtlCol="0">
            <a:spAutoFit/>
          </a:bodyPr>
          <a:lstStyle/>
          <a:p>
            <a:r>
              <a:rPr lang="en-GB" dirty="0"/>
              <a:t>Book now as they get booked quickly!</a:t>
            </a:r>
          </a:p>
        </p:txBody>
      </p:sp>
      <p:pic>
        <p:nvPicPr>
          <p:cNvPr id="23" name="Picture 22">
            <a:extLst>
              <a:ext uri="{FF2B5EF4-FFF2-40B4-BE49-F238E27FC236}">
                <a16:creationId xmlns:a16="http://schemas.microsoft.com/office/drawing/2014/main" id="{85ECD0D4-82F3-449F-869A-296968C9D837}"/>
              </a:ext>
            </a:extLst>
          </p:cNvPr>
          <p:cNvPicPr>
            <a:picLocks noChangeAspect="1"/>
          </p:cNvPicPr>
          <p:nvPr/>
        </p:nvPicPr>
        <p:blipFill rotWithShape="1">
          <a:blip r:embed="rId7"/>
          <a:srcRect l="14928" t="18081" r="77356" b="7585"/>
          <a:stretch/>
        </p:blipFill>
        <p:spPr>
          <a:xfrm>
            <a:off x="135118" y="147588"/>
            <a:ext cx="1244998" cy="6499736"/>
          </a:xfrm>
          <a:prstGeom prst="rect">
            <a:avLst/>
          </a:prstGeom>
        </p:spPr>
      </p:pic>
    </p:spTree>
    <p:extLst>
      <p:ext uri="{BB962C8B-B14F-4D97-AF65-F5344CB8AC3E}">
        <p14:creationId xmlns:p14="http://schemas.microsoft.com/office/powerpoint/2010/main" val="2148527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B51AB-7199-427B-93CB-541298C8FCBD}"/>
              </a:ext>
            </a:extLst>
          </p:cNvPr>
          <p:cNvSpPr>
            <a:spLocks noGrp="1"/>
          </p:cNvSpPr>
          <p:nvPr>
            <p:ph type="title"/>
          </p:nvPr>
        </p:nvSpPr>
        <p:spPr>
          <a:xfrm>
            <a:off x="1219200" y="505336"/>
            <a:ext cx="9420446" cy="2753719"/>
          </a:xfrm>
        </p:spPr>
        <p:txBody>
          <a:bodyPr>
            <a:normAutofit fontScale="90000"/>
          </a:bodyPr>
          <a:lstStyle/>
          <a:p>
            <a:r>
              <a:rPr lang="en-GB" sz="6000" dirty="0">
                <a:solidFill>
                  <a:schemeClr val="tx1"/>
                </a:solidFill>
              </a:rPr>
              <a:t> Rachel Bown YST Inclusion </a:t>
            </a:r>
            <a:br>
              <a:rPr lang="en-GB" dirty="0"/>
            </a:br>
            <a:br>
              <a:rPr lang="en-GB" dirty="0"/>
            </a:br>
            <a:endParaRPr lang="en-GB" dirty="0"/>
          </a:p>
        </p:txBody>
      </p:sp>
      <p:sp>
        <p:nvSpPr>
          <p:cNvPr id="3" name="Content Placeholder 2">
            <a:extLst>
              <a:ext uri="{FF2B5EF4-FFF2-40B4-BE49-F238E27FC236}">
                <a16:creationId xmlns:a16="http://schemas.microsoft.com/office/drawing/2014/main" id="{57B821B4-BD01-4BF6-8BD8-9537D1AAFE15}"/>
              </a:ext>
            </a:extLst>
          </p:cNvPr>
          <p:cNvSpPr>
            <a:spLocks noGrp="1"/>
          </p:cNvSpPr>
          <p:nvPr>
            <p:ph idx="1"/>
          </p:nvPr>
        </p:nvSpPr>
        <p:spPr>
          <a:xfrm>
            <a:off x="1443583" y="2120941"/>
            <a:ext cx="9752501" cy="3766185"/>
          </a:xfrm>
        </p:spPr>
        <p:txBody>
          <a:bodyPr>
            <a:normAutofit/>
          </a:bodyPr>
          <a:lstStyle/>
          <a:p>
            <a:pPr fontAlgn="base"/>
            <a:r>
              <a:rPr lang="en-GB" dirty="0"/>
              <a:t>I am here to help, assist &amp; advise you on how to include all your pupils in physical education &amp; school sport. My aim is to ensure that all young people whatever their ability have a positive experience in your lessons &amp; clubs.</a:t>
            </a:r>
          </a:p>
          <a:p>
            <a:pPr fontAlgn="base"/>
            <a:r>
              <a:rPr lang="en-GB" dirty="0"/>
              <a:t>This can be achieved through working directly with schools to provide </a:t>
            </a:r>
            <a:r>
              <a:rPr lang="en-GB" b="1" dirty="0"/>
              <a:t>free bespoke training</a:t>
            </a:r>
            <a:r>
              <a:rPr lang="en-GB" dirty="0"/>
              <a:t> during twilight sessions or on inset days. A typical course which introduces the principles of PE inclusion, inclusive sport formats &amp; simple behaviour management techniques takes 3.5 hours. However, you can give me a brief &amp; I will tailor the course to suit your requirements.</a:t>
            </a:r>
          </a:p>
          <a:p>
            <a:pPr fontAlgn="base"/>
            <a:endParaRPr lang="en-GB" dirty="0"/>
          </a:p>
          <a:p>
            <a:pPr fontAlgn="base"/>
            <a:r>
              <a:rPr lang="en-GB" dirty="0"/>
              <a:t>Rachel Bown email, rachel.bown@ffc.ac.uk</a:t>
            </a:r>
          </a:p>
          <a:p>
            <a:pPr fontAlgn="base"/>
            <a:endParaRPr lang="en-GB" dirty="0"/>
          </a:p>
          <a:p>
            <a:pPr fontAlgn="base"/>
            <a:endParaRPr lang="en-GB" dirty="0"/>
          </a:p>
          <a:p>
            <a:endParaRPr lang="en-GB" dirty="0"/>
          </a:p>
        </p:txBody>
      </p:sp>
      <p:pic>
        <p:nvPicPr>
          <p:cNvPr id="8202" name="Picture 10" descr="Rachel Bown">
            <a:extLst>
              <a:ext uri="{FF2B5EF4-FFF2-40B4-BE49-F238E27FC236}">
                <a16:creationId xmlns:a16="http://schemas.microsoft.com/office/drawing/2014/main" id="{5AB4CA11-F029-4803-8B8A-0F45C37CDF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34" t="12777"/>
          <a:stretch/>
        </p:blipFill>
        <p:spPr bwMode="auto">
          <a:xfrm>
            <a:off x="10155409" y="467709"/>
            <a:ext cx="1642668" cy="1653232"/>
          </a:xfrm>
          <a:prstGeom prst="rect">
            <a:avLst/>
          </a:prstGeom>
          <a:noFill/>
          <a:extLst>
            <a:ext uri="{909E8E84-426E-40DD-AFC4-6F175D3DCCD1}">
              <a14:hiddenFill xmlns:a14="http://schemas.microsoft.com/office/drawing/2010/main">
                <a:solidFill>
                  <a:srgbClr val="FFFFFF"/>
                </a:solidFill>
              </a14:hiddenFill>
            </a:ext>
          </a:extLst>
        </p:spPr>
      </p:pic>
      <p:pic>
        <p:nvPicPr>
          <p:cNvPr id="8206" name="Picture 14" descr="New Inclusion 2024 inclusive education hub to improve future PE experiences  | Nasen">
            <a:extLst>
              <a:ext uri="{FF2B5EF4-FFF2-40B4-BE49-F238E27FC236}">
                <a16:creationId xmlns:a16="http://schemas.microsoft.com/office/drawing/2014/main" id="{146945ED-D8D7-4931-B17B-2282A622C8B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49" t="15940" b="14699"/>
          <a:stretch/>
        </p:blipFill>
        <p:spPr bwMode="auto">
          <a:xfrm>
            <a:off x="7091083" y="5274700"/>
            <a:ext cx="4779194" cy="1224852"/>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ECCFF951-282C-4079-AD4A-E8817C479B32}"/>
              </a:ext>
            </a:extLst>
          </p:cNvPr>
          <p:cNvPicPr>
            <a:picLocks noChangeAspect="1"/>
          </p:cNvPicPr>
          <p:nvPr/>
        </p:nvPicPr>
        <p:blipFill rotWithShape="1">
          <a:blip r:embed="rId4"/>
          <a:srcRect l="14928" t="18081" r="77356" b="7585"/>
          <a:stretch/>
        </p:blipFill>
        <p:spPr>
          <a:xfrm>
            <a:off x="135118" y="147588"/>
            <a:ext cx="1244998" cy="6499736"/>
          </a:xfrm>
          <a:prstGeom prst="rect">
            <a:avLst/>
          </a:prstGeom>
        </p:spPr>
      </p:pic>
    </p:spTree>
    <p:extLst>
      <p:ext uri="{BB962C8B-B14F-4D97-AF65-F5344CB8AC3E}">
        <p14:creationId xmlns:p14="http://schemas.microsoft.com/office/powerpoint/2010/main" val="1841204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285E4-A0C7-4E2C-8F91-75BA005FD341}"/>
              </a:ext>
            </a:extLst>
          </p:cNvPr>
          <p:cNvSpPr>
            <a:spLocks noGrp="1"/>
          </p:cNvSpPr>
          <p:nvPr>
            <p:ph type="title"/>
          </p:nvPr>
        </p:nvSpPr>
        <p:spPr>
          <a:xfrm>
            <a:off x="6096000" y="526490"/>
            <a:ext cx="4214140" cy="1325563"/>
          </a:xfrm>
        </p:spPr>
        <p:txBody>
          <a:bodyPr>
            <a:normAutofit fontScale="90000"/>
          </a:bodyPr>
          <a:lstStyle/>
          <a:p>
            <a:r>
              <a:rPr lang="en-GB" b="1" dirty="0"/>
              <a:t>PE Conference</a:t>
            </a:r>
          </a:p>
        </p:txBody>
      </p:sp>
      <p:sp>
        <p:nvSpPr>
          <p:cNvPr id="3" name="Content Placeholder 2">
            <a:extLst>
              <a:ext uri="{FF2B5EF4-FFF2-40B4-BE49-F238E27FC236}">
                <a16:creationId xmlns:a16="http://schemas.microsoft.com/office/drawing/2014/main" id="{8B1C9DA8-A17A-43C9-9E82-E20A60BF09A7}"/>
              </a:ext>
            </a:extLst>
          </p:cNvPr>
          <p:cNvSpPr>
            <a:spLocks noGrp="1"/>
          </p:cNvSpPr>
          <p:nvPr>
            <p:ph idx="1"/>
          </p:nvPr>
        </p:nvSpPr>
        <p:spPr>
          <a:xfrm>
            <a:off x="1331490" y="4064491"/>
            <a:ext cx="3841146" cy="2793509"/>
          </a:xfrm>
        </p:spPr>
        <p:txBody>
          <a:bodyPr/>
          <a:lstStyle/>
          <a:p>
            <a:pPr fontAlgn="base"/>
            <a:r>
              <a:rPr lang="en-GB" b="1" dirty="0"/>
              <a:t>Date/Time</a:t>
            </a:r>
            <a:br>
              <a:rPr lang="en-GB" dirty="0"/>
            </a:br>
            <a:r>
              <a:rPr lang="en-GB" dirty="0"/>
              <a:t>Date(s) - 08/11/2024</a:t>
            </a:r>
            <a:br>
              <a:rPr lang="en-GB" dirty="0"/>
            </a:br>
            <a:r>
              <a:rPr lang="en-GB" i="1" dirty="0"/>
              <a:t>9:00 am - 4:00 pm</a:t>
            </a:r>
            <a:endParaRPr lang="en-GB" dirty="0"/>
          </a:p>
          <a:p>
            <a:pPr fontAlgn="base"/>
            <a:r>
              <a:rPr lang="en-GB" b="1" dirty="0"/>
              <a:t>Location</a:t>
            </a:r>
            <a:br>
              <a:rPr lang="en-GB" dirty="0"/>
            </a:br>
            <a:r>
              <a:rPr lang="en-GB" dirty="0">
                <a:hlinkClick r:id="rId2"/>
              </a:rPr>
              <a:t>Four Pillars Conference Centre</a:t>
            </a:r>
            <a:endParaRPr lang="en-GB" dirty="0"/>
          </a:p>
          <a:p>
            <a:endParaRPr lang="en-GB" dirty="0"/>
          </a:p>
        </p:txBody>
      </p:sp>
      <p:pic>
        <p:nvPicPr>
          <p:cNvPr id="5122" name="Picture 2" descr="https://fortiuspe.co.uk/wp-content/uploads/2023/07/fortius-logo.png">
            <a:extLst>
              <a:ext uri="{FF2B5EF4-FFF2-40B4-BE49-F238E27FC236}">
                <a16:creationId xmlns:a16="http://schemas.microsoft.com/office/drawing/2014/main" id="{E0065DC6-1D54-4561-BACA-CF9EC640D6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1860" y="375678"/>
            <a:ext cx="2952750" cy="295275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onference Images - Free Download on ...">
            <a:extLst>
              <a:ext uri="{FF2B5EF4-FFF2-40B4-BE49-F238E27FC236}">
                <a16:creationId xmlns:a16="http://schemas.microsoft.com/office/drawing/2014/main" id="{8D1B5881-893D-4EF3-91E9-1D6C326235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4913" y="2253580"/>
            <a:ext cx="6009812" cy="3999257"/>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3F6CACF-DAED-4277-A990-F566D5962FB9}"/>
              </a:ext>
            </a:extLst>
          </p:cNvPr>
          <p:cNvPicPr>
            <a:picLocks noChangeAspect="1"/>
          </p:cNvPicPr>
          <p:nvPr/>
        </p:nvPicPr>
        <p:blipFill rotWithShape="1">
          <a:blip r:embed="rId5"/>
          <a:srcRect l="14928" t="18081" r="77356" b="7585"/>
          <a:stretch/>
        </p:blipFill>
        <p:spPr>
          <a:xfrm>
            <a:off x="233185" y="140823"/>
            <a:ext cx="1244998" cy="6499736"/>
          </a:xfrm>
          <a:prstGeom prst="rect">
            <a:avLst/>
          </a:prstGeom>
        </p:spPr>
      </p:pic>
    </p:spTree>
    <p:extLst>
      <p:ext uri="{BB962C8B-B14F-4D97-AF65-F5344CB8AC3E}">
        <p14:creationId xmlns:p14="http://schemas.microsoft.com/office/powerpoint/2010/main" val="2479874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1844C1-DCFC-40DA-B9C5-7F819F93FC6E}"/>
              </a:ext>
            </a:extLst>
          </p:cNvPr>
          <p:cNvPicPr>
            <a:picLocks noChangeAspect="1"/>
          </p:cNvPicPr>
          <p:nvPr/>
        </p:nvPicPr>
        <p:blipFill>
          <a:blip r:embed="rId2"/>
          <a:stretch>
            <a:fillRect/>
          </a:stretch>
        </p:blipFill>
        <p:spPr>
          <a:xfrm>
            <a:off x="7431741" y="157892"/>
            <a:ext cx="4625141" cy="6542215"/>
          </a:xfrm>
          <a:prstGeom prst="rect">
            <a:avLst/>
          </a:prstGeom>
        </p:spPr>
      </p:pic>
      <p:sp>
        <p:nvSpPr>
          <p:cNvPr id="8" name="TextBox 7">
            <a:extLst>
              <a:ext uri="{FF2B5EF4-FFF2-40B4-BE49-F238E27FC236}">
                <a16:creationId xmlns:a16="http://schemas.microsoft.com/office/drawing/2014/main" id="{0A6DE78A-BD81-4170-AD55-7986E57BDA3F}"/>
              </a:ext>
            </a:extLst>
          </p:cNvPr>
          <p:cNvSpPr txBox="1"/>
          <p:nvPr/>
        </p:nvSpPr>
        <p:spPr>
          <a:xfrm>
            <a:off x="1344306" y="210676"/>
            <a:ext cx="6366096" cy="1569660"/>
          </a:xfrm>
          <a:prstGeom prst="rect">
            <a:avLst/>
          </a:prstGeom>
          <a:noFill/>
        </p:spPr>
        <p:txBody>
          <a:bodyPr wrap="square" rtlCol="0">
            <a:spAutoFit/>
          </a:bodyPr>
          <a:lstStyle/>
          <a:p>
            <a:r>
              <a:rPr lang="en-GB" sz="4800" dirty="0"/>
              <a:t>Wild Cats Girls </a:t>
            </a:r>
            <a:r>
              <a:rPr lang="en-GB" sz="1200" dirty="0">
                <a:solidFill>
                  <a:srgbClr val="FF0000"/>
                </a:solidFill>
              </a:rPr>
              <a:t>10am</a:t>
            </a:r>
          </a:p>
          <a:p>
            <a:r>
              <a:rPr lang="en-GB" sz="4800" dirty="0"/>
              <a:t>Football has arrived!</a:t>
            </a:r>
          </a:p>
        </p:txBody>
      </p:sp>
      <p:sp>
        <p:nvSpPr>
          <p:cNvPr id="11" name="TextBox 10">
            <a:extLst>
              <a:ext uri="{FF2B5EF4-FFF2-40B4-BE49-F238E27FC236}">
                <a16:creationId xmlns:a16="http://schemas.microsoft.com/office/drawing/2014/main" id="{6001D82C-2234-4470-AA3F-5351749DD016}"/>
              </a:ext>
            </a:extLst>
          </p:cNvPr>
          <p:cNvSpPr txBox="1"/>
          <p:nvPr/>
        </p:nvSpPr>
        <p:spPr>
          <a:xfrm>
            <a:off x="1438059" y="5662439"/>
            <a:ext cx="5033914" cy="984885"/>
          </a:xfrm>
          <a:prstGeom prst="rect">
            <a:avLst/>
          </a:prstGeom>
          <a:noFill/>
        </p:spPr>
        <p:txBody>
          <a:bodyPr wrap="square" rtlCol="0">
            <a:spAutoFit/>
          </a:bodyPr>
          <a:lstStyle/>
          <a:p>
            <a:r>
              <a:rPr lang="en-GB" sz="2000" dirty="0"/>
              <a:t>Terry McCosh</a:t>
            </a:r>
          </a:p>
          <a:p>
            <a:r>
              <a:rPr lang="en-GB" sz="2000" dirty="0"/>
              <a:t>ctyouthsecretary@outlook.com</a:t>
            </a:r>
          </a:p>
          <a:p>
            <a:endParaRPr lang="en-GB" dirty="0"/>
          </a:p>
        </p:txBody>
      </p:sp>
      <p:sp>
        <p:nvSpPr>
          <p:cNvPr id="12" name="Rectangle 11">
            <a:extLst>
              <a:ext uri="{FF2B5EF4-FFF2-40B4-BE49-F238E27FC236}">
                <a16:creationId xmlns:a16="http://schemas.microsoft.com/office/drawing/2014/main" id="{837846FC-AD0C-498A-8ACC-81130FF71028}"/>
              </a:ext>
            </a:extLst>
          </p:cNvPr>
          <p:cNvSpPr/>
          <p:nvPr/>
        </p:nvSpPr>
        <p:spPr>
          <a:xfrm>
            <a:off x="1344306" y="1654775"/>
            <a:ext cx="6124280" cy="4093428"/>
          </a:xfrm>
          <a:prstGeom prst="rect">
            <a:avLst/>
          </a:prstGeom>
        </p:spPr>
        <p:txBody>
          <a:bodyPr wrap="square">
            <a:spAutoFit/>
          </a:bodyPr>
          <a:lstStyle/>
          <a:p>
            <a:r>
              <a:rPr lang="en-GB" sz="2000" i="1" dirty="0">
                <a:solidFill>
                  <a:srgbClr val="333333"/>
                </a:solidFill>
                <a:latin typeface="FSDillonBold"/>
              </a:rPr>
              <a:t>Welcome to Wildcats</a:t>
            </a:r>
          </a:p>
          <a:p>
            <a:r>
              <a:rPr lang="en-GB" sz="2000" dirty="0">
                <a:solidFill>
                  <a:srgbClr val="333333"/>
                </a:solidFill>
                <a:latin typeface="FSDillonBold"/>
              </a:rPr>
              <a:t>Are you looking for a fun way for girls 5-11 to get involved with football?</a:t>
            </a:r>
            <a:br>
              <a:rPr lang="en-GB" sz="2000" dirty="0">
                <a:solidFill>
                  <a:srgbClr val="333333"/>
                </a:solidFill>
                <a:latin typeface="FSDillonRegular"/>
              </a:rPr>
            </a:br>
            <a:r>
              <a:rPr lang="en-GB" sz="2000" dirty="0">
                <a:solidFill>
                  <a:srgbClr val="333333"/>
                </a:solidFill>
                <a:latin typeface="FSDillonRegular"/>
              </a:rPr>
              <a:t>Then look no further! Wildcats is the place to be, everyone is super awesome; from the friends you'll meet to The FA qualified coaches and volunteers who deliver the sessions.</a:t>
            </a:r>
          </a:p>
          <a:p>
            <a:r>
              <a:rPr lang="en-GB" sz="2000" dirty="0">
                <a:solidFill>
                  <a:srgbClr val="333333"/>
                </a:solidFill>
                <a:latin typeface="FSDillonBold"/>
              </a:rPr>
              <a:t>So, what is Wildcats?</a:t>
            </a:r>
            <a:br>
              <a:rPr lang="en-GB" sz="2000" dirty="0">
                <a:solidFill>
                  <a:srgbClr val="333333"/>
                </a:solidFill>
                <a:latin typeface="FSDillonRegular"/>
              </a:rPr>
            </a:br>
            <a:r>
              <a:rPr lang="en-GB" sz="2000" dirty="0">
                <a:solidFill>
                  <a:srgbClr val="333333"/>
                </a:solidFill>
                <a:latin typeface="FSDillonRegular"/>
              </a:rPr>
              <a:t>Well, it’s non-competitive football for girls who want to give it a go for the very first time or want to play with other girls their own age. Most importantly, Wildcats is all about having loads of fun and meeting new amazing friends.</a:t>
            </a:r>
            <a:endParaRPr lang="en-GB" sz="2000" b="0" i="0" dirty="0">
              <a:solidFill>
                <a:srgbClr val="333333"/>
              </a:solidFill>
              <a:effectLst/>
              <a:latin typeface="FSDillonRegular"/>
            </a:endParaRPr>
          </a:p>
        </p:txBody>
      </p:sp>
      <p:pic>
        <p:nvPicPr>
          <p:cNvPr id="1027" name="imageSelected0" descr="fc508afb-5359-4379-820d-8f810beb8e3d">
            <a:extLst>
              <a:ext uri="{FF2B5EF4-FFF2-40B4-BE49-F238E27FC236}">
                <a16:creationId xmlns:a16="http://schemas.microsoft.com/office/drawing/2014/main" id="{86F16FE1-BA92-4375-8996-152B3511E7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7380" y="5477964"/>
            <a:ext cx="1309186" cy="1001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388A71EF-648F-49BA-9F6E-F30BB6A4926A}"/>
              </a:ext>
            </a:extLst>
          </p:cNvPr>
          <p:cNvPicPr>
            <a:picLocks noChangeAspect="1"/>
          </p:cNvPicPr>
          <p:nvPr/>
        </p:nvPicPr>
        <p:blipFill rotWithShape="1">
          <a:blip r:embed="rId4"/>
          <a:srcRect l="14928" t="18081" r="77356" b="7585"/>
          <a:stretch/>
        </p:blipFill>
        <p:spPr>
          <a:xfrm>
            <a:off x="135118" y="147588"/>
            <a:ext cx="1244998" cy="6499736"/>
          </a:xfrm>
          <a:prstGeom prst="rect">
            <a:avLst/>
          </a:prstGeom>
        </p:spPr>
      </p:pic>
    </p:spTree>
    <p:extLst>
      <p:ext uri="{BB962C8B-B14F-4D97-AF65-F5344CB8AC3E}">
        <p14:creationId xmlns:p14="http://schemas.microsoft.com/office/powerpoint/2010/main" val="365186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285E4-A0C7-4E2C-8F91-75BA005FD341}"/>
              </a:ext>
            </a:extLst>
          </p:cNvPr>
          <p:cNvSpPr>
            <a:spLocks noGrp="1"/>
          </p:cNvSpPr>
          <p:nvPr>
            <p:ph type="title"/>
          </p:nvPr>
        </p:nvSpPr>
        <p:spPr>
          <a:xfrm>
            <a:off x="1766047" y="625101"/>
            <a:ext cx="5424375" cy="1325563"/>
          </a:xfrm>
        </p:spPr>
        <p:txBody>
          <a:bodyPr>
            <a:normAutofit fontScale="90000"/>
          </a:bodyPr>
          <a:lstStyle/>
          <a:p>
            <a:r>
              <a:rPr lang="en-GB" b="1" dirty="0"/>
              <a:t>PH Sports</a:t>
            </a:r>
            <a:br>
              <a:rPr lang="en-GB" b="1" dirty="0"/>
            </a:br>
            <a:r>
              <a:rPr lang="en-GB" b="1" dirty="0"/>
              <a:t> </a:t>
            </a:r>
            <a:br>
              <a:rPr lang="en-GB" b="1" dirty="0"/>
            </a:br>
            <a:r>
              <a:rPr lang="en-GB" b="1" dirty="0"/>
              <a:t>PE Conference</a:t>
            </a:r>
          </a:p>
        </p:txBody>
      </p:sp>
      <p:pic>
        <p:nvPicPr>
          <p:cNvPr id="6" name="Picture 5">
            <a:extLst>
              <a:ext uri="{FF2B5EF4-FFF2-40B4-BE49-F238E27FC236}">
                <a16:creationId xmlns:a16="http://schemas.microsoft.com/office/drawing/2014/main" id="{D3F6CACF-DAED-4277-A990-F566D5962FB9}"/>
              </a:ext>
            </a:extLst>
          </p:cNvPr>
          <p:cNvPicPr>
            <a:picLocks noChangeAspect="1"/>
          </p:cNvPicPr>
          <p:nvPr/>
        </p:nvPicPr>
        <p:blipFill rotWithShape="1">
          <a:blip r:embed="rId2"/>
          <a:srcRect l="14928" t="18081" r="77356" b="7585"/>
          <a:stretch/>
        </p:blipFill>
        <p:spPr>
          <a:xfrm>
            <a:off x="233185" y="140823"/>
            <a:ext cx="1244998" cy="6499736"/>
          </a:xfrm>
          <a:prstGeom prst="rect">
            <a:avLst/>
          </a:prstGeom>
        </p:spPr>
      </p:pic>
      <p:sp>
        <p:nvSpPr>
          <p:cNvPr id="5" name="Content Placeholder 4">
            <a:extLst>
              <a:ext uri="{FF2B5EF4-FFF2-40B4-BE49-F238E27FC236}">
                <a16:creationId xmlns:a16="http://schemas.microsoft.com/office/drawing/2014/main" id="{442CF10C-DD4B-4160-9FFC-5547B6742AAD}"/>
              </a:ext>
            </a:extLst>
          </p:cNvPr>
          <p:cNvSpPr>
            <a:spLocks noGrp="1"/>
          </p:cNvSpPr>
          <p:nvPr>
            <p:ph idx="1"/>
          </p:nvPr>
        </p:nvSpPr>
        <p:spPr>
          <a:xfrm>
            <a:off x="1667333" y="2567492"/>
            <a:ext cx="10058400" cy="3931920"/>
          </a:xfrm>
        </p:spPr>
        <p:txBody>
          <a:bodyPr>
            <a:normAutofit/>
          </a:bodyPr>
          <a:lstStyle/>
          <a:p>
            <a:r>
              <a:rPr lang="en-GB" dirty="0"/>
              <a:t>Use of the PE and sport premium</a:t>
            </a:r>
          </a:p>
          <a:p>
            <a:r>
              <a:rPr lang="en-GB" dirty="0"/>
              <a:t>Any use of the PE and sport premium </a:t>
            </a:r>
            <a:r>
              <a:rPr lang="en-GB" b="1" dirty="0"/>
              <a:t>must</a:t>
            </a:r>
            <a:r>
              <a:rPr lang="en-GB" dirty="0"/>
              <a:t> be in accordance with the terms outlined in this document. This means schools </a:t>
            </a:r>
            <a:r>
              <a:rPr lang="en-GB" b="1" dirty="0"/>
              <a:t>must</a:t>
            </a:r>
            <a:r>
              <a:rPr lang="en-GB" dirty="0"/>
              <a:t> use the PE and sport premium to:</a:t>
            </a:r>
          </a:p>
          <a:p>
            <a:pPr lvl="0"/>
            <a:r>
              <a:rPr lang="en-GB" dirty="0"/>
              <a:t>build capacity and capability within the school and </a:t>
            </a:r>
            <a:r>
              <a:rPr lang="en-GB" b="1" dirty="0"/>
              <a:t>ensure</a:t>
            </a:r>
            <a:r>
              <a:rPr lang="en-GB" dirty="0"/>
              <a:t> that improvements to the quality of PE, sport and physical activity provision made now are sustainable and will benefit pupils joining the school in future years; and</a:t>
            </a:r>
          </a:p>
          <a:p>
            <a:pPr lvl="0"/>
            <a:r>
              <a:rPr lang="en-GB" dirty="0"/>
              <a:t>develop or add to the PE, sport and physical activity that the school provides.</a:t>
            </a:r>
          </a:p>
          <a:p>
            <a:r>
              <a:rPr lang="en-GB" dirty="0"/>
              <a:t>The Department for Education (DfE) has published </a:t>
            </a:r>
            <a:r>
              <a:rPr lang="en-GB" u="sng" dirty="0">
                <a:hlinkClick r:id="rId3"/>
              </a:rPr>
              <a:t>information on how much PE and sport premium funding primary schools receive and advice on how to spend it.</a:t>
            </a:r>
            <a:endParaRPr lang="en-GB" u="sng" dirty="0"/>
          </a:p>
          <a:p>
            <a:endParaRPr lang="en-GB" u="sng" dirty="0"/>
          </a:p>
          <a:p>
            <a:r>
              <a:rPr lang="en-GB" dirty="0"/>
              <a:t>Abbie Morrissey </a:t>
            </a:r>
            <a:r>
              <a:rPr lang="en-GB" u="sng" dirty="0">
                <a:hlinkClick r:id="rId4"/>
              </a:rPr>
              <a:t>Abbie.Morrissey@phsports.co.uk</a:t>
            </a:r>
            <a:endParaRPr lang="en-GB" dirty="0"/>
          </a:p>
          <a:p>
            <a:endParaRPr lang="en-GB" dirty="0"/>
          </a:p>
        </p:txBody>
      </p:sp>
      <p:pic>
        <p:nvPicPr>
          <p:cNvPr id="1026" name="Picture 2" descr="PH Sports | PH Sports – quality primary PE and support">
            <a:extLst>
              <a:ext uri="{FF2B5EF4-FFF2-40B4-BE49-F238E27FC236}">
                <a16:creationId xmlns:a16="http://schemas.microsoft.com/office/drawing/2014/main" id="{11BAAED0-D8A1-4EF2-8857-ABD4CC80A0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97471" y="358588"/>
            <a:ext cx="2411506" cy="2411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8146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51F7D-A9B5-4D62-8853-9410D39B8FCB}"/>
              </a:ext>
            </a:extLst>
          </p:cNvPr>
          <p:cNvSpPr>
            <a:spLocks noGrp="1"/>
          </p:cNvSpPr>
          <p:nvPr>
            <p:ph type="title"/>
          </p:nvPr>
        </p:nvSpPr>
        <p:spPr>
          <a:xfrm>
            <a:off x="3904417" y="250371"/>
            <a:ext cx="5484681" cy="1325563"/>
          </a:xfrm>
        </p:spPr>
        <p:txBody>
          <a:bodyPr>
            <a:normAutofit fontScale="90000"/>
          </a:bodyPr>
          <a:lstStyle/>
          <a:p>
            <a:r>
              <a:rPr lang="en-GB" sz="5400" b="1" dirty="0"/>
              <a:t>Game on Charity </a:t>
            </a:r>
          </a:p>
        </p:txBody>
      </p:sp>
      <p:sp>
        <p:nvSpPr>
          <p:cNvPr id="3" name="Content Placeholder 2">
            <a:extLst>
              <a:ext uri="{FF2B5EF4-FFF2-40B4-BE49-F238E27FC236}">
                <a16:creationId xmlns:a16="http://schemas.microsoft.com/office/drawing/2014/main" id="{43B1623D-CEC4-4ED8-A493-2BB85586E8BD}"/>
              </a:ext>
            </a:extLst>
          </p:cNvPr>
          <p:cNvSpPr>
            <a:spLocks noGrp="1"/>
          </p:cNvSpPr>
          <p:nvPr>
            <p:ph idx="1"/>
          </p:nvPr>
        </p:nvSpPr>
        <p:spPr>
          <a:xfrm>
            <a:off x="1649507" y="1331447"/>
            <a:ext cx="9650506" cy="4810845"/>
          </a:xfrm>
        </p:spPr>
        <p:txBody>
          <a:bodyPr>
            <a:normAutofit/>
          </a:bodyPr>
          <a:lstStyle/>
          <a:p>
            <a:pPr marL="0" indent="0" fontAlgn="base">
              <a:buNone/>
            </a:pPr>
            <a:br>
              <a:rPr lang="en-GB" sz="2000" dirty="0"/>
            </a:br>
            <a:r>
              <a:rPr lang="en-GB" sz="2000" b="1" dirty="0"/>
              <a:t>Who do we support?</a:t>
            </a:r>
          </a:p>
          <a:p>
            <a:pPr marL="0" indent="0" fontAlgn="base">
              <a:buNone/>
            </a:pPr>
            <a:r>
              <a:rPr lang="en-GB" sz="2000" dirty="0"/>
              <a:t>GAME ON, is a local charity focused on helping primary school children in the Chippenham area. </a:t>
            </a:r>
          </a:p>
          <a:p>
            <a:pPr marL="0" indent="0" fontAlgn="base">
              <a:buNone/>
            </a:pPr>
            <a:r>
              <a:rPr lang="en-GB" sz="2000" dirty="0"/>
              <a:t> </a:t>
            </a:r>
          </a:p>
          <a:p>
            <a:pPr marL="0" indent="0" fontAlgn="base">
              <a:buNone/>
            </a:pPr>
            <a:r>
              <a:rPr lang="en-GB" sz="2000" dirty="0"/>
              <a:t>We believe that every child should have the chance to play sport, and to experience the joy of belonging and being part of a team.  We aim to support youngsters in the area by providing them with the necessary tools to play the sports they love. </a:t>
            </a:r>
          </a:p>
          <a:p>
            <a:pPr marL="0" indent="0" fontAlgn="base">
              <a:buNone/>
            </a:pPr>
            <a:r>
              <a:rPr lang="en-GB" sz="2000" dirty="0"/>
              <a:t>​</a:t>
            </a:r>
          </a:p>
          <a:p>
            <a:pPr marL="0" indent="0" fontAlgn="base">
              <a:buNone/>
            </a:pPr>
            <a:r>
              <a:rPr lang="en-GB" sz="2000" dirty="0"/>
              <a:t>By working with local schools and clubs, we want to make this accessible to every child, ensuring that financial barriers don't stand in the way of their ability to play</a:t>
            </a:r>
          </a:p>
          <a:p>
            <a:endParaRPr lang="en-GB" dirty="0"/>
          </a:p>
        </p:txBody>
      </p:sp>
      <p:pic>
        <p:nvPicPr>
          <p:cNvPr id="3074" name="Picture 2" descr="game on log_edited.png">
            <a:extLst>
              <a:ext uri="{FF2B5EF4-FFF2-40B4-BE49-F238E27FC236}">
                <a16:creationId xmlns:a16="http://schemas.microsoft.com/office/drawing/2014/main" id="{615D1AB0-861C-4333-8C4B-2E10D6683C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0888" y="260956"/>
            <a:ext cx="1857375" cy="17716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89965F3-6D9D-4D6A-87BD-CF749ABD7015}"/>
              </a:ext>
            </a:extLst>
          </p:cNvPr>
          <p:cNvSpPr txBox="1"/>
          <p:nvPr/>
        </p:nvSpPr>
        <p:spPr>
          <a:xfrm>
            <a:off x="1808492" y="6034055"/>
            <a:ext cx="9332535" cy="738664"/>
          </a:xfrm>
          <a:prstGeom prst="rect">
            <a:avLst/>
          </a:prstGeom>
          <a:noFill/>
        </p:spPr>
        <p:txBody>
          <a:bodyPr wrap="square" rtlCol="0">
            <a:spAutoFit/>
          </a:bodyPr>
          <a:lstStyle/>
          <a:p>
            <a:r>
              <a:rPr lang="en-GB" sz="2400" u="sng" dirty="0">
                <a:hlinkClick r:id="rId3"/>
              </a:rPr>
              <a:t>fiona@gameoncharity.com</a:t>
            </a:r>
            <a:r>
              <a:rPr lang="en-GB" sz="2400" dirty="0"/>
              <a:t>		</a:t>
            </a:r>
            <a:r>
              <a:rPr lang="en-GB" sz="2400" dirty="0">
                <a:hlinkClick r:id="rId4"/>
              </a:rPr>
              <a:t>www.gameoncharity.com</a:t>
            </a:r>
            <a:endParaRPr lang="en-GB" sz="2400" dirty="0"/>
          </a:p>
          <a:p>
            <a:endParaRPr lang="en-GB" dirty="0"/>
          </a:p>
        </p:txBody>
      </p:sp>
      <p:sp>
        <p:nvSpPr>
          <p:cNvPr id="5" name="TextBox 4">
            <a:extLst>
              <a:ext uri="{FF2B5EF4-FFF2-40B4-BE49-F238E27FC236}">
                <a16:creationId xmlns:a16="http://schemas.microsoft.com/office/drawing/2014/main" id="{024F6FBC-EAEA-40F6-8C61-B4EAFD388936}"/>
              </a:ext>
            </a:extLst>
          </p:cNvPr>
          <p:cNvSpPr txBox="1"/>
          <p:nvPr/>
        </p:nvSpPr>
        <p:spPr>
          <a:xfrm>
            <a:off x="5622996" y="1146781"/>
            <a:ext cx="1150070" cy="369332"/>
          </a:xfrm>
          <a:prstGeom prst="rect">
            <a:avLst/>
          </a:prstGeom>
          <a:noFill/>
        </p:spPr>
        <p:txBody>
          <a:bodyPr wrap="square" rtlCol="0">
            <a:spAutoFit/>
          </a:bodyPr>
          <a:lstStyle/>
          <a:p>
            <a:r>
              <a:rPr lang="en-GB" dirty="0">
                <a:solidFill>
                  <a:srgbClr val="FF0000"/>
                </a:solidFill>
              </a:rPr>
              <a:t>11am</a:t>
            </a:r>
          </a:p>
        </p:txBody>
      </p:sp>
      <p:pic>
        <p:nvPicPr>
          <p:cNvPr id="7" name="Picture 6">
            <a:extLst>
              <a:ext uri="{FF2B5EF4-FFF2-40B4-BE49-F238E27FC236}">
                <a16:creationId xmlns:a16="http://schemas.microsoft.com/office/drawing/2014/main" id="{AA18AC5B-A35E-4F49-8EF0-BA44D3102ADD}"/>
              </a:ext>
            </a:extLst>
          </p:cNvPr>
          <p:cNvPicPr>
            <a:picLocks noChangeAspect="1"/>
          </p:cNvPicPr>
          <p:nvPr/>
        </p:nvPicPr>
        <p:blipFill rotWithShape="1">
          <a:blip r:embed="rId5"/>
          <a:srcRect l="14928" t="18081" r="77356" b="7585"/>
          <a:stretch/>
        </p:blipFill>
        <p:spPr>
          <a:xfrm>
            <a:off x="233185" y="140823"/>
            <a:ext cx="1244998" cy="6499736"/>
          </a:xfrm>
          <a:prstGeom prst="rect">
            <a:avLst/>
          </a:prstGeom>
        </p:spPr>
      </p:pic>
    </p:spTree>
    <p:extLst>
      <p:ext uri="{BB962C8B-B14F-4D97-AF65-F5344CB8AC3E}">
        <p14:creationId xmlns:p14="http://schemas.microsoft.com/office/powerpoint/2010/main" val="3935898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B51AB-7199-427B-93CB-541298C8FCBD}"/>
              </a:ext>
            </a:extLst>
          </p:cNvPr>
          <p:cNvSpPr>
            <a:spLocks noGrp="1"/>
          </p:cNvSpPr>
          <p:nvPr>
            <p:ph type="title"/>
          </p:nvPr>
        </p:nvSpPr>
        <p:spPr>
          <a:xfrm>
            <a:off x="1336556" y="1210235"/>
            <a:ext cx="7745506" cy="1658198"/>
          </a:xfrm>
        </p:spPr>
        <p:txBody>
          <a:bodyPr>
            <a:normAutofit fontScale="90000"/>
          </a:bodyPr>
          <a:lstStyle/>
          <a:p>
            <a:pPr algn="ctr"/>
            <a:br>
              <a:rPr lang="en-GB" dirty="0">
                <a:solidFill>
                  <a:schemeClr val="tx1"/>
                </a:solidFill>
              </a:rPr>
            </a:br>
            <a:r>
              <a:rPr lang="en-GB" dirty="0">
                <a:solidFill>
                  <a:schemeClr val="tx1"/>
                </a:solidFill>
              </a:rPr>
              <a:t>Jessica Pierce </a:t>
            </a:r>
            <a:br>
              <a:rPr lang="en-GB" dirty="0">
                <a:solidFill>
                  <a:schemeClr val="tx1"/>
                </a:solidFill>
              </a:rPr>
            </a:br>
            <a:r>
              <a:rPr lang="en-GB" dirty="0">
                <a:solidFill>
                  <a:schemeClr val="tx1"/>
                </a:solidFill>
              </a:rPr>
              <a:t>Youth Sport Trust</a:t>
            </a:r>
            <a:br>
              <a:rPr lang="en-GB" dirty="0">
                <a:solidFill>
                  <a:schemeClr val="tx1"/>
                </a:solidFill>
              </a:rPr>
            </a:br>
            <a:r>
              <a:rPr lang="en-GB" dirty="0">
                <a:solidFill>
                  <a:schemeClr val="tx1"/>
                </a:solidFill>
              </a:rPr>
              <a:t>Mid Wilts Girls Football Partnership </a:t>
            </a:r>
            <a:br>
              <a:rPr lang="en-GB" dirty="0"/>
            </a:br>
            <a:br>
              <a:rPr lang="en-GB" dirty="0"/>
            </a:br>
            <a:endParaRPr lang="en-GB" dirty="0"/>
          </a:p>
        </p:txBody>
      </p:sp>
      <p:sp>
        <p:nvSpPr>
          <p:cNvPr id="3" name="Content Placeholder 2">
            <a:extLst>
              <a:ext uri="{FF2B5EF4-FFF2-40B4-BE49-F238E27FC236}">
                <a16:creationId xmlns:a16="http://schemas.microsoft.com/office/drawing/2014/main" id="{57B821B4-BD01-4BF6-8BD8-9537D1AAFE15}"/>
              </a:ext>
            </a:extLst>
          </p:cNvPr>
          <p:cNvSpPr>
            <a:spLocks noGrp="1"/>
          </p:cNvSpPr>
          <p:nvPr>
            <p:ph idx="1"/>
          </p:nvPr>
        </p:nvSpPr>
        <p:spPr>
          <a:xfrm>
            <a:off x="1623710" y="3135983"/>
            <a:ext cx="9885666" cy="2064666"/>
          </a:xfrm>
        </p:spPr>
        <p:txBody>
          <a:bodyPr>
            <a:normAutofit/>
          </a:bodyPr>
          <a:lstStyle/>
          <a:p>
            <a:r>
              <a:rPr lang="en-US" b="1" i="1" dirty="0"/>
              <a:t>Barclays Girls' Football School Partnerships</a:t>
            </a:r>
          </a:p>
          <a:p>
            <a:r>
              <a:rPr lang="en-US" dirty="0"/>
              <a:t>Barclays Girls’ Football School Partnerships by England Football (BGFSPs) is a nationwide scheme that aims to mainstream football in schools for girls. Supported by the Youth Sport Trust the initiative will create a network of 300 BGFSPs by 2024, each with a dedicated education expert with knowledge and understanding of education and girls’ football in their local area.</a:t>
            </a:r>
          </a:p>
          <a:p>
            <a:pPr marL="0" indent="0">
              <a:buNone/>
            </a:pPr>
            <a:endParaRPr lang="en-US" dirty="0"/>
          </a:p>
          <a:p>
            <a:endParaRPr lang="en-GB" dirty="0"/>
          </a:p>
        </p:txBody>
      </p:sp>
      <p:pic>
        <p:nvPicPr>
          <p:cNvPr id="5" name="Picture 4" descr="https://girlsfootballinschools.org/front/img/FA_GFSP_Logo_RGB.png">
            <a:extLst>
              <a:ext uri="{FF2B5EF4-FFF2-40B4-BE49-F238E27FC236}">
                <a16:creationId xmlns:a16="http://schemas.microsoft.com/office/drawing/2014/main" id="{170925AF-EBAB-4CA4-AAA7-C671C763FF2D}"/>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99419" y="493633"/>
            <a:ext cx="2553104" cy="1852337"/>
          </a:xfrm>
          <a:prstGeom prst="rect">
            <a:avLst/>
          </a:prstGeom>
          <a:noFill/>
          <a:ln>
            <a:noFill/>
          </a:ln>
        </p:spPr>
      </p:pic>
      <p:sp>
        <p:nvSpPr>
          <p:cNvPr id="6" name="TextBox 5">
            <a:extLst>
              <a:ext uri="{FF2B5EF4-FFF2-40B4-BE49-F238E27FC236}">
                <a16:creationId xmlns:a16="http://schemas.microsoft.com/office/drawing/2014/main" id="{71218F58-5FF4-4E44-A6FD-0ACB3166D17A}"/>
              </a:ext>
            </a:extLst>
          </p:cNvPr>
          <p:cNvSpPr txBox="1"/>
          <p:nvPr/>
        </p:nvSpPr>
        <p:spPr>
          <a:xfrm>
            <a:off x="1623710" y="5387788"/>
            <a:ext cx="9644925" cy="707886"/>
          </a:xfrm>
          <a:prstGeom prst="rect">
            <a:avLst/>
          </a:prstGeom>
          <a:noFill/>
        </p:spPr>
        <p:txBody>
          <a:bodyPr wrap="square" rtlCol="0">
            <a:spAutoFit/>
          </a:bodyPr>
          <a:lstStyle/>
          <a:p>
            <a:r>
              <a:rPr lang="en-GB" sz="2000" b="1" dirty="0"/>
              <a:t>New events, let girls play, biggest ever football on international women's day, cup to plate!</a:t>
            </a:r>
          </a:p>
        </p:txBody>
      </p:sp>
      <p:pic>
        <p:nvPicPr>
          <p:cNvPr id="9" name="Picture 8">
            <a:extLst>
              <a:ext uri="{FF2B5EF4-FFF2-40B4-BE49-F238E27FC236}">
                <a16:creationId xmlns:a16="http://schemas.microsoft.com/office/drawing/2014/main" id="{8FB50583-DB3A-4ABC-8532-16CD3A1A00BF}"/>
              </a:ext>
            </a:extLst>
          </p:cNvPr>
          <p:cNvPicPr>
            <a:picLocks noChangeAspect="1"/>
          </p:cNvPicPr>
          <p:nvPr/>
        </p:nvPicPr>
        <p:blipFill rotWithShape="1">
          <a:blip r:embed="rId3"/>
          <a:srcRect l="14928" t="18081" r="77356" b="7585"/>
          <a:stretch/>
        </p:blipFill>
        <p:spPr>
          <a:xfrm>
            <a:off x="135118" y="147588"/>
            <a:ext cx="1244998" cy="6499736"/>
          </a:xfrm>
          <a:prstGeom prst="rect">
            <a:avLst/>
          </a:prstGeom>
        </p:spPr>
      </p:pic>
    </p:spTree>
    <p:extLst>
      <p:ext uri="{BB962C8B-B14F-4D97-AF65-F5344CB8AC3E}">
        <p14:creationId xmlns:p14="http://schemas.microsoft.com/office/powerpoint/2010/main" val="15754933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occer Field - Soccer Fields - The City of Pembroke : Free for ...">
            <a:extLst>
              <a:ext uri="{FF2B5EF4-FFF2-40B4-BE49-F238E27FC236}">
                <a16:creationId xmlns:a16="http://schemas.microsoft.com/office/drawing/2014/main" id="{BE42CAA1-36D4-4909-9CAF-B655FE1AA5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98259ECB-0F38-4592-9E6A-BA5A7786C7E7}"/>
              </a:ext>
            </a:extLst>
          </p:cNvPr>
          <p:cNvSpPr>
            <a:spLocks noGrp="1"/>
          </p:cNvSpPr>
          <p:nvPr>
            <p:ph type="subTitle" idx="1"/>
          </p:nvPr>
        </p:nvSpPr>
        <p:spPr/>
        <p:txBody>
          <a:bodyPr/>
          <a:lstStyle/>
          <a:p>
            <a:endParaRPr lang="en-GB"/>
          </a:p>
        </p:txBody>
      </p:sp>
      <p:sp>
        <p:nvSpPr>
          <p:cNvPr id="5" name="TextBox 4">
            <a:extLst>
              <a:ext uri="{FF2B5EF4-FFF2-40B4-BE49-F238E27FC236}">
                <a16:creationId xmlns:a16="http://schemas.microsoft.com/office/drawing/2014/main" id="{DC81299D-76BC-4149-97CB-8D20867DEB00}"/>
              </a:ext>
            </a:extLst>
          </p:cNvPr>
          <p:cNvSpPr txBox="1"/>
          <p:nvPr/>
        </p:nvSpPr>
        <p:spPr>
          <a:xfrm>
            <a:off x="1366837" y="771543"/>
            <a:ext cx="9458325" cy="5143500"/>
          </a:xfrm>
          <a:prstGeom prst="rect">
            <a:avLst/>
          </a:prstGeom>
          <a:solidFill>
            <a:schemeClr val="accent6">
              <a:lumMod val="40000"/>
              <a:lumOff val="60000"/>
            </a:schemeClr>
          </a:solidFill>
        </p:spPr>
        <p:txBody>
          <a:bodyPr wrap="square" rtlCol="0">
            <a:spAutoFit/>
          </a:bodyPr>
          <a:lstStyle/>
          <a:p>
            <a:endParaRPr lang="en-GB" dirty="0"/>
          </a:p>
        </p:txBody>
      </p:sp>
      <p:graphicFrame>
        <p:nvGraphicFramePr>
          <p:cNvPr id="6" name="Table 5">
            <a:extLst>
              <a:ext uri="{FF2B5EF4-FFF2-40B4-BE49-F238E27FC236}">
                <a16:creationId xmlns:a16="http://schemas.microsoft.com/office/drawing/2014/main" id="{02AF8909-8B3C-4C5F-BA9A-1B58C250239A}"/>
              </a:ext>
            </a:extLst>
          </p:cNvPr>
          <p:cNvGraphicFramePr>
            <a:graphicFrameLocks noGrp="1"/>
          </p:cNvGraphicFramePr>
          <p:nvPr>
            <p:extLst>
              <p:ext uri="{D42A27DB-BD31-4B8C-83A1-F6EECF244321}">
                <p14:modId xmlns:p14="http://schemas.microsoft.com/office/powerpoint/2010/main" val="3868230681"/>
              </p:ext>
            </p:extLst>
          </p:nvPr>
        </p:nvGraphicFramePr>
        <p:xfrm>
          <a:off x="1781175" y="1767328"/>
          <a:ext cx="8334375" cy="3462528"/>
        </p:xfrm>
        <a:graphic>
          <a:graphicData uri="http://schemas.openxmlformats.org/drawingml/2006/table">
            <a:tbl>
              <a:tblPr firstRow="1" firstCol="1" bandRow="1">
                <a:tableStyleId>{5C22544A-7EE6-4342-B048-85BDC9FD1C3A}</a:tableStyleId>
              </a:tblPr>
              <a:tblGrid>
                <a:gridCol w="3206606">
                  <a:extLst>
                    <a:ext uri="{9D8B030D-6E8A-4147-A177-3AD203B41FA5}">
                      <a16:colId xmlns:a16="http://schemas.microsoft.com/office/drawing/2014/main" val="4098932795"/>
                    </a:ext>
                  </a:extLst>
                </a:gridCol>
                <a:gridCol w="1904360">
                  <a:extLst>
                    <a:ext uri="{9D8B030D-6E8A-4147-A177-3AD203B41FA5}">
                      <a16:colId xmlns:a16="http://schemas.microsoft.com/office/drawing/2014/main" val="591629403"/>
                    </a:ext>
                  </a:extLst>
                </a:gridCol>
                <a:gridCol w="3223409">
                  <a:extLst>
                    <a:ext uri="{9D8B030D-6E8A-4147-A177-3AD203B41FA5}">
                      <a16:colId xmlns:a16="http://schemas.microsoft.com/office/drawing/2014/main" val="969518589"/>
                    </a:ext>
                  </a:extLst>
                </a:gridCol>
              </a:tblGrid>
              <a:tr h="280670">
                <a:tc>
                  <a:txBody>
                    <a:bodyPr/>
                    <a:lstStyle/>
                    <a:p>
                      <a:pPr>
                        <a:lnSpc>
                          <a:spcPct val="107000"/>
                        </a:lnSpc>
                        <a:spcAft>
                          <a:spcPts val="0"/>
                        </a:spcAft>
                      </a:pPr>
                      <a:r>
                        <a:rPr lang="en-GB" sz="2800" b="1">
                          <a:solidFill>
                            <a:schemeClr val="tx1"/>
                          </a:solidFill>
                          <a:effectLst/>
                        </a:rPr>
                        <a:t>Queens Crescent </a:t>
                      </a:r>
                      <a:endParaRPr lang="en-GB" sz="2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07000"/>
                        </a:lnSpc>
                        <a:spcAft>
                          <a:spcPts val="0"/>
                        </a:spcAft>
                      </a:pPr>
                      <a:r>
                        <a:rPr lang="en-GB" sz="2800" b="1">
                          <a:solidFill>
                            <a:schemeClr val="tx1"/>
                          </a:solidFill>
                          <a:effectLst/>
                        </a:rPr>
                        <a:t>V</a:t>
                      </a:r>
                      <a:endParaRPr lang="en-GB" sz="2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r">
                        <a:lnSpc>
                          <a:spcPct val="107000"/>
                        </a:lnSpc>
                        <a:spcAft>
                          <a:spcPts val="0"/>
                        </a:spcAft>
                      </a:pPr>
                      <a:r>
                        <a:rPr lang="en-GB" sz="2800" b="1">
                          <a:solidFill>
                            <a:schemeClr val="tx1"/>
                          </a:solidFill>
                          <a:effectLst/>
                        </a:rPr>
                        <a:t>Redland</a:t>
                      </a:r>
                      <a:endParaRPr lang="en-GB" sz="2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3897763723"/>
                  </a:ext>
                </a:extLst>
              </a:tr>
              <a:tr h="274320">
                <a:tc>
                  <a:txBody>
                    <a:bodyPr/>
                    <a:lstStyle/>
                    <a:p>
                      <a:pPr>
                        <a:lnSpc>
                          <a:spcPct val="107000"/>
                        </a:lnSpc>
                        <a:spcAft>
                          <a:spcPts val="0"/>
                        </a:spcAft>
                      </a:pPr>
                      <a:r>
                        <a:rPr lang="en-GB" sz="2800" b="1" dirty="0">
                          <a:solidFill>
                            <a:schemeClr val="tx1"/>
                          </a:solidFill>
                          <a:effectLst/>
                        </a:rPr>
                        <a:t>Frogwell</a:t>
                      </a:r>
                      <a:endParaRPr lang="en-GB" sz="2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07000"/>
                        </a:lnSpc>
                        <a:spcAft>
                          <a:spcPts val="0"/>
                        </a:spcAft>
                      </a:pPr>
                      <a:r>
                        <a:rPr lang="en-GB" sz="2800" b="1" dirty="0">
                          <a:solidFill>
                            <a:schemeClr val="tx1"/>
                          </a:solidFill>
                          <a:effectLst/>
                        </a:rPr>
                        <a:t>V</a:t>
                      </a:r>
                      <a:endParaRPr lang="en-GB" sz="2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r">
                        <a:lnSpc>
                          <a:spcPct val="107000"/>
                        </a:lnSpc>
                        <a:spcAft>
                          <a:spcPts val="0"/>
                        </a:spcAft>
                      </a:pPr>
                      <a:r>
                        <a:rPr lang="en-GB" sz="2800" b="1" dirty="0">
                          <a:solidFill>
                            <a:schemeClr val="tx1"/>
                          </a:solidFill>
                          <a:effectLst/>
                        </a:rPr>
                        <a:t>St Pauls</a:t>
                      </a:r>
                      <a:endParaRPr lang="en-GB" sz="2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4292056952"/>
                  </a:ext>
                </a:extLst>
              </a:tr>
              <a:tr h="280670">
                <a:tc>
                  <a:txBody>
                    <a:bodyPr/>
                    <a:lstStyle/>
                    <a:p>
                      <a:pPr>
                        <a:lnSpc>
                          <a:spcPct val="107000"/>
                        </a:lnSpc>
                        <a:spcAft>
                          <a:spcPts val="0"/>
                        </a:spcAft>
                      </a:pPr>
                      <a:r>
                        <a:rPr lang="en-GB" sz="2800" b="1" dirty="0">
                          <a:solidFill>
                            <a:schemeClr val="tx1"/>
                          </a:solidFill>
                          <a:effectLst/>
                        </a:rPr>
                        <a:t>KSM</a:t>
                      </a:r>
                      <a:endParaRPr lang="en-GB" sz="2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07000"/>
                        </a:lnSpc>
                        <a:spcAft>
                          <a:spcPts val="0"/>
                        </a:spcAft>
                      </a:pPr>
                      <a:r>
                        <a:rPr lang="en-GB" sz="2800" b="1" dirty="0">
                          <a:solidFill>
                            <a:schemeClr val="tx1"/>
                          </a:solidFill>
                          <a:effectLst/>
                        </a:rPr>
                        <a:t>V</a:t>
                      </a:r>
                      <a:endParaRPr lang="en-GB" sz="2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r">
                        <a:lnSpc>
                          <a:spcPct val="107000"/>
                        </a:lnSpc>
                        <a:spcAft>
                          <a:spcPts val="0"/>
                        </a:spcAft>
                      </a:pPr>
                      <a:r>
                        <a:rPr lang="en-GB" sz="2800" b="1">
                          <a:solidFill>
                            <a:schemeClr val="tx1"/>
                          </a:solidFill>
                          <a:effectLst/>
                        </a:rPr>
                        <a:t>LF</a:t>
                      </a:r>
                      <a:endParaRPr lang="en-GB" sz="2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3695345224"/>
                  </a:ext>
                </a:extLst>
              </a:tr>
              <a:tr h="274320">
                <a:tc>
                  <a:txBody>
                    <a:bodyPr/>
                    <a:lstStyle/>
                    <a:p>
                      <a:pPr>
                        <a:lnSpc>
                          <a:spcPct val="107000"/>
                        </a:lnSpc>
                        <a:spcAft>
                          <a:spcPts val="0"/>
                        </a:spcAft>
                      </a:pPr>
                      <a:r>
                        <a:rPr lang="en-GB" sz="2800" b="1">
                          <a:solidFill>
                            <a:schemeClr val="tx1"/>
                          </a:solidFill>
                          <a:effectLst/>
                        </a:rPr>
                        <a:t>Derry Hill</a:t>
                      </a:r>
                      <a:endParaRPr lang="en-GB" sz="2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07000"/>
                        </a:lnSpc>
                        <a:spcAft>
                          <a:spcPts val="0"/>
                        </a:spcAft>
                      </a:pPr>
                      <a:r>
                        <a:rPr lang="en-GB" sz="2800" b="1">
                          <a:solidFill>
                            <a:schemeClr val="tx1"/>
                          </a:solidFill>
                          <a:effectLst/>
                        </a:rPr>
                        <a:t>V</a:t>
                      </a:r>
                      <a:endParaRPr lang="en-GB" sz="2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r">
                        <a:lnSpc>
                          <a:spcPct val="107000"/>
                        </a:lnSpc>
                        <a:spcAft>
                          <a:spcPts val="0"/>
                        </a:spcAft>
                      </a:pPr>
                      <a:r>
                        <a:rPr lang="en-GB" sz="2800" b="1" dirty="0">
                          <a:solidFill>
                            <a:schemeClr val="tx1"/>
                          </a:solidFill>
                          <a:effectLst/>
                        </a:rPr>
                        <a:t>Kings Lodge</a:t>
                      </a:r>
                      <a:endParaRPr lang="en-GB" sz="2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148349525"/>
                  </a:ext>
                </a:extLst>
              </a:tr>
              <a:tr h="280670">
                <a:tc>
                  <a:txBody>
                    <a:bodyPr/>
                    <a:lstStyle/>
                    <a:p>
                      <a:pPr>
                        <a:lnSpc>
                          <a:spcPct val="107000"/>
                        </a:lnSpc>
                        <a:spcAft>
                          <a:spcPts val="0"/>
                        </a:spcAft>
                      </a:pPr>
                      <a:r>
                        <a:rPr lang="en-GB" sz="2800" b="1">
                          <a:solidFill>
                            <a:schemeClr val="tx1"/>
                          </a:solidFill>
                          <a:effectLst/>
                        </a:rPr>
                        <a:t>St Marys</a:t>
                      </a:r>
                      <a:endParaRPr lang="en-GB" sz="2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07000"/>
                        </a:lnSpc>
                        <a:spcAft>
                          <a:spcPts val="0"/>
                        </a:spcAft>
                      </a:pPr>
                      <a:r>
                        <a:rPr lang="en-GB" sz="2800" b="1">
                          <a:solidFill>
                            <a:schemeClr val="tx1"/>
                          </a:solidFill>
                          <a:effectLst/>
                        </a:rPr>
                        <a:t>V</a:t>
                      </a:r>
                      <a:endParaRPr lang="en-GB" sz="2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r">
                        <a:lnSpc>
                          <a:spcPct val="107000"/>
                        </a:lnSpc>
                        <a:spcAft>
                          <a:spcPts val="0"/>
                        </a:spcAft>
                      </a:pPr>
                      <a:r>
                        <a:rPr lang="en-GB" sz="2800" b="1">
                          <a:solidFill>
                            <a:schemeClr val="tx1"/>
                          </a:solidFill>
                          <a:effectLst/>
                        </a:rPr>
                        <a:t>St Peters</a:t>
                      </a:r>
                      <a:endParaRPr lang="en-GB" sz="2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918367940"/>
                  </a:ext>
                </a:extLst>
              </a:tr>
              <a:tr h="280670">
                <a:tc>
                  <a:txBody>
                    <a:bodyPr/>
                    <a:lstStyle/>
                    <a:p>
                      <a:pPr>
                        <a:lnSpc>
                          <a:spcPct val="107000"/>
                        </a:lnSpc>
                        <a:spcAft>
                          <a:spcPts val="0"/>
                        </a:spcAft>
                      </a:pPr>
                      <a:r>
                        <a:rPr lang="en-GB" sz="2800" b="1">
                          <a:solidFill>
                            <a:schemeClr val="tx1"/>
                          </a:solidFill>
                          <a:effectLst/>
                        </a:rPr>
                        <a:t>SSQ</a:t>
                      </a:r>
                      <a:endParaRPr lang="en-GB" sz="2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07000"/>
                        </a:lnSpc>
                        <a:spcAft>
                          <a:spcPts val="0"/>
                        </a:spcAft>
                      </a:pPr>
                      <a:r>
                        <a:rPr lang="en-GB" sz="2800" b="1" dirty="0">
                          <a:solidFill>
                            <a:schemeClr val="tx1"/>
                          </a:solidFill>
                          <a:effectLst/>
                        </a:rPr>
                        <a:t>V</a:t>
                      </a:r>
                      <a:endParaRPr lang="en-GB" sz="2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r">
                        <a:lnSpc>
                          <a:spcPct val="107000"/>
                        </a:lnSpc>
                        <a:spcAft>
                          <a:spcPts val="0"/>
                        </a:spcAft>
                      </a:pPr>
                      <a:r>
                        <a:rPr lang="en-GB" sz="2800" b="1">
                          <a:solidFill>
                            <a:schemeClr val="tx1"/>
                          </a:solidFill>
                          <a:effectLst/>
                        </a:rPr>
                        <a:t>Lacock</a:t>
                      </a:r>
                      <a:endParaRPr lang="en-GB" sz="2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561556686"/>
                  </a:ext>
                </a:extLst>
              </a:tr>
              <a:tr h="274320">
                <a:tc>
                  <a:txBody>
                    <a:bodyPr/>
                    <a:lstStyle/>
                    <a:p>
                      <a:pPr>
                        <a:lnSpc>
                          <a:spcPct val="107000"/>
                        </a:lnSpc>
                        <a:spcAft>
                          <a:spcPts val="0"/>
                        </a:spcAft>
                      </a:pPr>
                      <a:r>
                        <a:rPr lang="en-GB" sz="2800" b="1">
                          <a:solidFill>
                            <a:schemeClr val="tx1"/>
                          </a:solidFill>
                          <a:effectLst/>
                        </a:rPr>
                        <a:t>Ivy Lane</a:t>
                      </a:r>
                      <a:endParaRPr lang="en-GB" sz="2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07000"/>
                        </a:lnSpc>
                        <a:spcAft>
                          <a:spcPts val="0"/>
                        </a:spcAft>
                      </a:pPr>
                      <a:r>
                        <a:rPr lang="en-GB" sz="2800" b="1">
                          <a:solidFill>
                            <a:schemeClr val="tx1"/>
                          </a:solidFill>
                          <a:effectLst/>
                        </a:rPr>
                        <a:t>V</a:t>
                      </a:r>
                      <a:endParaRPr lang="en-GB" sz="2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r">
                        <a:lnSpc>
                          <a:spcPct val="107000"/>
                        </a:lnSpc>
                        <a:spcAft>
                          <a:spcPts val="0"/>
                        </a:spcAft>
                      </a:pPr>
                      <a:r>
                        <a:rPr lang="en-GB" sz="2800" b="1" dirty="0">
                          <a:solidFill>
                            <a:schemeClr val="tx1"/>
                          </a:solidFill>
                          <a:effectLst/>
                        </a:rPr>
                        <a:t>Monkton Park</a:t>
                      </a:r>
                      <a:endParaRPr lang="en-GB" sz="2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697676271"/>
                  </a:ext>
                </a:extLst>
              </a:tr>
              <a:tr h="280670">
                <a:tc>
                  <a:txBody>
                    <a:bodyPr/>
                    <a:lstStyle/>
                    <a:p>
                      <a:pPr>
                        <a:lnSpc>
                          <a:spcPct val="107000"/>
                        </a:lnSpc>
                        <a:spcAft>
                          <a:spcPts val="0"/>
                        </a:spcAft>
                      </a:pPr>
                      <a:r>
                        <a:rPr lang="en-GB" sz="2800" b="1" dirty="0">
                          <a:solidFill>
                            <a:schemeClr val="tx1"/>
                          </a:solidFill>
                          <a:effectLst/>
                        </a:rPr>
                        <a:t>Monkton Park</a:t>
                      </a:r>
                      <a:endParaRPr lang="en-GB" sz="2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07000"/>
                        </a:lnSpc>
                        <a:spcAft>
                          <a:spcPts val="0"/>
                        </a:spcAft>
                      </a:pPr>
                      <a:r>
                        <a:rPr lang="en-GB" sz="2800" b="1">
                          <a:solidFill>
                            <a:schemeClr val="tx1"/>
                          </a:solidFill>
                          <a:effectLst/>
                        </a:rPr>
                        <a:t>V</a:t>
                      </a:r>
                      <a:endParaRPr lang="en-GB" sz="2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r">
                        <a:lnSpc>
                          <a:spcPct val="107000"/>
                        </a:lnSpc>
                        <a:spcAft>
                          <a:spcPts val="0"/>
                        </a:spcAft>
                      </a:pPr>
                      <a:r>
                        <a:rPr lang="en-GB" sz="2800" b="1" dirty="0">
                          <a:solidFill>
                            <a:schemeClr val="tx1"/>
                          </a:solidFill>
                          <a:effectLst/>
                        </a:rPr>
                        <a:t>Charter</a:t>
                      </a:r>
                      <a:endParaRPr lang="en-GB" sz="2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08438927"/>
                  </a:ext>
                </a:extLst>
              </a:tr>
            </a:tbl>
          </a:graphicData>
        </a:graphic>
      </p:graphicFrame>
      <p:sp>
        <p:nvSpPr>
          <p:cNvPr id="7" name="TextBox 6">
            <a:extLst>
              <a:ext uri="{FF2B5EF4-FFF2-40B4-BE49-F238E27FC236}">
                <a16:creationId xmlns:a16="http://schemas.microsoft.com/office/drawing/2014/main" id="{5A683A7E-F65E-4970-B5DC-555CC7133A9C}"/>
              </a:ext>
            </a:extLst>
          </p:cNvPr>
          <p:cNvSpPr txBox="1"/>
          <p:nvPr/>
        </p:nvSpPr>
        <p:spPr>
          <a:xfrm>
            <a:off x="2814636" y="1013275"/>
            <a:ext cx="6343650" cy="769441"/>
          </a:xfrm>
          <a:prstGeom prst="rect">
            <a:avLst/>
          </a:prstGeom>
          <a:noFill/>
        </p:spPr>
        <p:txBody>
          <a:bodyPr wrap="square" rtlCol="0">
            <a:spAutoFit/>
          </a:bodyPr>
          <a:lstStyle/>
          <a:p>
            <a:r>
              <a:rPr lang="en-GB" sz="4400" dirty="0"/>
              <a:t>Cup to Plate The Draw</a:t>
            </a:r>
          </a:p>
        </p:txBody>
      </p:sp>
      <p:sp>
        <p:nvSpPr>
          <p:cNvPr id="8" name="TextBox 7">
            <a:extLst>
              <a:ext uri="{FF2B5EF4-FFF2-40B4-BE49-F238E27FC236}">
                <a16:creationId xmlns:a16="http://schemas.microsoft.com/office/drawing/2014/main" id="{D567E555-3D96-42CF-882D-8B09144FD6D6}"/>
              </a:ext>
            </a:extLst>
          </p:cNvPr>
          <p:cNvSpPr txBox="1"/>
          <p:nvPr/>
        </p:nvSpPr>
        <p:spPr>
          <a:xfrm>
            <a:off x="2185985" y="5309543"/>
            <a:ext cx="7600951" cy="523220"/>
          </a:xfrm>
          <a:prstGeom prst="rect">
            <a:avLst/>
          </a:prstGeom>
          <a:solidFill>
            <a:srgbClr val="FF66FF"/>
          </a:solidFill>
        </p:spPr>
        <p:txBody>
          <a:bodyPr wrap="square" rtlCol="0">
            <a:spAutoFit/>
          </a:bodyPr>
          <a:lstStyle/>
          <a:p>
            <a:r>
              <a:rPr lang="en-GB" sz="2800" b="1" dirty="0"/>
              <a:t>ALL GAMES MUST BE PLAYED BEFORE TERM 5</a:t>
            </a:r>
          </a:p>
        </p:txBody>
      </p:sp>
      <p:sp>
        <p:nvSpPr>
          <p:cNvPr id="2" name="TextBox 1">
            <a:extLst>
              <a:ext uri="{FF2B5EF4-FFF2-40B4-BE49-F238E27FC236}">
                <a16:creationId xmlns:a16="http://schemas.microsoft.com/office/drawing/2014/main" id="{18B50ABE-E5C6-4C6F-9699-30C8F2A6B807}"/>
              </a:ext>
            </a:extLst>
          </p:cNvPr>
          <p:cNvSpPr txBox="1"/>
          <p:nvPr/>
        </p:nvSpPr>
        <p:spPr>
          <a:xfrm>
            <a:off x="8228409" y="846932"/>
            <a:ext cx="3774281" cy="369332"/>
          </a:xfrm>
          <a:prstGeom prst="rect">
            <a:avLst/>
          </a:prstGeom>
          <a:noFill/>
        </p:spPr>
        <p:txBody>
          <a:bodyPr wrap="square" rtlCol="0">
            <a:spAutoFit/>
          </a:bodyPr>
          <a:lstStyle/>
          <a:p>
            <a:r>
              <a:rPr lang="en-GB" dirty="0">
                <a:solidFill>
                  <a:srgbClr val="FF0000"/>
                </a:solidFill>
              </a:rPr>
              <a:t>I have a pp on this!</a:t>
            </a:r>
          </a:p>
        </p:txBody>
      </p:sp>
    </p:spTree>
    <p:extLst>
      <p:ext uri="{BB962C8B-B14F-4D97-AF65-F5344CB8AC3E}">
        <p14:creationId xmlns:p14="http://schemas.microsoft.com/office/powerpoint/2010/main" val="2214946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64370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C15AFCEF-7F3A-A1D4-6140-2FACFB536571}"/>
              </a:ext>
            </a:extLst>
          </p:cNvPr>
          <p:cNvSpPr txBox="1">
            <a:spLocks/>
          </p:cNvSpPr>
          <p:nvPr/>
        </p:nvSpPr>
        <p:spPr>
          <a:xfrm>
            <a:off x="379713" y="1859070"/>
            <a:ext cx="7608727" cy="4109494"/>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1800" b="0" i="0" kern="1200">
                <a:solidFill>
                  <a:schemeClr val="bg1"/>
                </a:solidFill>
                <a:latin typeface="Arial" panose="020B06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GB" sz="2000" dirty="0">
                <a:solidFill>
                  <a:srgbClr val="18223F"/>
                </a:solidFill>
              </a:rPr>
              <a:t>Disney inspired activity sessions to engage girls aged 5-11 years old in sport at school and in the home.</a:t>
            </a:r>
          </a:p>
          <a:p>
            <a:pPr>
              <a:lnSpc>
                <a:spcPct val="100000"/>
              </a:lnSpc>
            </a:pPr>
            <a:r>
              <a:rPr lang="en-GB" sz="2000" dirty="0">
                <a:solidFill>
                  <a:srgbClr val="18223F"/>
                </a:solidFill>
              </a:rPr>
              <a:t>Use powerful Disney stories and role models to immerse the girls in play. </a:t>
            </a:r>
          </a:p>
          <a:p>
            <a:pPr>
              <a:lnSpc>
                <a:spcPct val="100000"/>
              </a:lnSpc>
            </a:pPr>
            <a:r>
              <a:rPr lang="en-GB" sz="2000" dirty="0">
                <a:solidFill>
                  <a:srgbClr val="18223F"/>
                </a:solidFill>
              </a:rPr>
              <a:t>Supports the development of fundamental movement skills and physical literacy.</a:t>
            </a:r>
          </a:p>
          <a:p>
            <a:pPr>
              <a:lnSpc>
                <a:spcPct val="100000"/>
              </a:lnSpc>
            </a:pPr>
            <a:r>
              <a:rPr lang="en-GB" sz="2000" dirty="0">
                <a:solidFill>
                  <a:srgbClr val="18223F"/>
                </a:solidFill>
              </a:rPr>
              <a:t>Explicit speaking and listening outcomes based on the national curriculum for Key Stage 1 English supported by The National Literacy Trust.  </a:t>
            </a:r>
          </a:p>
          <a:p>
            <a:pPr>
              <a:lnSpc>
                <a:spcPct val="100000"/>
              </a:lnSpc>
            </a:pPr>
            <a:r>
              <a:rPr lang="en-GB" sz="2000" dirty="0">
                <a:solidFill>
                  <a:srgbClr val="18223F"/>
                </a:solidFill>
              </a:rPr>
              <a:t>Two elements: Active Play Through Storytelling and Girls’ Football Club.</a:t>
            </a:r>
            <a:endParaRPr lang="en-US" sz="2000" dirty="0">
              <a:solidFill>
                <a:srgbClr val="18223F"/>
              </a:solidFill>
            </a:endParaRPr>
          </a:p>
        </p:txBody>
      </p:sp>
      <p:sp>
        <p:nvSpPr>
          <p:cNvPr id="5" name="Title 6">
            <a:extLst>
              <a:ext uri="{FF2B5EF4-FFF2-40B4-BE49-F238E27FC236}">
                <a16:creationId xmlns:a16="http://schemas.microsoft.com/office/drawing/2014/main" id="{F5E44EE9-0DB5-E3FB-5135-0BBDD870EB18}"/>
              </a:ext>
            </a:extLst>
          </p:cNvPr>
          <p:cNvSpPr txBox="1">
            <a:spLocks/>
          </p:cNvSpPr>
          <p:nvPr/>
        </p:nvSpPr>
        <p:spPr>
          <a:xfrm>
            <a:off x="379713" y="405050"/>
            <a:ext cx="7424884" cy="2908040"/>
          </a:xfrm>
          <a:prstGeom prst="rect">
            <a:avLst/>
          </a:prstGeom>
        </p:spPr>
        <p:txBody>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mj-cs"/>
              </a:defRPr>
            </a:lvl1pPr>
          </a:lstStyle>
          <a:p>
            <a:r>
              <a:rPr lang="en-GB" sz="4000" dirty="0">
                <a:solidFill>
                  <a:srgbClr val="41C0F0"/>
                </a:solidFill>
              </a:rPr>
              <a:t>What is Disney inspired Shooting Stars?</a:t>
            </a:r>
            <a:endParaRPr lang="en-US" sz="4000" dirty="0">
              <a:solidFill>
                <a:srgbClr val="41C0F0"/>
              </a:solidFill>
            </a:endParaRPr>
          </a:p>
        </p:txBody>
      </p:sp>
    </p:spTree>
    <p:extLst>
      <p:ext uri="{BB962C8B-B14F-4D97-AF65-F5344CB8AC3E}">
        <p14:creationId xmlns:p14="http://schemas.microsoft.com/office/powerpoint/2010/main" val="22931221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0CAFFC25-7B0E-40A3-E10A-E04EEBC69A5B}"/>
              </a:ext>
            </a:extLst>
          </p:cNvPr>
          <p:cNvSpPr txBox="1">
            <a:spLocks/>
          </p:cNvSpPr>
          <p:nvPr/>
        </p:nvSpPr>
        <p:spPr>
          <a:xfrm>
            <a:off x="1043507" y="2118378"/>
            <a:ext cx="7507674" cy="3567449"/>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1800" b="0" i="0" kern="1200">
                <a:solidFill>
                  <a:schemeClr val="bg1"/>
                </a:solidFill>
                <a:latin typeface="Arial" panose="020B06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GB" sz="2000" dirty="0">
                <a:solidFill>
                  <a:srgbClr val="18223F"/>
                </a:solidFill>
              </a:rPr>
              <a:t>On-demand e-learning available to bring to life the power of the Disney stories in getting girls to be physically active through the programmes two elements.</a:t>
            </a:r>
          </a:p>
          <a:p>
            <a:pPr>
              <a:lnSpc>
                <a:spcPct val="100000"/>
              </a:lnSpc>
            </a:pPr>
            <a:r>
              <a:rPr lang="en-GB" sz="2000" dirty="0">
                <a:solidFill>
                  <a:srgbClr val="18223F"/>
                </a:solidFill>
              </a:rPr>
              <a:t>Printed resources for Incredibles 2 and Guardians of            the Galaxy*.</a:t>
            </a:r>
          </a:p>
          <a:p>
            <a:pPr>
              <a:lnSpc>
                <a:spcPct val="100000"/>
              </a:lnSpc>
            </a:pPr>
            <a:r>
              <a:rPr lang="en-GB" sz="2000" dirty="0">
                <a:solidFill>
                  <a:srgbClr val="18223F"/>
                </a:solidFill>
              </a:rPr>
              <a:t>Disney inspired Shooting Stars bibs and activity dice*. </a:t>
            </a:r>
          </a:p>
          <a:p>
            <a:pPr>
              <a:lnSpc>
                <a:spcPct val="100000"/>
              </a:lnSpc>
            </a:pPr>
            <a:r>
              <a:rPr lang="en-GB" sz="2000" dirty="0">
                <a:solidFill>
                  <a:srgbClr val="18223F"/>
                </a:solidFill>
              </a:rPr>
              <a:t>Access to future new Disney stories, physical resources       and CPD.</a:t>
            </a:r>
          </a:p>
          <a:p>
            <a:pPr>
              <a:lnSpc>
                <a:spcPct val="100000"/>
              </a:lnSpc>
            </a:pPr>
            <a:endParaRPr lang="en-GB" sz="2000" dirty="0">
              <a:solidFill>
                <a:srgbClr val="18223F"/>
              </a:solidFill>
            </a:endParaRPr>
          </a:p>
          <a:p>
            <a:pPr marL="0" indent="0">
              <a:lnSpc>
                <a:spcPct val="100000"/>
              </a:lnSpc>
              <a:buNone/>
            </a:pPr>
            <a:r>
              <a:rPr lang="en-GB" sz="2000" dirty="0">
                <a:solidFill>
                  <a:srgbClr val="18223F"/>
                </a:solidFill>
              </a:rPr>
              <a:t>*Full resource packs provided for new schools trained</a:t>
            </a:r>
            <a:endParaRPr lang="en-US" sz="2000" dirty="0">
              <a:solidFill>
                <a:srgbClr val="18223F"/>
              </a:solidFill>
            </a:endParaRPr>
          </a:p>
        </p:txBody>
      </p:sp>
      <p:sp>
        <p:nvSpPr>
          <p:cNvPr id="5" name="Title 6">
            <a:extLst>
              <a:ext uri="{FF2B5EF4-FFF2-40B4-BE49-F238E27FC236}">
                <a16:creationId xmlns:a16="http://schemas.microsoft.com/office/drawing/2014/main" id="{155F0165-448A-0ECF-58B8-A4D8C3626869}"/>
              </a:ext>
            </a:extLst>
          </p:cNvPr>
          <p:cNvSpPr txBox="1">
            <a:spLocks/>
          </p:cNvSpPr>
          <p:nvPr/>
        </p:nvSpPr>
        <p:spPr>
          <a:xfrm>
            <a:off x="1264107" y="537695"/>
            <a:ext cx="7774131" cy="1713179"/>
          </a:xfrm>
          <a:prstGeom prst="rect">
            <a:avLst/>
          </a:prstGeom>
        </p:spPr>
        <p:txBody>
          <a:bodyPr/>
          <a:lstStyle>
            <a:lvl1pPr algn="l" defTabSz="914400" rtl="0" eaLnBrk="1" latinLnBrk="0" hangingPunct="1">
              <a:lnSpc>
                <a:spcPct val="100000"/>
              </a:lnSpc>
              <a:spcBef>
                <a:spcPct val="0"/>
              </a:spcBef>
              <a:buNone/>
              <a:defRPr sz="2800" b="1" i="0" kern="1200">
                <a:solidFill>
                  <a:schemeClr val="bg1"/>
                </a:solidFill>
                <a:latin typeface="Arial" panose="020B0604020202020204" pitchFamily="34" charset="0"/>
                <a:ea typeface="+mj-ea"/>
                <a:cs typeface="+mj-cs"/>
              </a:defRPr>
            </a:lvl1pPr>
          </a:lstStyle>
          <a:p>
            <a:r>
              <a:rPr lang="en-GB" sz="4000" dirty="0">
                <a:solidFill>
                  <a:srgbClr val="41C0F0"/>
                </a:solidFill>
              </a:rPr>
              <a:t>What do I get as part of Disney inspired Shooting Stars? </a:t>
            </a:r>
            <a:endParaRPr lang="en-US" sz="4000" dirty="0">
              <a:solidFill>
                <a:srgbClr val="41C0F0"/>
              </a:solidFill>
            </a:endParaRPr>
          </a:p>
        </p:txBody>
      </p:sp>
    </p:spTree>
    <p:extLst>
      <p:ext uri="{BB962C8B-B14F-4D97-AF65-F5344CB8AC3E}">
        <p14:creationId xmlns:p14="http://schemas.microsoft.com/office/powerpoint/2010/main" val="3318511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8C4F6AF7-D610-0C03-0868-9F0C7262FE0A}"/>
              </a:ext>
            </a:extLst>
          </p:cNvPr>
          <p:cNvSpPr txBox="1">
            <a:spLocks/>
          </p:cNvSpPr>
          <p:nvPr/>
        </p:nvSpPr>
        <p:spPr>
          <a:xfrm>
            <a:off x="415517" y="1948135"/>
            <a:ext cx="7683454" cy="2961730"/>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1800" b="0" i="0" kern="1200">
                <a:solidFill>
                  <a:schemeClr val="bg1"/>
                </a:solidFill>
                <a:latin typeface="Arial" panose="020B06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nSpc>
                <a:spcPct val="100000"/>
              </a:lnSpc>
              <a:buNone/>
            </a:pPr>
            <a:r>
              <a:rPr lang="en-GB" sz="2400" b="1" dirty="0">
                <a:solidFill>
                  <a:srgbClr val="41C0F0"/>
                </a:solidFill>
              </a:rPr>
              <a:t>For the girls</a:t>
            </a:r>
          </a:p>
          <a:p>
            <a:pPr>
              <a:lnSpc>
                <a:spcPct val="100000"/>
              </a:lnSpc>
            </a:pPr>
            <a:r>
              <a:rPr lang="en-GB" dirty="0">
                <a:solidFill>
                  <a:srgbClr val="18223F"/>
                </a:solidFill>
              </a:rPr>
              <a:t>Become more engaged and inspired to participate in physical activity, and improve their speaking and listening skills;</a:t>
            </a:r>
          </a:p>
          <a:p>
            <a:pPr>
              <a:lnSpc>
                <a:spcPct val="100000"/>
              </a:lnSpc>
            </a:pPr>
            <a:r>
              <a:rPr lang="en-GB" dirty="0">
                <a:solidFill>
                  <a:srgbClr val="18223F"/>
                </a:solidFill>
              </a:rPr>
              <a:t>Improve locomotion (agility), stability (balance), object control (coordination), body confidence and positive body image;</a:t>
            </a:r>
          </a:p>
          <a:p>
            <a:pPr>
              <a:lnSpc>
                <a:spcPct val="100000"/>
              </a:lnSpc>
            </a:pPr>
            <a:r>
              <a:rPr lang="en-GB" dirty="0">
                <a:solidFill>
                  <a:srgbClr val="18223F"/>
                </a:solidFill>
              </a:rPr>
              <a:t>Develop character traits (i.e., resilience, empathy, aspiration);</a:t>
            </a:r>
          </a:p>
          <a:p>
            <a:pPr>
              <a:lnSpc>
                <a:spcPct val="100000"/>
              </a:lnSpc>
            </a:pPr>
            <a:r>
              <a:rPr lang="en-GB" dirty="0">
                <a:solidFill>
                  <a:srgbClr val="18223F"/>
                </a:solidFill>
              </a:rPr>
              <a:t>Develop confidence and a long-term positive relationship with being physically active </a:t>
            </a:r>
            <a:endParaRPr lang="en-US" dirty="0">
              <a:solidFill>
                <a:srgbClr val="18223F"/>
              </a:solidFill>
            </a:endParaRPr>
          </a:p>
        </p:txBody>
      </p:sp>
      <p:sp>
        <p:nvSpPr>
          <p:cNvPr id="3" name="Title 6">
            <a:extLst>
              <a:ext uri="{FF2B5EF4-FFF2-40B4-BE49-F238E27FC236}">
                <a16:creationId xmlns:a16="http://schemas.microsoft.com/office/drawing/2014/main" id="{1E2F4B15-606E-3B4B-55C1-AD65BDC91217}"/>
              </a:ext>
            </a:extLst>
          </p:cNvPr>
          <p:cNvSpPr txBox="1">
            <a:spLocks/>
          </p:cNvSpPr>
          <p:nvPr/>
        </p:nvSpPr>
        <p:spPr>
          <a:xfrm>
            <a:off x="289559" y="443686"/>
            <a:ext cx="9138920" cy="658605"/>
          </a:xfrm>
          <a:prstGeom prst="rect">
            <a:avLst/>
          </a:prstGeom>
        </p:spPr>
        <p:txBody>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mj-cs"/>
              </a:defRPr>
            </a:lvl1pPr>
          </a:lstStyle>
          <a:p>
            <a:r>
              <a:rPr lang="en-GB" sz="4000" dirty="0">
                <a:solidFill>
                  <a:srgbClr val="41C0F0"/>
                </a:solidFill>
              </a:rPr>
              <a:t>What will the impact be?</a:t>
            </a:r>
            <a:endParaRPr lang="en-US" sz="4000" dirty="0">
              <a:solidFill>
                <a:srgbClr val="41C0F0"/>
              </a:solidFill>
            </a:endParaRPr>
          </a:p>
        </p:txBody>
      </p:sp>
    </p:spTree>
    <p:extLst>
      <p:ext uri="{BB962C8B-B14F-4D97-AF65-F5344CB8AC3E}">
        <p14:creationId xmlns:p14="http://schemas.microsoft.com/office/powerpoint/2010/main" val="3551960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9AD4FAC7-0BCD-DBA1-B146-C150BE02BFC2}"/>
              </a:ext>
            </a:extLst>
          </p:cNvPr>
          <p:cNvSpPr txBox="1">
            <a:spLocks/>
          </p:cNvSpPr>
          <p:nvPr/>
        </p:nvSpPr>
        <p:spPr>
          <a:xfrm>
            <a:off x="1197929" y="1494969"/>
            <a:ext cx="7270490" cy="4192487"/>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1800" b="0" i="0" kern="1200">
                <a:solidFill>
                  <a:schemeClr val="bg1"/>
                </a:solidFill>
                <a:latin typeface="Arial" panose="020B06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GB" sz="2400" b="1" dirty="0">
                <a:solidFill>
                  <a:srgbClr val="41C0F0"/>
                </a:solidFill>
              </a:rPr>
              <a:t>For the school/deliverer</a:t>
            </a:r>
          </a:p>
          <a:p>
            <a:pPr>
              <a:lnSpc>
                <a:spcPct val="140000"/>
              </a:lnSpc>
            </a:pPr>
            <a:r>
              <a:rPr lang="en-GB" dirty="0">
                <a:solidFill>
                  <a:srgbClr val="18223F"/>
                </a:solidFill>
              </a:rPr>
              <a:t>Confidence and competence to deliver high-quality active play that is engaging for girls;</a:t>
            </a:r>
          </a:p>
          <a:p>
            <a:pPr>
              <a:lnSpc>
                <a:spcPct val="140000"/>
              </a:lnSpc>
            </a:pPr>
            <a:r>
              <a:rPr lang="en-GB" dirty="0">
                <a:solidFill>
                  <a:srgbClr val="18223F"/>
                </a:solidFill>
              </a:rPr>
              <a:t>Understand how to deliver creative, fun and engaging physical activity sessions for girls;</a:t>
            </a:r>
          </a:p>
          <a:p>
            <a:pPr>
              <a:lnSpc>
                <a:spcPct val="100000"/>
              </a:lnSpc>
            </a:pPr>
            <a:r>
              <a:rPr lang="en-GB" dirty="0">
                <a:solidFill>
                  <a:srgbClr val="18223F"/>
                </a:solidFill>
              </a:rPr>
              <a:t>Access to ready-made resources and bibs to help children to achieve the recommended target of 60 active minutes per day;</a:t>
            </a:r>
          </a:p>
          <a:p>
            <a:pPr>
              <a:lnSpc>
                <a:spcPct val="150000"/>
              </a:lnSpc>
            </a:pPr>
            <a:r>
              <a:rPr lang="en-GB" dirty="0">
                <a:solidFill>
                  <a:srgbClr val="18223F"/>
                </a:solidFill>
              </a:rPr>
              <a:t>Opportunity to engage parents and carers to use the activities within the home environment;</a:t>
            </a:r>
          </a:p>
          <a:p>
            <a:pPr>
              <a:lnSpc>
                <a:spcPct val="140000"/>
              </a:lnSpc>
            </a:pPr>
            <a:r>
              <a:rPr lang="en-GB" dirty="0">
                <a:solidFill>
                  <a:srgbClr val="18223F"/>
                </a:solidFill>
              </a:rPr>
              <a:t>Ensure the inclusion of all young people.</a:t>
            </a:r>
            <a:endParaRPr lang="en-US" dirty="0">
              <a:solidFill>
                <a:srgbClr val="18223F"/>
              </a:solidFill>
            </a:endParaRPr>
          </a:p>
        </p:txBody>
      </p:sp>
      <p:sp>
        <p:nvSpPr>
          <p:cNvPr id="3" name="Title 6">
            <a:extLst>
              <a:ext uri="{FF2B5EF4-FFF2-40B4-BE49-F238E27FC236}">
                <a16:creationId xmlns:a16="http://schemas.microsoft.com/office/drawing/2014/main" id="{EF44E92A-0CE0-50D5-36F6-9923D7D59336}"/>
              </a:ext>
            </a:extLst>
          </p:cNvPr>
          <p:cNvSpPr txBox="1">
            <a:spLocks/>
          </p:cNvSpPr>
          <p:nvPr/>
        </p:nvSpPr>
        <p:spPr>
          <a:xfrm>
            <a:off x="1372709" y="585523"/>
            <a:ext cx="6455486" cy="1367846"/>
          </a:xfrm>
          <a:prstGeom prst="rect">
            <a:avLst/>
          </a:prstGeom>
        </p:spPr>
        <p:txBody>
          <a:bodyPr/>
          <a:lstStyle>
            <a:lvl1pPr algn="l" defTabSz="914400" rtl="0" eaLnBrk="1" latinLnBrk="0" hangingPunct="1">
              <a:lnSpc>
                <a:spcPct val="100000"/>
              </a:lnSpc>
              <a:spcBef>
                <a:spcPct val="0"/>
              </a:spcBef>
              <a:buNone/>
              <a:defRPr sz="2800" b="1" i="0" kern="1200">
                <a:solidFill>
                  <a:schemeClr val="bg1"/>
                </a:solidFill>
                <a:latin typeface="Arial" panose="020B0604020202020204" pitchFamily="34" charset="0"/>
                <a:ea typeface="+mj-ea"/>
                <a:cs typeface="+mj-cs"/>
              </a:defRPr>
            </a:lvl1pPr>
          </a:lstStyle>
          <a:p>
            <a:r>
              <a:rPr lang="en-GB" sz="4000" dirty="0">
                <a:solidFill>
                  <a:srgbClr val="41C0F0"/>
                </a:solidFill>
              </a:rPr>
              <a:t>What will the impact be?</a:t>
            </a:r>
            <a:endParaRPr lang="en-US" sz="4000" dirty="0">
              <a:solidFill>
                <a:srgbClr val="41C0F0"/>
              </a:solidFill>
            </a:endParaRPr>
          </a:p>
        </p:txBody>
      </p:sp>
    </p:spTree>
    <p:extLst>
      <p:ext uri="{BB962C8B-B14F-4D97-AF65-F5344CB8AC3E}">
        <p14:creationId xmlns:p14="http://schemas.microsoft.com/office/powerpoint/2010/main" val="19106987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E56C78F-8FF7-7A48-8F39-32750CA6BB2F}"/>
              </a:ext>
            </a:extLst>
          </p:cNvPr>
          <p:cNvSpPr/>
          <p:nvPr/>
        </p:nvSpPr>
        <p:spPr>
          <a:xfrm>
            <a:off x="4266389" y="391887"/>
            <a:ext cx="3678418" cy="2333873"/>
          </a:xfrm>
          <a:prstGeom prst="rect">
            <a:avLst/>
          </a:prstGeom>
          <a:solidFill>
            <a:srgbClr val="182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9C59A03-AAAB-E0F4-3B30-0B3361FF1FCD}"/>
              </a:ext>
            </a:extLst>
          </p:cNvPr>
          <p:cNvSpPr txBox="1"/>
          <p:nvPr/>
        </p:nvSpPr>
        <p:spPr>
          <a:xfrm>
            <a:off x="4343400" y="513017"/>
            <a:ext cx="3601405" cy="2215991"/>
          </a:xfrm>
          <a:prstGeom prst="rect">
            <a:avLst/>
          </a:prstGeom>
          <a:noFill/>
        </p:spPr>
        <p:txBody>
          <a:bodyPr wrap="square" rtlCol="0">
            <a:spAutoFit/>
          </a:bodyPr>
          <a:lstStyle/>
          <a:p>
            <a:r>
              <a:rPr lang="en-US" sz="1400" dirty="0">
                <a:solidFill>
                  <a:schemeClr val="bg1"/>
                </a:solidFill>
                <a:effectLst/>
              </a:rPr>
              <a:t>“Girls have an increased interest in football, even though you don’t sell it as a football club. If you get the footballs out, you can see from watching them they are more engaged. I like to think that possibly had something to do with them doing the Shooting Stars club, because that was the only club last year which ran for that age group.’</a:t>
            </a:r>
          </a:p>
          <a:p>
            <a:endParaRPr lang="en-GB" sz="1400" dirty="0">
              <a:solidFill>
                <a:schemeClr val="bg1"/>
              </a:solidFill>
            </a:endParaRPr>
          </a:p>
          <a:p>
            <a:r>
              <a:rPr lang="en-GB" sz="1200" i="0" dirty="0">
                <a:solidFill>
                  <a:schemeClr val="bg1"/>
                </a:solidFill>
              </a:rPr>
              <a:t>Disney inspired Shooting Stars Lead</a:t>
            </a:r>
            <a:endParaRPr lang="en-US" sz="1200" i="0" dirty="0">
              <a:solidFill>
                <a:schemeClr val="bg1"/>
              </a:solidFill>
            </a:endParaRPr>
          </a:p>
        </p:txBody>
      </p:sp>
      <p:sp>
        <p:nvSpPr>
          <p:cNvPr id="8" name="Rectangle 7">
            <a:extLst>
              <a:ext uri="{FF2B5EF4-FFF2-40B4-BE49-F238E27FC236}">
                <a16:creationId xmlns:a16="http://schemas.microsoft.com/office/drawing/2014/main" id="{18C95549-B23E-B4E7-C242-472300708F3D}"/>
              </a:ext>
            </a:extLst>
          </p:cNvPr>
          <p:cNvSpPr/>
          <p:nvPr/>
        </p:nvSpPr>
        <p:spPr>
          <a:xfrm>
            <a:off x="361737" y="2836555"/>
            <a:ext cx="6345322" cy="1987897"/>
          </a:xfrm>
          <a:prstGeom prst="rect">
            <a:avLst/>
          </a:prstGeom>
          <a:solidFill>
            <a:srgbClr val="41C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CF2BC19-B3C2-B4E1-C750-8E06BCBE9423}"/>
              </a:ext>
            </a:extLst>
          </p:cNvPr>
          <p:cNvSpPr txBox="1"/>
          <p:nvPr/>
        </p:nvSpPr>
        <p:spPr>
          <a:xfrm>
            <a:off x="468015" y="2964912"/>
            <a:ext cx="6239044" cy="1754326"/>
          </a:xfrm>
          <a:prstGeom prst="rect">
            <a:avLst/>
          </a:prstGeom>
          <a:noFill/>
        </p:spPr>
        <p:txBody>
          <a:bodyPr wrap="square" rtlCol="0">
            <a:spAutoFit/>
          </a:bodyPr>
          <a:lstStyle/>
          <a:p>
            <a:r>
              <a:rPr lang="en-US" sz="1600" dirty="0"/>
              <a:t>“</a:t>
            </a:r>
            <a:r>
              <a:rPr lang="en-US" sz="1600" dirty="0">
                <a:effectLst/>
              </a:rPr>
              <a:t>The Disney inspired Shooting Stars course was excellent - I enjoyed the questions and interactive nature of the course. It was also useful to be able to complete the course in manageable chunks, as this made it easier to complete within school when time demands can be challenging.’ - Delivery lead, e-learning post-training feedback”</a:t>
            </a:r>
          </a:p>
          <a:p>
            <a:endParaRPr lang="en-GB" sz="1600" dirty="0">
              <a:solidFill>
                <a:schemeClr val="bg1"/>
              </a:solidFill>
            </a:endParaRPr>
          </a:p>
          <a:p>
            <a:r>
              <a:rPr lang="en-GB" sz="1200" i="0" dirty="0">
                <a:solidFill>
                  <a:schemeClr val="bg1"/>
                </a:solidFill>
              </a:rPr>
              <a:t>Disney inspired Shooting Stars delivery lead, e-learning post-training feedback</a:t>
            </a:r>
            <a:endParaRPr lang="en-US" sz="1200" i="0" dirty="0">
              <a:solidFill>
                <a:schemeClr val="bg1"/>
              </a:solidFill>
            </a:endParaRPr>
          </a:p>
        </p:txBody>
      </p:sp>
      <p:sp>
        <p:nvSpPr>
          <p:cNvPr id="9" name="Rectangle 8">
            <a:extLst>
              <a:ext uri="{FF2B5EF4-FFF2-40B4-BE49-F238E27FC236}">
                <a16:creationId xmlns:a16="http://schemas.microsoft.com/office/drawing/2014/main" id="{28AC7BF7-24BD-D0B5-CC8D-D98E12C6A83B}"/>
              </a:ext>
            </a:extLst>
          </p:cNvPr>
          <p:cNvSpPr/>
          <p:nvPr/>
        </p:nvSpPr>
        <p:spPr>
          <a:xfrm>
            <a:off x="1698170" y="4946843"/>
            <a:ext cx="6139543" cy="1223971"/>
          </a:xfrm>
          <a:prstGeom prst="rect">
            <a:avLst/>
          </a:prstGeom>
          <a:solidFill>
            <a:srgbClr val="182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7FD00F37-CE8C-88F5-394E-80DA8EE352A1}"/>
              </a:ext>
            </a:extLst>
          </p:cNvPr>
          <p:cNvSpPr/>
          <p:nvPr/>
        </p:nvSpPr>
        <p:spPr>
          <a:xfrm>
            <a:off x="274653" y="391886"/>
            <a:ext cx="3885457" cy="1773534"/>
          </a:xfrm>
          <a:prstGeom prst="rect">
            <a:avLst/>
          </a:prstGeom>
          <a:solidFill>
            <a:srgbClr val="F6E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8DEFA7D-DAB4-B9B0-3D96-16A0CF9DE6C2}"/>
              </a:ext>
            </a:extLst>
          </p:cNvPr>
          <p:cNvSpPr txBox="1"/>
          <p:nvPr/>
        </p:nvSpPr>
        <p:spPr>
          <a:xfrm>
            <a:off x="380931" y="477572"/>
            <a:ext cx="3779179" cy="1523494"/>
          </a:xfrm>
          <a:prstGeom prst="rect">
            <a:avLst/>
          </a:prstGeom>
          <a:noFill/>
        </p:spPr>
        <p:txBody>
          <a:bodyPr wrap="square" rtlCol="0">
            <a:spAutoFit/>
          </a:bodyPr>
          <a:lstStyle/>
          <a:p>
            <a:r>
              <a:rPr lang="en-GB" sz="1700" dirty="0"/>
              <a:t>“I liked the club because it wasn’t just for people who are sporty and good at football and who had experience, it was for everybody even if just starting out</a:t>
            </a:r>
            <a:r>
              <a:rPr lang="en-GB" dirty="0"/>
              <a:t>”</a:t>
            </a:r>
          </a:p>
          <a:p>
            <a:endParaRPr lang="en-GB" sz="1200" i="0" dirty="0"/>
          </a:p>
          <a:p>
            <a:r>
              <a:rPr lang="en-GB" sz="1200" i="0" dirty="0"/>
              <a:t>Disney inspired Shooting Stars participant</a:t>
            </a:r>
            <a:endParaRPr lang="en-US" sz="1200" i="0" dirty="0"/>
          </a:p>
        </p:txBody>
      </p:sp>
      <p:sp>
        <p:nvSpPr>
          <p:cNvPr id="4" name="TextBox 3">
            <a:extLst>
              <a:ext uri="{FF2B5EF4-FFF2-40B4-BE49-F238E27FC236}">
                <a16:creationId xmlns:a16="http://schemas.microsoft.com/office/drawing/2014/main" id="{D4812537-61DF-7446-24C3-86A2FF496B98}"/>
              </a:ext>
            </a:extLst>
          </p:cNvPr>
          <p:cNvSpPr txBox="1"/>
          <p:nvPr/>
        </p:nvSpPr>
        <p:spPr>
          <a:xfrm>
            <a:off x="1783604" y="4937195"/>
            <a:ext cx="5968676" cy="1261884"/>
          </a:xfrm>
          <a:prstGeom prst="rect">
            <a:avLst/>
          </a:prstGeom>
          <a:noFill/>
        </p:spPr>
        <p:txBody>
          <a:bodyPr wrap="square" rtlCol="0">
            <a:spAutoFit/>
          </a:bodyPr>
          <a:lstStyle/>
          <a:p>
            <a:r>
              <a:rPr lang="en-US" sz="1600" dirty="0">
                <a:solidFill>
                  <a:schemeClr val="bg1"/>
                </a:solidFill>
                <a:effectLst/>
              </a:rPr>
              <a:t>“I got the SEND resource pack and I thought that was absolutely amazing. </a:t>
            </a:r>
            <a:r>
              <a:rPr lang="en-US" sz="1600" dirty="0">
                <a:solidFill>
                  <a:schemeClr val="bg1"/>
                </a:solidFill>
              </a:rPr>
              <a:t>H</a:t>
            </a:r>
            <a:r>
              <a:rPr lang="en-US" sz="1600" dirty="0">
                <a:solidFill>
                  <a:schemeClr val="bg1"/>
                </a:solidFill>
                <a:effectLst/>
              </a:rPr>
              <a:t>ow it’s all adapted for you, that takes away all barriers to any disability and that gives you confidence.”</a:t>
            </a:r>
          </a:p>
          <a:p>
            <a:endParaRPr lang="en-US" sz="1600" dirty="0">
              <a:solidFill>
                <a:schemeClr val="bg1"/>
              </a:solidFill>
              <a:effectLst/>
            </a:endParaRPr>
          </a:p>
          <a:p>
            <a:r>
              <a:rPr lang="en-US" sz="1200" dirty="0">
                <a:solidFill>
                  <a:schemeClr val="bg1"/>
                </a:solidFill>
                <a:effectLst/>
              </a:rPr>
              <a:t>Disney inspired Shooting Stars SEND Lead</a:t>
            </a:r>
            <a:endParaRPr lang="en-GB" sz="1200" i="0" dirty="0">
              <a:solidFill>
                <a:schemeClr val="bg1"/>
              </a:solidFill>
            </a:endParaRPr>
          </a:p>
        </p:txBody>
      </p:sp>
    </p:spTree>
    <p:extLst>
      <p:ext uri="{BB962C8B-B14F-4D97-AF65-F5344CB8AC3E}">
        <p14:creationId xmlns:p14="http://schemas.microsoft.com/office/powerpoint/2010/main" val="25032984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5EC94764-797B-645C-A517-8787BF337956}"/>
              </a:ext>
            </a:extLst>
          </p:cNvPr>
          <p:cNvSpPr txBox="1">
            <a:spLocks/>
          </p:cNvSpPr>
          <p:nvPr/>
        </p:nvSpPr>
        <p:spPr>
          <a:xfrm>
            <a:off x="1169811" y="1235380"/>
            <a:ext cx="3419556" cy="1637207"/>
          </a:xfrm>
          <a:prstGeom prst="rect">
            <a:avLst/>
          </a:prstGeom>
        </p:spPr>
        <p:txBody>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mj-cs"/>
              </a:defRPr>
            </a:lvl1pPr>
          </a:lstStyle>
          <a:p>
            <a:r>
              <a:rPr lang="en-GB" sz="4000" dirty="0">
                <a:solidFill>
                  <a:srgbClr val="41C0F0"/>
                </a:solidFill>
              </a:rPr>
              <a:t>How to </a:t>
            </a:r>
          </a:p>
          <a:p>
            <a:r>
              <a:rPr lang="en-GB" sz="4000" dirty="0">
                <a:solidFill>
                  <a:srgbClr val="41C0F0"/>
                </a:solidFill>
              </a:rPr>
              <a:t>get involved</a:t>
            </a:r>
            <a:endParaRPr lang="en-US" sz="4000" dirty="0">
              <a:solidFill>
                <a:srgbClr val="41C0F0"/>
              </a:solidFill>
            </a:endParaRPr>
          </a:p>
        </p:txBody>
      </p:sp>
      <p:sp>
        <p:nvSpPr>
          <p:cNvPr id="3" name="Subtitle 2">
            <a:extLst>
              <a:ext uri="{FF2B5EF4-FFF2-40B4-BE49-F238E27FC236}">
                <a16:creationId xmlns:a16="http://schemas.microsoft.com/office/drawing/2014/main" id="{E76BAF13-8F98-DA21-3BE8-348AD847FF7B}"/>
              </a:ext>
            </a:extLst>
          </p:cNvPr>
          <p:cNvSpPr txBox="1">
            <a:spLocks/>
          </p:cNvSpPr>
          <p:nvPr/>
        </p:nvSpPr>
        <p:spPr>
          <a:xfrm>
            <a:off x="975848" y="3066356"/>
            <a:ext cx="5711995" cy="1838116"/>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1800" b="0" i="0" kern="1200">
                <a:solidFill>
                  <a:schemeClr val="bg1"/>
                </a:solidFill>
                <a:latin typeface="Arial" panose="020B06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GB" sz="2400" dirty="0">
                <a:solidFill>
                  <a:srgbClr val="18223F"/>
                </a:solidFill>
              </a:rPr>
              <a:t>On-demand e-learning at </a:t>
            </a:r>
            <a:r>
              <a:rPr lang="en-GB" sz="2400" dirty="0">
                <a:solidFill>
                  <a:srgbClr val="41C0F0"/>
                </a:solidFill>
                <a:hlinkClick r:id="rId2">
                  <a:extLst>
                    <a:ext uri="{A12FA001-AC4F-418D-AE19-62706E023703}">
                      <ahyp:hlinkClr xmlns:ahyp="http://schemas.microsoft.com/office/drawing/2018/hyperlinkcolor" val="tx"/>
                    </a:ext>
                  </a:extLst>
                </a:hlinkClick>
              </a:rPr>
              <a:t>learn.englandfootball.com </a:t>
            </a:r>
            <a:endParaRPr lang="en-GB" sz="2400" dirty="0">
              <a:solidFill>
                <a:srgbClr val="41C0F0"/>
              </a:solidFill>
            </a:endParaRPr>
          </a:p>
          <a:p>
            <a:pPr>
              <a:lnSpc>
                <a:spcPct val="100000"/>
              </a:lnSpc>
            </a:pPr>
            <a:r>
              <a:rPr lang="en-GB" sz="2400" dirty="0">
                <a:solidFill>
                  <a:srgbClr val="18223F"/>
                </a:solidFill>
              </a:rPr>
              <a:t>Access resources and videos at </a:t>
            </a:r>
            <a:r>
              <a:rPr lang="en-GB" sz="2400" dirty="0">
                <a:solidFill>
                  <a:srgbClr val="41C0F0"/>
                </a:solidFill>
              </a:rPr>
              <a:t>girlsfootballinschools.org</a:t>
            </a:r>
            <a:endParaRPr lang="en-US" sz="2400" dirty="0">
              <a:solidFill>
                <a:srgbClr val="41C0F0"/>
              </a:solidFill>
            </a:endParaRPr>
          </a:p>
        </p:txBody>
      </p:sp>
    </p:spTree>
    <p:extLst>
      <p:ext uri="{BB962C8B-B14F-4D97-AF65-F5344CB8AC3E}">
        <p14:creationId xmlns:p14="http://schemas.microsoft.com/office/powerpoint/2010/main" val="1468344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933118" y="3088708"/>
            <a:ext cx="6096000" cy="369332"/>
          </a:xfrm>
          <a:prstGeom prst="rect">
            <a:avLst/>
          </a:prstGeom>
        </p:spPr>
        <p:txBody>
          <a:bodyPr>
            <a:spAutoFit/>
          </a:bodyPr>
          <a:lstStyle/>
          <a:p>
            <a:pPr fontAlgn="t"/>
            <a:endParaRPr lang="en-GB" dirty="0"/>
          </a:p>
        </p:txBody>
      </p:sp>
      <p:sp>
        <p:nvSpPr>
          <p:cNvPr id="2" name="Content Placeholder 1"/>
          <p:cNvSpPr>
            <a:spLocks noGrp="1"/>
          </p:cNvSpPr>
          <p:nvPr>
            <p:ph idx="1"/>
          </p:nvPr>
        </p:nvSpPr>
        <p:spPr>
          <a:xfrm>
            <a:off x="1371600" y="2285999"/>
            <a:ext cx="9601200" cy="4051845"/>
          </a:xfrm>
        </p:spPr>
        <p:txBody>
          <a:bodyPr/>
          <a:lstStyle/>
          <a:p>
            <a:pPr marL="0" indent="0">
              <a:buNone/>
            </a:pPr>
            <a:endParaRPr lang="en-GB" dirty="0"/>
          </a:p>
          <a:p>
            <a:pPr marL="0" indent="0">
              <a:buNone/>
            </a:pPr>
            <a:endParaRPr lang="en-GB" dirty="0"/>
          </a:p>
        </p:txBody>
      </p:sp>
      <p:sp>
        <p:nvSpPr>
          <p:cNvPr id="4" name="TextBox 3"/>
          <p:cNvSpPr txBox="1"/>
          <p:nvPr/>
        </p:nvSpPr>
        <p:spPr>
          <a:xfrm>
            <a:off x="1578080" y="890636"/>
            <a:ext cx="10167954" cy="5016758"/>
          </a:xfrm>
          <a:prstGeom prst="rect">
            <a:avLst/>
          </a:prstGeom>
          <a:noFill/>
        </p:spPr>
        <p:txBody>
          <a:bodyPr wrap="square" rtlCol="0">
            <a:spAutoFit/>
          </a:bodyPr>
          <a:lstStyle/>
          <a:p>
            <a:r>
              <a:rPr lang="en-GB" sz="4000" dirty="0"/>
              <a:t>Thank you for your continued support and for  joining us today.</a:t>
            </a:r>
          </a:p>
          <a:p>
            <a:endParaRPr lang="en-GB" sz="4000" dirty="0"/>
          </a:p>
          <a:p>
            <a:r>
              <a:rPr lang="en-GB" sz="4000" dirty="0"/>
              <a:t>Please let us know what CPD you would love to receive in the new year!</a:t>
            </a:r>
          </a:p>
          <a:p>
            <a:endParaRPr lang="en-GB" sz="4000" dirty="0"/>
          </a:p>
          <a:p>
            <a:r>
              <a:rPr lang="en-GB" sz="4000" dirty="0"/>
              <a:t>As always please do not hesitate to contact us with any questions or comments.</a:t>
            </a:r>
          </a:p>
        </p:txBody>
      </p:sp>
      <p:sp>
        <p:nvSpPr>
          <p:cNvPr id="3" name="TextBox 2"/>
          <p:cNvSpPr txBox="1"/>
          <p:nvPr/>
        </p:nvSpPr>
        <p:spPr>
          <a:xfrm>
            <a:off x="1371600" y="267244"/>
            <a:ext cx="10580914" cy="769441"/>
          </a:xfrm>
          <a:prstGeom prst="rect">
            <a:avLst/>
          </a:prstGeom>
          <a:noFill/>
        </p:spPr>
        <p:txBody>
          <a:bodyPr wrap="square" rtlCol="0">
            <a:spAutoFit/>
          </a:bodyPr>
          <a:lstStyle/>
          <a:p>
            <a:r>
              <a:rPr lang="en-GB" sz="4400" dirty="0"/>
              <a:t>Your next PLT Meeting – January 2025!</a:t>
            </a:r>
          </a:p>
        </p:txBody>
      </p:sp>
      <p:pic>
        <p:nvPicPr>
          <p:cNvPr id="15" name="Picture 14">
            <a:extLst>
              <a:ext uri="{FF2B5EF4-FFF2-40B4-BE49-F238E27FC236}">
                <a16:creationId xmlns:a16="http://schemas.microsoft.com/office/drawing/2014/main" id="{C733245C-5EE0-4AAC-981A-C73959CD85F8}"/>
              </a:ext>
            </a:extLst>
          </p:cNvPr>
          <p:cNvPicPr>
            <a:picLocks noChangeAspect="1"/>
          </p:cNvPicPr>
          <p:nvPr/>
        </p:nvPicPr>
        <p:blipFill rotWithShape="1">
          <a:blip r:embed="rId2"/>
          <a:srcRect l="14928" t="18081" r="77356" b="7585"/>
          <a:stretch/>
        </p:blipFill>
        <p:spPr>
          <a:xfrm>
            <a:off x="135118" y="147588"/>
            <a:ext cx="1244998" cy="6499736"/>
          </a:xfrm>
          <a:prstGeom prst="rect">
            <a:avLst/>
          </a:prstGeom>
        </p:spPr>
      </p:pic>
    </p:spTree>
    <p:extLst>
      <p:ext uri="{BB962C8B-B14F-4D97-AF65-F5344CB8AC3E}">
        <p14:creationId xmlns:p14="http://schemas.microsoft.com/office/powerpoint/2010/main" val="35666777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46421</TotalTime>
  <Words>2493</Words>
  <Application>Microsoft Office PowerPoint</Application>
  <PresentationFormat>Widescreen</PresentationFormat>
  <Paragraphs>324</Paragraphs>
  <Slides>25</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Arial</vt:lpstr>
      <vt:lpstr>Calibri</vt:lpstr>
      <vt:lpstr>Century Gothic</vt:lpstr>
      <vt:lpstr>FSDillonBold</vt:lpstr>
      <vt:lpstr>FSDillonRegular</vt:lpstr>
      <vt:lpstr>Garamond</vt:lpstr>
      <vt:lpstr>Times New Roman</vt:lpstr>
      <vt:lpstr>Wingdings</vt:lpstr>
      <vt:lpstr>Savon</vt:lpstr>
      <vt:lpstr>PowerPoint Presentation</vt:lpstr>
      <vt:lpstr>PowerPoint Presentation</vt:lpstr>
      <vt:lpstr>Our Promises to you</vt:lpstr>
      <vt:lpstr>Year Ahead – Term 1</vt:lpstr>
      <vt:lpstr>Year Ahead – Term 2</vt:lpstr>
      <vt:lpstr>Change of dates! Please note</vt:lpstr>
      <vt:lpstr>New events! Please note</vt:lpstr>
      <vt:lpstr>We are now on facebook and Insta!</vt:lpstr>
      <vt:lpstr>PowerPoint Presentation</vt:lpstr>
      <vt:lpstr>PowerPoint Presentation</vt:lpstr>
      <vt:lpstr> Rachel Bown YST Inclusion   </vt:lpstr>
      <vt:lpstr>PE Conference</vt:lpstr>
      <vt:lpstr>PowerPoint Presentation</vt:lpstr>
      <vt:lpstr>PH Sports   PE Conference</vt:lpstr>
      <vt:lpstr>Game on Charity </vt:lpstr>
      <vt:lpstr> Jessica Pierce  Youth Sport Trust Mid Wilts Girls Football Partnership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Abbeyfield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 Pierce</dc:creator>
  <cp:lastModifiedBy>J Pierce</cp:lastModifiedBy>
  <cp:revision>160</cp:revision>
  <dcterms:created xsi:type="dcterms:W3CDTF">2020-11-10T13:20:20Z</dcterms:created>
  <dcterms:modified xsi:type="dcterms:W3CDTF">2024-09-13T18:10:06Z</dcterms:modified>
</cp:coreProperties>
</file>