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7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e" initials="N" lastIdx="2" clrIdx="0">
    <p:extLst>
      <p:ext uri="{19B8F6BF-5375-455C-9EA6-DF929625EA0E}">
        <p15:presenceInfo xmlns:p15="http://schemas.microsoft.com/office/powerpoint/2012/main" userId="S::Natalie.Hobman@wiltshire.police.uk::26798774-a25e-4f9b-a02e-640bf3a2288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392"/>
    <a:srgbClr val="87A651"/>
    <a:srgbClr val="ADC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B55B79-0FF4-FC05-387A-1DD6E663E404}" v="88" dt="2023-06-12T10:26:52.935"/>
    <p1510:client id="{3369343F-5A17-A952-8C3D-BBACB75B957C}" v="2" dt="2023-09-19T14:53:25.471"/>
    <p1510:client id="{5B1872DE-26E3-4232-9F59-31AEB91D3B95}" v="302" dt="2023-06-12T13:15:29.482"/>
    <p1510:client id="{7D3E5FFA-9355-6CE1-8460-89E68B10B501}" v="6" dt="2023-08-02T10:31:05.507"/>
    <p1510:client id="{85173C1C-9027-E4AF-F422-EF22C86FD4A8}" v="2" dt="2023-08-17T13:07:37.024"/>
    <p1510:client id="{A246CE25-E673-803F-92EC-6AEAD7E0A5B7}" v="3" dt="2023-08-30T15:34:29.799"/>
    <p1510:client id="{C57505B2-7F4C-F421-96CA-1D5CF784D879}" v="3" dt="2023-09-19T14:10:08.712"/>
    <p1510:client id="{CEF2EA4E-571E-1736-A47A-F451A285F4A6}" v="80" dt="2023-09-19T14:17:50.786"/>
    <p1510:client id="{F85BA63A-0A05-502D-3953-3E5BFC6290F3}" v="37" dt="2023-08-17T10:54:09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69565" autoAdjust="0"/>
  </p:normalViewPr>
  <p:slideViewPr>
    <p:cSldViewPr snapToGrid="0" showGuides="1">
      <p:cViewPr varScale="1">
        <p:scale>
          <a:sx n="67" d="100"/>
          <a:sy n="67" d="100"/>
        </p:scale>
        <p:origin x="568" y="44"/>
      </p:cViewPr>
      <p:guideLst>
        <p:guide orient="horz" pos="459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commentAuthors" Target="commentAuthors.xml" Id="rId18" /><Relationship Type="http://schemas.openxmlformats.org/officeDocument/2006/relationships/customXml" Target="../customXml/item3.xml" Id="rId3" /><Relationship Type="http://schemas.openxmlformats.org/officeDocument/2006/relationships/theme" Target="theme/theme1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notesMaster" Target="notesMasters/notesMaster1.xml" Id="rId17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viewProps" Target="viewProps.xml" Id="rId20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microsoft.com/office/2015/10/relationships/revisionInfo" Target="revisionInfo.xml" Id="rId24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slide" Target="slides/slide6.xml" Id="rId10" /><Relationship Type="http://schemas.openxmlformats.org/officeDocument/2006/relationships/presProps" Target="presProps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tableStyles" Target="tableStyles.xml" Id="rId22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3E79-DF46-4B57-A5D7-C5B063F27FF8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40E99-C18D-432A-B2D9-0861628030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07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A40E99-C18D-432A-B2D9-0861628030D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57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29C7B004-E0A9-4D55-81C8-E1702D109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2" b="9811"/>
          <a:stretch/>
        </p:blipFill>
        <p:spPr>
          <a:xfrm flipH="1">
            <a:off x="0" y="2296305"/>
            <a:ext cx="12192000" cy="4561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424A27-CD61-4572-ADBA-65AFDABA1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819" y="941939"/>
            <a:ext cx="7336582" cy="1394131"/>
          </a:xfrm>
        </p:spPr>
        <p:txBody>
          <a:bodyPr anchor="b">
            <a:normAutofit/>
          </a:bodyPr>
          <a:lstStyle>
            <a:lvl1pPr algn="l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251EE-1499-48CA-86A8-71D366DD0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818" y="2370938"/>
            <a:ext cx="7336582" cy="1130359"/>
          </a:xfrm>
        </p:spPr>
        <p:txBody>
          <a:bodyPr>
            <a:noAutofit/>
          </a:bodyPr>
          <a:lstStyle>
            <a:lvl1pPr marL="0" indent="0" algn="l">
              <a:buNone/>
              <a:defRPr sz="26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8" name="Picture 17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9004F398-8C17-43C4-B01A-6AD4DBBD81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158" y="4478280"/>
            <a:ext cx="1547644" cy="194839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64A174-4667-461E-B96A-2BCA3F65ED52}"/>
              </a:ext>
            </a:extLst>
          </p:cNvPr>
          <p:cNvSpPr txBox="1"/>
          <p:nvPr userDrawn="1"/>
        </p:nvSpPr>
        <p:spPr>
          <a:xfrm>
            <a:off x="444598" y="6012593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WILTSHIRE POLICE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D7807F-3F45-4B8A-88B1-E58D74E195CD}"/>
              </a:ext>
            </a:extLst>
          </p:cNvPr>
          <p:cNvSpPr txBox="1"/>
          <p:nvPr userDrawn="1"/>
        </p:nvSpPr>
        <p:spPr>
          <a:xfrm>
            <a:off x="447938" y="6512950"/>
            <a:ext cx="3477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entury Gothic" panose="020B0502020202020204" pitchFamily="34" charset="0"/>
              </a:rPr>
              <a:t>Proud to serve and protect our communities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DC4C78-0810-43E4-936A-E2B3733C2C7E}"/>
              </a:ext>
            </a:extLst>
          </p:cNvPr>
          <p:cNvSpPr txBox="1"/>
          <p:nvPr userDrawn="1"/>
        </p:nvSpPr>
        <p:spPr>
          <a:xfrm>
            <a:off x="5444785" y="6529386"/>
            <a:ext cx="63818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u="none" dirty="0">
                <a:solidFill>
                  <a:schemeClr val="tx1"/>
                </a:solidFill>
                <a:latin typeface="Century Gothic" panose="020B0502020202020204" pitchFamily="34" charset="0"/>
              </a:rPr>
              <a:t>www.wiltshire.police.uk  |       Facebook/wiltshirepolice  |       Twitter @wiltshirepolice  |       LinkedIn/company/wiltshirepolice</a:t>
            </a:r>
          </a:p>
        </p:txBody>
      </p:sp>
      <p:pic>
        <p:nvPicPr>
          <p:cNvPr id="23" name="Picture 22" descr="Shape&#10;&#10;Description automatically generated with low confidence">
            <a:extLst>
              <a:ext uri="{FF2B5EF4-FFF2-40B4-BE49-F238E27FC236}">
                <a16:creationId xmlns:a16="http://schemas.microsoft.com/office/drawing/2014/main" id="{57E30345-F636-4C3F-AE69-C3616B085F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06" y="6601389"/>
            <a:ext cx="90000" cy="90000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AE7C2D5-15AE-4859-9CB0-7D895F242A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447" y="6601389"/>
            <a:ext cx="110702" cy="90000"/>
          </a:xfrm>
          <a:prstGeom prst="rect">
            <a:avLst/>
          </a:prstGeom>
        </p:spPr>
      </p:pic>
      <p:pic>
        <p:nvPicPr>
          <p:cNvPr id="27" name="Picture 26" descr="Shape&#10;&#10;Description automatically generated with medium confidence">
            <a:extLst>
              <a:ext uri="{FF2B5EF4-FFF2-40B4-BE49-F238E27FC236}">
                <a16:creationId xmlns:a16="http://schemas.microsoft.com/office/drawing/2014/main" id="{EE537E40-66BF-4650-85D5-AB09C982C4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59" y="6598153"/>
            <a:ext cx="90150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2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p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EB88ED4A-1842-4F18-B2C3-7B89DF054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4A0967-4D31-46B5-8FF0-700D4EF71E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7752" cy="6771735"/>
          </a:xfrm>
          <a:custGeom>
            <a:avLst/>
            <a:gdLst>
              <a:gd name="connsiteX0" fmla="*/ 0 w 12192000"/>
              <a:gd name="connsiteY0" fmla="*/ 6762750 h 6762750"/>
              <a:gd name="connsiteX1" fmla="*/ 6096000 w 12192000"/>
              <a:gd name="connsiteY1" fmla="*/ 0 h 6762750"/>
              <a:gd name="connsiteX2" fmla="*/ 12192000 w 12192000"/>
              <a:gd name="connsiteY2" fmla="*/ 6762750 h 6762750"/>
              <a:gd name="connsiteX3" fmla="*/ 0 w 12192000"/>
              <a:gd name="connsiteY3" fmla="*/ 6762750 h 6762750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0 w 12192000"/>
              <a:gd name="connsiteY3" fmla="*/ 6754124 h 6754124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6754124 h 6754124"/>
              <a:gd name="connsiteX0" fmla="*/ 0 w 12192000"/>
              <a:gd name="connsiteY0" fmla="*/ 4433618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4433618 h 6754124"/>
              <a:gd name="connsiteX0" fmla="*/ 0 w 12174747"/>
              <a:gd name="connsiteY0" fmla="*/ 4433618 h 6745857"/>
              <a:gd name="connsiteX1" fmla="*/ 5751 w 12174747"/>
              <a:gd name="connsiteY1" fmla="*/ 0 h 6745857"/>
              <a:gd name="connsiteX2" fmla="*/ 12174747 w 12174747"/>
              <a:gd name="connsiteY2" fmla="*/ 3536471 h 6745857"/>
              <a:gd name="connsiteX3" fmla="*/ 4226943 w 12174747"/>
              <a:gd name="connsiteY3" fmla="*/ 6745857 h 6745857"/>
              <a:gd name="connsiteX4" fmla="*/ 0 w 12174747"/>
              <a:gd name="connsiteY4" fmla="*/ 4433618 h 6745857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12174747 w 12174747"/>
              <a:gd name="connsiteY2" fmla="*/ 3536471 h 6763110"/>
              <a:gd name="connsiteX3" fmla="*/ 4226943 w 12174747"/>
              <a:gd name="connsiteY3" fmla="*/ 6763110 h 6763110"/>
              <a:gd name="connsiteX4" fmla="*/ 0 w 12174747"/>
              <a:gd name="connsiteY4" fmla="*/ 4433618 h 6763110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8367624 w 12174747"/>
              <a:gd name="connsiteY2" fmla="*/ 2415397 h 6763110"/>
              <a:gd name="connsiteX3" fmla="*/ 12174747 w 12174747"/>
              <a:gd name="connsiteY3" fmla="*/ 3536471 h 6763110"/>
              <a:gd name="connsiteX4" fmla="*/ 4226943 w 12174747"/>
              <a:gd name="connsiteY4" fmla="*/ 6763110 h 6763110"/>
              <a:gd name="connsiteX5" fmla="*/ 0 w 12174747"/>
              <a:gd name="connsiteY5" fmla="*/ 4433618 h 6763110"/>
              <a:gd name="connsiteX0" fmla="*/ 0 w 12197752"/>
              <a:gd name="connsiteY0" fmla="*/ 4442243 h 6771735"/>
              <a:gd name="connsiteX1" fmla="*/ 5751 w 12197752"/>
              <a:gd name="connsiteY1" fmla="*/ 8625 h 6771735"/>
              <a:gd name="connsiteX2" fmla="*/ 12197752 w 12197752"/>
              <a:gd name="connsiteY2" fmla="*/ 0 h 6771735"/>
              <a:gd name="connsiteX3" fmla="*/ 12174747 w 12197752"/>
              <a:gd name="connsiteY3" fmla="*/ 3545096 h 6771735"/>
              <a:gd name="connsiteX4" fmla="*/ 4226943 w 12197752"/>
              <a:gd name="connsiteY4" fmla="*/ 6771735 h 6771735"/>
              <a:gd name="connsiteX5" fmla="*/ 0 w 12197752"/>
              <a:gd name="connsiteY5" fmla="*/ 4442243 h 677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7752" h="6771735">
                <a:moveTo>
                  <a:pt x="0" y="4442243"/>
                </a:moveTo>
                <a:lnTo>
                  <a:pt x="5751" y="8625"/>
                </a:lnTo>
                <a:lnTo>
                  <a:pt x="12197752" y="0"/>
                </a:lnTo>
                <a:lnTo>
                  <a:pt x="12174747" y="3545096"/>
                </a:lnTo>
                <a:lnTo>
                  <a:pt x="4226943" y="6771735"/>
                </a:lnTo>
                <a:lnTo>
                  <a:pt x="0" y="4442243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26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90"/>
          <a:stretch/>
        </p:blipFill>
        <p:spPr>
          <a:xfrm>
            <a:off x="0" y="2907102"/>
            <a:ext cx="12192000" cy="395089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2181" cy="5721058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3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6799" cy="4888276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299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00500" cy="720000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96431B6-2888-4324-B2D9-6915792F1D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9850" y="1733550"/>
            <a:ext cx="396000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280530-2AB9-4686-909B-A5433A2C70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750" y="1733550"/>
            <a:ext cx="547125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02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F912-A7DD-4F2F-AD1C-4ECE784EE4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5000" y="1676400"/>
            <a:ext cx="9719398" cy="436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4999" y="567599"/>
            <a:ext cx="9719399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20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11250" y="1562099"/>
            <a:ext cx="5256000" cy="4667249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6402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267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0DD920-7385-4DCB-B714-F081CC5515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458" y="0"/>
            <a:ext cx="12197313" cy="6858000"/>
          </a:xfrm>
          <a:custGeom>
            <a:avLst/>
            <a:gdLst>
              <a:gd name="connsiteX0" fmla="*/ 1526865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1526865 w 12192000"/>
              <a:gd name="connsiteY8" fmla="*/ 0 h 6858000"/>
              <a:gd name="connsiteX0" fmla="*/ 7418707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7418707 w 12192000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192000 w 12204916"/>
              <a:gd name="connsiteY3" fmla="*/ 5331135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8103090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27334 w 12213543"/>
              <a:gd name="connsiteY0" fmla="*/ 0 h 6858000"/>
              <a:gd name="connsiteX1" fmla="*/ 12213543 w 12213543"/>
              <a:gd name="connsiteY1" fmla="*/ 0 h 6858000"/>
              <a:gd name="connsiteX2" fmla="*/ 12200627 w 12213543"/>
              <a:gd name="connsiteY2" fmla="*/ 1143023 h 6858000"/>
              <a:gd name="connsiteX3" fmla="*/ 12209254 w 12213543"/>
              <a:gd name="connsiteY3" fmla="*/ 5227618 h 6858000"/>
              <a:gd name="connsiteX4" fmla="*/ 8111717 w 12213543"/>
              <a:gd name="connsiteY4" fmla="*/ 6858000 h 6858000"/>
              <a:gd name="connsiteX5" fmla="*/ 1151650 w 12213543"/>
              <a:gd name="connsiteY5" fmla="*/ 6858000 h 6858000"/>
              <a:gd name="connsiteX6" fmla="*/ 0 w 12213543"/>
              <a:gd name="connsiteY6" fmla="*/ 6853664 h 6858000"/>
              <a:gd name="connsiteX7" fmla="*/ 8627 w 12213543"/>
              <a:gd name="connsiteY7" fmla="*/ 1526865 h 6858000"/>
              <a:gd name="connsiteX8" fmla="*/ 7427334 w 12213543"/>
              <a:gd name="connsiteY8" fmla="*/ 0 h 6858000"/>
              <a:gd name="connsiteX0" fmla="*/ 7428163 w 12214372"/>
              <a:gd name="connsiteY0" fmla="*/ 0 h 6858000"/>
              <a:gd name="connsiteX1" fmla="*/ 12214372 w 12214372"/>
              <a:gd name="connsiteY1" fmla="*/ 0 h 6858000"/>
              <a:gd name="connsiteX2" fmla="*/ 12201456 w 12214372"/>
              <a:gd name="connsiteY2" fmla="*/ 1143023 h 6858000"/>
              <a:gd name="connsiteX3" fmla="*/ 12210083 w 12214372"/>
              <a:gd name="connsiteY3" fmla="*/ 5227618 h 6858000"/>
              <a:gd name="connsiteX4" fmla="*/ 8112546 w 12214372"/>
              <a:gd name="connsiteY4" fmla="*/ 6858000 h 6858000"/>
              <a:gd name="connsiteX5" fmla="*/ 1152479 w 12214372"/>
              <a:gd name="connsiteY5" fmla="*/ 6858000 h 6858000"/>
              <a:gd name="connsiteX6" fmla="*/ 829 w 12214372"/>
              <a:gd name="connsiteY6" fmla="*/ 6853664 h 6858000"/>
              <a:gd name="connsiteX7" fmla="*/ 830 w 12214372"/>
              <a:gd name="connsiteY7" fmla="*/ 1518238 h 6858000"/>
              <a:gd name="connsiteX8" fmla="*/ 7428163 w 12214372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01456 w 12210083"/>
              <a:gd name="connsiteY2" fmla="*/ 1143023 h 6858000"/>
              <a:gd name="connsiteX3" fmla="*/ 12210083 w 12210083"/>
              <a:gd name="connsiteY3" fmla="*/ 5227618 h 6858000"/>
              <a:gd name="connsiteX4" fmla="*/ 8112546 w 12210083"/>
              <a:gd name="connsiteY4" fmla="*/ 6858000 h 6858000"/>
              <a:gd name="connsiteX5" fmla="*/ 1152479 w 12210083"/>
              <a:gd name="connsiteY5" fmla="*/ 6858000 h 6858000"/>
              <a:gd name="connsiteX6" fmla="*/ 829 w 12210083"/>
              <a:gd name="connsiteY6" fmla="*/ 6853664 h 6858000"/>
              <a:gd name="connsiteX7" fmla="*/ 830 w 12210083"/>
              <a:gd name="connsiteY7" fmla="*/ 1518238 h 6858000"/>
              <a:gd name="connsiteX8" fmla="*/ 7428163 w 12210083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10083 w 12210083"/>
              <a:gd name="connsiteY2" fmla="*/ 5227618 h 6858000"/>
              <a:gd name="connsiteX3" fmla="*/ 8112546 w 12210083"/>
              <a:gd name="connsiteY3" fmla="*/ 6858000 h 6858000"/>
              <a:gd name="connsiteX4" fmla="*/ 1152479 w 12210083"/>
              <a:gd name="connsiteY4" fmla="*/ 6858000 h 6858000"/>
              <a:gd name="connsiteX5" fmla="*/ 829 w 12210083"/>
              <a:gd name="connsiteY5" fmla="*/ 6853664 h 6858000"/>
              <a:gd name="connsiteX6" fmla="*/ 830 w 12210083"/>
              <a:gd name="connsiteY6" fmla="*/ 1518238 h 6858000"/>
              <a:gd name="connsiteX7" fmla="*/ 7428163 w 12210083"/>
              <a:gd name="connsiteY7" fmla="*/ 0 h 6858000"/>
              <a:gd name="connsiteX0" fmla="*/ 7428163 w 12205754"/>
              <a:gd name="connsiteY0" fmla="*/ 0 h 6858000"/>
              <a:gd name="connsiteX1" fmla="*/ 12205746 w 12205754"/>
              <a:gd name="connsiteY1" fmla="*/ 0 h 6858000"/>
              <a:gd name="connsiteX2" fmla="*/ 12028928 w 12205754"/>
              <a:gd name="connsiteY2" fmla="*/ 5210365 h 6858000"/>
              <a:gd name="connsiteX3" fmla="*/ 8112546 w 12205754"/>
              <a:gd name="connsiteY3" fmla="*/ 6858000 h 6858000"/>
              <a:gd name="connsiteX4" fmla="*/ 1152479 w 12205754"/>
              <a:gd name="connsiteY4" fmla="*/ 6858000 h 6858000"/>
              <a:gd name="connsiteX5" fmla="*/ 829 w 12205754"/>
              <a:gd name="connsiteY5" fmla="*/ 6853664 h 6858000"/>
              <a:gd name="connsiteX6" fmla="*/ 830 w 12205754"/>
              <a:gd name="connsiteY6" fmla="*/ 1518238 h 6858000"/>
              <a:gd name="connsiteX7" fmla="*/ 7428163 w 12205754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0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2830"/>
              <a:gd name="connsiteY0" fmla="*/ 0 h 6858000"/>
              <a:gd name="connsiteX1" fmla="*/ 11921074 w 12192830"/>
              <a:gd name="connsiteY1" fmla="*/ 215661 h 6858000"/>
              <a:gd name="connsiteX2" fmla="*/ 12192830 w 12192830"/>
              <a:gd name="connsiteY2" fmla="*/ 5227618 h 6858000"/>
              <a:gd name="connsiteX3" fmla="*/ 8112546 w 12192830"/>
              <a:gd name="connsiteY3" fmla="*/ 6858000 h 6858000"/>
              <a:gd name="connsiteX4" fmla="*/ 1152479 w 12192830"/>
              <a:gd name="connsiteY4" fmla="*/ 6858000 h 6858000"/>
              <a:gd name="connsiteX5" fmla="*/ 829 w 12192830"/>
              <a:gd name="connsiteY5" fmla="*/ 6853664 h 6858000"/>
              <a:gd name="connsiteX6" fmla="*/ 830 w 12192830"/>
              <a:gd name="connsiteY6" fmla="*/ 1518238 h 6858000"/>
              <a:gd name="connsiteX7" fmla="*/ 7428163 w 12192830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1152479 w 12197313"/>
              <a:gd name="connsiteY4" fmla="*/ 6858000 h 6858000"/>
              <a:gd name="connsiteX5" fmla="*/ 829 w 12197313"/>
              <a:gd name="connsiteY5" fmla="*/ 6853664 h 6858000"/>
              <a:gd name="connsiteX6" fmla="*/ 830 w 12197313"/>
              <a:gd name="connsiteY6" fmla="*/ 1518238 h 6858000"/>
              <a:gd name="connsiteX7" fmla="*/ 7428163 w 12197313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829 w 12197313"/>
              <a:gd name="connsiteY4" fmla="*/ 6853664 h 6858000"/>
              <a:gd name="connsiteX5" fmla="*/ 830 w 12197313"/>
              <a:gd name="connsiteY5" fmla="*/ 1518238 h 6858000"/>
              <a:gd name="connsiteX6" fmla="*/ 7428163 w 12197313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7313" h="6858000">
                <a:moveTo>
                  <a:pt x="7428163" y="0"/>
                </a:moveTo>
                <a:lnTo>
                  <a:pt x="12197120" y="8627"/>
                </a:lnTo>
                <a:cubicBezTo>
                  <a:pt x="12198566" y="1751166"/>
                  <a:pt x="12191384" y="3485079"/>
                  <a:pt x="12192830" y="5227618"/>
                </a:cubicBezTo>
                <a:lnTo>
                  <a:pt x="8112546" y="6858000"/>
                </a:lnTo>
                <a:lnTo>
                  <a:pt x="829" y="6853664"/>
                </a:lnTo>
                <a:cubicBezTo>
                  <a:pt x="3705" y="5078064"/>
                  <a:pt x="-2046" y="3293838"/>
                  <a:pt x="830" y="1518238"/>
                </a:cubicBezTo>
                <a:lnTo>
                  <a:pt x="7428163" y="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pic>
        <p:nvPicPr>
          <p:cNvPr id="7" name="Picture 6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14CCDBAA-3129-410D-9F51-1340E16971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97"/>
          <a:stretch/>
        </p:blipFill>
        <p:spPr>
          <a:xfrm>
            <a:off x="0" y="5184474"/>
            <a:ext cx="12192000" cy="167352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7100749-7E92-4B59-8C85-02EF82305D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550" y="1943100"/>
            <a:ext cx="5505450" cy="4171950"/>
          </a:xfrm>
          <a:solidFill>
            <a:schemeClr val="bg1">
              <a:alpha val="50000"/>
            </a:schemeClr>
          </a:solidFill>
        </p:spPr>
        <p:txBody>
          <a:bodyPr lIns="180000" tIns="180000" rIns="180000" bIns="180000"/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2600">
                <a:latin typeface="Century Gothic" panose="020B0502020202020204" pitchFamily="34" charset="0"/>
              </a:defRPr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Picture 4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E906D34D-7444-4FA6-AB57-53F1994789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07"/>
          <a:stretch/>
        </p:blipFill>
        <p:spPr>
          <a:xfrm>
            <a:off x="0" y="0"/>
            <a:ext cx="12192000" cy="15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EED56D-B50B-4D6A-9AE4-4CC732A0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F1D25-13F7-47C1-8FE9-FBBF3671A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9CAA-2ED1-4A69-839D-93097AE3E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C594-D175-4402-AE84-658A904C510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DC0B4-CB8A-4A69-98D0-F794DD33E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7A538-42B3-4130-9BC8-7CCED5DB5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44E0C-6C3F-4DC6-8385-15486F5BC2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73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9" r:id="rId4"/>
    <p:sldLayoutId id="2147483657" r:id="rId5"/>
    <p:sldLayoutId id="2147483660" r:id="rId6"/>
    <p:sldLayoutId id="2147483658" r:id="rId7"/>
    <p:sldLayoutId id="2147483661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iA8VuigG3nI?feature=oembed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microsoft.com/office/2007/relationships/hdphoto" Target="../media/hdphoto6.wdp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3DAE7-4C58-4EF4-9008-609913516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7034" y="657225"/>
            <a:ext cx="8117583" cy="636129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Century Gothic"/>
              </a:rPr>
              <a:t>Anti-social </a:t>
            </a:r>
            <a:r>
              <a:rPr lang="en-US" dirty="0" err="1">
                <a:solidFill>
                  <a:srgbClr val="0070C0"/>
                </a:solidFill>
                <a:latin typeface="Century Gothic"/>
              </a:rPr>
              <a:t>Behaviour</a:t>
            </a:r>
            <a:r>
              <a:rPr lang="en-US" dirty="0">
                <a:solidFill>
                  <a:srgbClr val="0070C0"/>
                </a:solidFill>
                <a:latin typeface="Century Gothic"/>
              </a:rPr>
              <a:t> 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397B0-B29E-42AC-AED3-9E537585B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035" y="1656164"/>
            <a:ext cx="7047587" cy="3913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15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27F94E5-0333-46B0-9374-ADE5E0E1636E}"/>
              </a:ext>
            </a:extLst>
          </p:cNvPr>
          <p:cNvSpPr txBox="1"/>
          <p:nvPr/>
        </p:nvSpPr>
        <p:spPr>
          <a:xfrm>
            <a:off x="1803676" y="352287"/>
            <a:ext cx="79883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US" sz="6600" b="0" i="0" u="sng" dirty="0">
                <a:solidFill>
                  <a:srgbClr val="FF0000"/>
                </a:solidFill>
                <a:effectLst/>
                <a:latin typeface="Rockwell" panose="02060603020205020403" pitchFamily="18" charset="0"/>
              </a:rPr>
              <a:t>R</a:t>
            </a:r>
            <a:r>
              <a:rPr lang="en-US" sz="6600" b="0" i="0" u="sng" dirty="0">
                <a:solidFill>
                  <a:srgbClr val="FFC000"/>
                </a:solidFill>
                <a:effectLst/>
                <a:latin typeface="Rockwell" panose="02060603020205020403" pitchFamily="18" charset="0"/>
              </a:rPr>
              <a:t>O</a:t>
            </a:r>
            <a:r>
              <a:rPr lang="en-US" sz="6600" b="0" i="0" u="sng" dirty="0">
                <a:solidFill>
                  <a:srgbClr val="92D050"/>
                </a:solidFill>
                <a:effectLst/>
                <a:latin typeface="Rockwell" panose="02060603020205020403" pitchFamily="18" charset="0"/>
              </a:rPr>
              <a:t>C</a:t>
            </a:r>
            <a:r>
              <a:rPr lang="en-US" sz="6600" b="0" i="0" u="sng" dirty="0">
                <a:solidFill>
                  <a:srgbClr val="2E74B5"/>
                </a:solidFill>
                <a:effectLst/>
                <a:latin typeface="Rockwell" panose="02060603020205020403" pitchFamily="18" charset="0"/>
              </a:rPr>
              <a:t>K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FF0000"/>
                </a:solidFill>
                <a:effectLst/>
                <a:latin typeface="Rockwell" panose="02060603020205020403" pitchFamily="18" charset="0"/>
              </a:rPr>
              <a:t>R</a:t>
            </a:r>
            <a:r>
              <a:rPr lang="en-US" sz="6600" b="0" i="0" u="none" strike="noStrike" dirty="0">
                <a:solidFill>
                  <a:srgbClr val="FF0000"/>
                </a:solidFill>
                <a:effectLst/>
                <a:latin typeface="Rockwell" panose="02060603020205020403" pitchFamily="18" charset="0"/>
              </a:rPr>
              <a:t>espect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FFC000"/>
                </a:solidFill>
                <a:effectLst/>
                <a:latin typeface="Rockwell" panose="02060603020205020403" pitchFamily="18" charset="0"/>
              </a:rPr>
              <a:t>O</a:t>
            </a:r>
            <a:r>
              <a:rPr lang="en-US" sz="6600" b="0" i="0" u="none" strike="noStrike" dirty="0">
                <a:solidFill>
                  <a:srgbClr val="FFC000"/>
                </a:solidFill>
                <a:effectLst/>
                <a:latin typeface="Rockwell" panose="02060603020205020403" pitchFamily="18" charset="0"/>
              </a:rPr>
              <a:t>penness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70AD47"/>
                </a:solidFill>
                <a:effectLst/>
                <a:latin typeface="Rockwell" panose="02060603020205020403" pitchFamily="18" charset="0"/>
              </a:rPr>
              <a:t>C</a:t>
            </a:r>
            <a:r>
              <a:rPr lang="en-US" sz="6600" b="0" i="0" u="none" strike="noStrike" dirty="0">
                <a:solidFill>
                  <a:srgbClr val="70AD47"/>
                </a:solidFill>
                <a:effectLst/>
                <a:latin typeface="Rockwell" panose="02060603020205020403" pitchFamily="18" charset="0"/>
              </a:rPr>
              <a:t>onfidentiality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​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6600" b="0" i="0" u="sng" dirty="0">
                <a:solidFill>
                  <a:srgbClr val="2E74B5"/>
                </a:solidFill>
                <a:effectLst/>
                <a:latin typeface="Rockwell" panose="02060603020205020403" pitchFamily="18" charset="0"/>
              </a:rPr>
              <a:t>K</a:t>
            </a:r>
            <a:r>
              <a:rPr lang="en-US" sz="6600" b="0" i="0" u="none" strike="noStrike" dirty="0">
                <a:solidFill>
                  <a:srgbClr val="2E74B5"/>
                </a:solidFill>
                <a:effectLst/>
                <a:latin typeface="Rockwell" panose="02060603020205020403" pitchFamily="18" charset="0"/>
              </a:rPr>
              <a:t>indness</a:t>
            </a:r>
            <a:endParaRPr lang="en-US" sz="6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96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151CE-BFFF-444C-976C-3AB1F11FC9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What will you learn today?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54690-629D-4E48-B6D6-4F0D1634E2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749" y="1733550"/>
            <a:ext cx="10900499" cy="4320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solidFill>
                  <a:srgbClr val="0070C0"/>
                </a:solidFill>
                <a:latin typeface="Century Gothic"/>
              </a:rPr>
              <a:t>To understand what anti-social behaviour is. </a:t>
            </a:r>
          </a:p>
          <a:p>
            <a:endParaRPr lang="en-GB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  <a:latin typeface="Century Gothic"/>
              </a:rPr>
              <a:t>What it looks like to you and others in your community. </a:t>
            </a:r>
            <a:endParaRPr lang="en-GB" dirty="0">
              <a:solidFill>
                <a:srgbClr val="0070C0"/>
              </a:solidFill>
            </a:endParaRPr>
          </a:p>
          <a:p>
            <a:endParaRPr lang="en-GB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  <a:latin typeface="Century Gothic"/>
              </a:rPr>
              <a:t>Learn what the police do about anti-social behaviour.</a:t>
            </a:r>
            <a:r>
              <a:rPr lang="en-GB" dirty="0">
                <a:latin typeface="Century Gothic"/>
              </a:rPr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6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45D42C-0901-4AF4-9645-DD63C86D81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What is the definition of Anti-social behaviour?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F4EE8-0239-41A1-A8BD-2804019C59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750" y="1540540"/>
            <a:ext cx="10300425" cy="24546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Century Gothic"/>
              </a:rPr>
              <a:t>What do you think it is? </a:t>
            </a:r>
            <a:endParaRPr lang="en-GB" dirty="0">
              <a:solidFill>
                <a:srgbClr val="0070C0"/>
              </a:solidFill>
            </a:endParaRPr>
          </a:p>
          <a:p>
            <a:endParaRPr lang="en-GB" dirty="0">
              <a:solidFill>
                <a:srgbClr val="0070C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</a:rPr>
              <a:t>“Acting in a manner that causes or is likely to cause harassment, alarm or distress to one or more persons not of the same household.</a:t>
            </a:r>
            <a:endParaRPr lang="en-GB" dirty="0">
              <a:solidFill>
                <a:srgbClr val="0070C0"/>
              </a:solidFill>
              <a:latin typeface="Century Gothic"/>
            </a:endParaRPr>
          </a:p>
          <a:p>
            <a:pPr algn="ctr"/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BC47504-5EDC-40A1-9079-D2C610E6A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167" b="70741" l="13700" r="86600">
                        <a14:foregroundMark x1="45100" y1="21944" x2="45100" y2="21944"/>
                        <a14:foregroundMark x1="50500" y1="19259" x2="50500" y2="19259"/>
                        <a14:foregroundMark x1="78000" y1="64352" x2="78000" y2="64352"/>
                        <a14:foregroundMark x1="86600" y1="62870" x2="86600" y2="62870"/>
                        <a14:foregroundMark x1="50300" y1="70741" x2="50300" y2="70741"/>
                        <a14:foregroundMark x1="21400" y1="64352" x2="21400" y2="64352"/>
                        <a14:foregroundMark x1="13700" y1="63426" x2="13700" y2="63426"/>
                      </a14:backgroundRemoval>
                    </a14:imgEffect>
                  </a14:imgLayer>
                </a14:imgProps>
              </a:ext>
            </a:extLst>
          </a:blip>
          <a:srcRect l="9174" t="17228" r="9928" b="23146"/>
          <a:stretch/>
        </p:blipFill>
        <p:spPr>
          <a:xfrm>
            <a:off x="1038205" y="4328037"/>
            <a:ext cx="2465281" cy="19623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453232-29E4-4FDC-979D-65F4FB3D9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033" y="4328037"/>
            <a:ext cx="1731498" cy="19623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C0D4267-85C2-49C6-A5CC-E3C2FCC72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32" b="97403" l="2752" r="93578">
                        <a14:foregroundMark x1="46789" y1="25541" x2="46789" y2="25541"/>
                        <a14:foregroundMark x1="36239" y1="27273" x2="36239" y2="27273"/>
                        <a14:foregroundMark x1="33486" y1="27273" x2="33486" y2="27273"/>
                        <a14:foregroundMark x1="32569" y1="26840" x2="32569" y2="26840"/>
                        <a14:foregroundMark x1="32569" y1="23377" x2="32569" y2="23377"/>
                        <a14:foregroundMark x1="44954" y1="15152" x2="44954" y2="15152"/>
                        <a14:foregroundMark x1="45413" y1="11255" x2="45413" y2="11255"/>
                        <a14:foregroundMark x1="49083" y1="13420" x2="49083" y2="13420"/>
                        <a14:foregroundMark x1="53211" y1="14286" x2="36697" y2="9957"/>
                        <a14:foregroundMark x1="44954" y1="23377" x2="46789" y2="25108"/>
                        <a14:foregroundMark x1="46789" y1="25108" x2="48624" y2="29870"/>
                        <a14:foregroundMark x1="48624" y1="28571" x2="44037" y2="28571"/>
                        <a14:foregroundMark x1="38532" y1="17316" x2="38532" y2="19481"/>
                        <a14:foregroundMark x1="36239" y1="24675" x2="34404" y2="16883"/>
                        <a14:foregroundMark x1="33486" y1="22511" x2="34862" y2="16017"/>
                        <a14:foregroundMark x1="34404" y1="19481" x2="32569" y2="8658"/>
                        <a14:foregroundMark x1="31193" y1="7359" x2="44037" y2="3896"/>
                        <a14:foregroundMark x1="66972" y1="84416" x2="12844" y2="81385"/>
                        <a14:foregroundMark x1="12844" y1="81385" x2="44037" y2="92208"/>
                        <a14:foregroundMark x1="44037" y1="92208" x2="77523" y2="93506"/>
                        <a14:foregroundMark x1="77523" y1="93506" x2="86697" y2="83550"/>
                        <a14:foregroundMark x1="93578" y1="87013" x2="93578" y2="87013"/>
                        <a14:foregroundMark x1="92661" y1="88745" x2="81651" y2="94372"/>
                        <a14:foregroundMark x1="71101" y1="97403" x2="59633" y2="97835"/>
                        <a14:foregroundMark x1="32110" y1="90909" x2="15138" y2="87013"/>
                        <a14:foregroundMark x1="3211" y1="90476" x2="3211" y2="90476"/>
                        <a14:foregroundMark x1="13761" y1="83983" x2="13761" y2="83983"/>
                        <a14:foregroundMark x1="17890" y1="78788" x2="36239" y2="74026"/>
                        <a14:foregroundMark x1="58257" y1="77922" x2="71101" y2="78788"/>
                        <a14:foregroundMark x1="40367" y1="1732" x2="40367" y2="1732"/>
                        <a14:backgroundMark x1="31651" y1="23377" x2="31651" y2="23377"/>
                        <a14:backgroundMark x1="32569" y1="23377" x2="32569" y2="233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3159" y="4333082"/>
            <a:ext cx="1822451" cy="195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65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86F765-77F4-431D-BDAD-8F136FF917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560321" cy="117869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What is the other name for Anti-Social Behaviour?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562C0C-D6E1-43AF-83AE-408D105E2D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55" y="4009728"/>
            <a:ext cx="2790602" cy="1768544"/>
          </a:xfrm>
          <a:prstGeom prst="rect">
            <a:avLst/>
          </a:prstGeom>
        </p:spPr>
      </p:pic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D654A942-1970-4E5E-B26C-B9C417ACD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94" y="1928111"/>
            <a:ext cx="4825211" cy="2303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BE5939-D863-4A15-8E9B-A1A6A65E3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680" y="4322415"/>
            <a:ext cx="1768544" cy="17685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EA3660-96E9-4E92-9C60-E525D1A19B6D}"/>
              </a:ext>
            </a:extLst>
          </p:cNvPr>
          <p:cNvSpPr txBox="1"/>
          <p:nvPr/>
        </p:nvSpPr>
        <p:spPr>
          <a:xfrm>
            <a:off x="3307544" y="1837200"/>
            <a:ext cx="579462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0" dirty="0">
                <a:solidFill>
                  <a:prstClr val="white"/>
                </a:solidFill>
                <a:highlight>
                  <a:srgbClr val="000000"/>
                </a:highlight>
                <a:latin typeface="Century Gothic" panose="020B0502020202020204" pitchFamily="34" charset="0"/>
              </a:rPr>
              <a:t>ASB</a:t>
            </a:r>
          </a:p>
        </p:txBody>
      </p:sp>
    </p:spTree>
    <p:extLst>
      <p:ext uri="{BB962C8B-B14F-4D97-AF65-F5344CB8AC3E}">
        <p14:creationId xmlns:p14="http://schemas.microsoft.com/office/powerpoint/2010/main" val="4017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FEED9FF-5AE1-494C-BDB1-874C2AC310C3}"/>
              </a:ext>
            </a:extLst>
          </p:cNvPr>
          <p:cNvSpPr txBox="1">
            <a:spLocks/>
          </p:cNvSpPr>
          <p:nvPr/>
        </p:nvSpPr>
        <p:spPr>
          <a:xfrm>
            <a:off x="1826735" y="351097"/>
            <a:ext cx="853853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solidFill>
                  <a:srgbClr val="0070C0"/>
                </a:solidFill>
                <a:latin typeface="Century Gothic"/>
              </a:rPr>
              <a:t>Where does ASB happen?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A32F7E-A365-4405-957E-2E510739163E}"/>
              </a:ext>
            </a:extLst>
          </p:cNvPr>
          <p:cNvSpPr txBox="1">
            <a:spLocks/>
          </p:cNvSpPr>
          <p:nvPr/>
        </p:nvSpPr>
        <p:spPr>
          <a:xfrm>
            <a:off x="2243268" y="1525310"/>
            <a:ext cx="2526105" cy="536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Alley Way?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C8FD61-190C-47A6-AB9E-F7B40FE1BC5B}"/>
              </a:ext>
            </a:extLst>
          </p:cNvPr>
          <p:cNvSpPr txBox="1">
            <a:spLocks/>
          </p:cNvSpPr>
          <p:nvPr/>
        </p:nvSpPr>
        <p:spPr>
          <a:xfrm>
            <a:off x="6490576" y="1435663"/>
            <a:ext cx="4158362" cy="7156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u="sng" dirty="0">
                <a:solidFill>
                  <a:srgbClr val="0070C0"/>
                </a:solidFill>
                <a:latin typeface="Century Gothic" panose="020B0502020202020204" pitchFamily="34" charset="0"/>
              </a:rPr>
              <a:t>Play Parks?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u="sng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8" name="Picture 7" descr="A picture containing building, ground, outdoor, brick&#10;&#10;Description automatically generated">
            <a:extLst>
              <a:ext uri="{FF2B5EF4-FFF2-40B4-BE49-F238E27FC236}">
                <a16:creationId xmlns:a16="http://schemas.microsoft.com/office/drawing/2014/main" id="{FF3525B1-15B8-4A65-A4B6-2661CE874B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267" y="2009450"/>
            <a:ext cx="2790841" cy="15504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6B77E3-FE10-4D1F-BA38-B5C518F43C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05" y="4761425"/>
            <a:ext cx="2634503" cy="1710232"/>
          </a:xfrm>
          <a:prstGeom prst="rect">
            <a:avLst/>
          </a:prstGeom>
        </p:spPr>
      </p:pic>
      <p:pic>
        <p:nvPicPr>
          <p:cNvPr id="10" name="Picture 9" descr="A picture containing tree, outdoor, outdoor object, climbing frame&#10;&#10;Description automatically generated">
            <a:extLst>
              <a:ext uri="{FF2B5EF4-FFF2-40B4-BE49-F238E27FC236}">
                <a16:creationId xmlns:a16="http://schemas.microsoft.com/office/drawing/2014/main" id="{196E5153-0B40-41B4-9BFB-40D7BBDCE9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94" y="2009450"/>
            <a:ext cx="2376741" cy="1550415"/>
          </a:xfrm>
          <a:prstGeom prst="rect">
            <a:avLst/>
          </a:prstGeom>
        </p:spPr>
      </p:pic>
      <p:pic>
        <p:nvPicPr>
          <p:cNvPr id="11" name="Picture 10" descr="A picture containing text, indoor, plaza&#10;&#10;Description automatically generated">
            <a:extLst>
              <a:ext uri="{FF2B5EF4-FFF2-40B4-BE49-F238E27FC236}">
                <a16:creationId xmlns:a16="http://schemas.microsoft.com/office/drawing/2014/main" id="{FC5E9F4A-A020-4D21-9588-3ADCA9068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674" y="4761425"/>
            <a:ext cx="2570166" cy="17102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690530-E0D0-41F3-B54A-09D607303753}"/>
              </a:ext>
            </a:extLst>
          </p:cNvPr>
          <p:cNvSpPr txBox="1"/>
          <p:nvPr/>
        </p:nvSpPr>
        <p:spPr>
          <a:xfrm>
            <a:off x="6210300" y="3807318"/>
            <a:ext cx="4698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 b="1" u="sng" dirty="0">
                <a:solidFill>
                  <a:srgbClr val="FFC000"/>
                </a:solidFill>
                <a:latin typeface="Century Gothic" panose="020B0502020202020204" pitchFamily="34" charset="0"/>
              </a:rPr>
              <a:t>Shopping Centres/Local Shops?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76B587-0314-4CE9-96DD-9F888A8FBCBA}"/>
              </a:ext>
            </a:extLst>
          </p:cNvPr>
          <p:cNvSpPr txBox="1"/>
          <p:nvPr/>
        </p:nvSpPr>
        <p:spPr>
          <a:xfrm>
            <a:off x="2121474" y="4238205"/>
            <a:ext cx="2638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 b="1" u="sng" dirty="0">
                <a:solidFill>
                  <a:srgbClr val="00B050"/>
                </a:solidFill>
                <a:latin typeface="Century Gothic" panose="020B0502020202020204" pitchFamily="34" charset="0"/>
              </a:rPr>
              <a:t>Fields?</a:t>
            </a:r>
            <a:endParaRPr lang="en-GB" sz="2200" b="1" u="sng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91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CEDC8C1-21EF-4D75-B09A-5BBC0672D2C5}"/>
              </a:ext>
            </a:extLst>
          </p:cNvPr>
          <p:cNvSpPr txBox="1">
            <a:spLocks/>
          </p:cNvSpPr>
          <p:nvPr/>
        </p:nvSpPr>
        <p:spPr>
          <a:xfrm>
            <a:off x="1263518" y="116316"/>
            <a:ext cx="9664964" cy="133660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solidFill>
                  <a:srgbClr val="0070C0"/>
                </a:solidFill>
                <a:latin typeface="Century Gothic"/>
              </a:rPr>
              <a:t>Is ASB a crime? </a:t>
            </a:r>
            <a:endParaRPr lang="en-US" dirty="0"/>
          </a:p>
          <a:p>
            <a:pPr algn="ctr"/>
            <a:r>
              <a:rPr lang="en-GB" sz="3600" b="1" dirty="0">
                <a:solidFill>
                  <a:srgbClr val="0070C0"/>
                </a:solidFill>
                <a:latin typeface="Century Gothic"/>
              </a:rPr>
              <a:t>How could it affect you, your neighbour and those close to you?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8368D2-FC14-422A-87B8-D8183A93AC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915" y="5059709"/>
            <a:ext cx="2291429" cy="152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49E864-4C40-4F0F-9863-01666CF76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563" y="2006909"/>
            <a:ext cx="2293380" cy="152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1EF72C-5DC7-4E37-8B0C-951832EBF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748" y="5044031"/>
            <a:ext cx="2433010" cy="15264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21700D-C0CC-4CBB-B007-29F759C3365E}"/>
              </a:ext>
            </a:extLst>
          </p:cNvPr>
          <p:cNvSpPr/>
          <p:nvPr/>
        </p:nvSpPr>
        <p:spPr>
          <a:xfrm>
            <a:off x="2793630" y="3533309"/>
            <a:ext cx="6616623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0070C0"/>
                </a:solidFill>
                <a:latin typeface="Century Gothic"/>
              </a:rPr>
              <a:t>Yes, it is a crime!</a:t>
            </a:r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 </a:t>
            </a:r>
            <a:endParaRPr lang="en-US" sz="2800" cap="none" spc="0" dirty="0">
              <a:ln w="0"/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However,</a:t>
            </a:r>
            <a:r>
              <a:rPr lang="en-US" sz="2800" cap="none" spc="0" dirty="0">
                <a:ln w="0"/>
                <a:solidFill>
                  <a:srgbClr val="0070C0"/>
                </a:solidFill>
                <a:latin typeface="Century Gothic"/>
              </a:rPr>
              <a:t> t</a:t>
            </a:r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here are many other </a:t>
            </a:r>
            <a:endParaRPr lang="en-US" sz="2800" dirty="0">
              <a:ln w="0"/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offences linked to </a:t>
            </a:r>
            <a:r>
              <a:rPr lang="en-US" sz="2800" dirty="0" err="1">
                <a:ln w="0"/>
                <a:solidFill>
                  <a:srgbClr val="0070C0"/>
                </a:solidFill>
                <a:latin typeface="Century Gothic"/>
              </a:rPr>
              <a:t>behaviours</a:t>
            </a:r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 which cause ASB.</a:t>
            </a:r>
            <a:endParaRPr lang="en-US" sz="2800" cap="none" spc="0" dirty="0">
              <a:ln w="0"/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97DE85-71C8-4A1A-B3E4-0C42AB278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970" y="2006909"/>
            <a:ext cx="2998725" cy="15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1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E55B73-D4C9-4922-B2D4-6F6455354604}"/>
              </a:ext>
            </a:extLst>
          </p:cNvPr>
          <p:cNvSpPr txBox="1">
            <a:spLocks/>
          </p:cNvSpPr>
          <p:nvPr/>
        </p:nvSpPr>
        <p:spPr>
          <a:xfrm>
            <a:off x="1826735" y="519793"/>
            <a:ext cx="853853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solidFill>
                  <a:srgbClr val="0070C0"/>
                </a:solidFill>
                <a:latin typeface="Century Gothic"/>
              </a:rPr>
              <a:t>How might a victim of ASB feel? </a:t>
            </a:r>
            <a:endParaRPr lang="en-GB" sz="36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F22EB-B5F5-46FB-A7F4-C879D64E342B}"/>
              </a:ext>
            </a:extLst>
          </p:cNvPr>
          <p:cNvSpPr/>
          <p:nvPr/>
        </p:nvSpPr>
        <p:spPr>
          <a:xfrm>
            <a:off x="5232741" y="2655861"/>
            <a:ext cx="1726517" cy="1124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Or all of these?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8EA0BB-6949-4299-9BB8-C64CB1568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670" y="4774846"/>
            <a:ext cx="1638000" cy="163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8FB7DE-B668-44D3-A520-58EEF62CF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1" b="97097" l="3226" r="98065">
                        <a14:foregroundMark x1="13871" y1="57742" x2="13871" y2="57742"/>
                        <a14:foregroundMark x1="18710" y1="62903" x2="18710" y2="62903"/>
                        <a14:foregroundMark x1="20323" y1="70323" x2="20323" y2="70323"/>
                        <a14:foregroundMark x1="6129" y1="61613" x2="6129" y2="61613"/>
                        <a14:foregroundMark x1="6452" y1="50968" x2="6774" y2="51935"/>
                        <a14:foregroundMark x1="5806" y1="43548" x2="19032" y2="16774"/>
                        <a14:foregroundMark x1="19032" y1="16774" x2="54194" y2="8065"/>
                        <a14:foregroundMark x1="54194" y1="8065" x2="81935" y2="22903"/>
                        <a14:foregroundMark x1="81935" y1="22903" x2="89677" y2="59355"/>
                        <a14:foregroundMark x1="89677" y1="59355" x2="74839" y2="88065"/>
                        <a14:foregroundMark x1="74839" y1="88065" x2="39355" y2="88710"/>
                        <a14:foregroundMark x1="39355" y1="88710" x2="11613" y2="70968"/>
                        <a14:foregroundMark x1="25161" y1="83226" x2="25161" y2="83226"/>
                        <a14:foregroundMark x1="31613" y1="87419" x2="31613" y2="87419"/>
                        <a14:foregroundMark x1="31613" y1="87742" x2="31613" y2="87742"/>
                        <a14:foregroundMark x1="37097" y1="92581" x2="40000" y2="92581"/>
                        <a14:foregroundMark x1="47419" y1="93548" x2="64839" y2="97419"/>
                        <a14:foregroundMark x1="94516" y1="67097" x2="92581" y2="35484"/>
                        <a14:foregroundMark x1="92581" y1="35484" x2="91935" y2="35484"/>
                        <a14:foregroundMark x1="98387" y1="45161" x2="98387" y2="45161"/>
                        <a14:foregroundMark x1="73871" y1="9355" x2="73871" y2="9355"/>
                        <a14:foregroundMark x1="52258" y1="2903" x2="52258" y2="2903"/>
                        <a14:foregroundMark x1="52258" y1="2903" x2="52258" y2="2903"/>
                        <a14:foregroundMark x1="49355" y1="2581" x2="49355" y2="2581"/>
                        <a14:foregroundMark x1="50645" y1="2581" x2="50645" y2="2581"/>
                        <a14:foregroundMark x1="3226" y1="45484" x2="3226" y2="45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13386" y="2405389"/>
            <a:ext cx="1638000" cy="163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46F60A-283F-49F7-B9C9-BA9CE29F4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6" b="96094" l="5469" r="95703">
                        <a14:foregroundMark x1="77734" y1="92578" x2="77734" y2="92578"/>
                        <a14:foregroundMark x1="50391" y1="93359" x2="50391" y2="93359"/>
                        <a14:foregroundMark x1="24609" y1="96094" x2="24609" y2="96094"/>
                        <a14:foregroundMark x1="71484" y1="96484" x2="71484" y2="96484"/>
                        <a14:foregroundMark x1="80859" y1="94531" x2="80859" y2="94531"/>
                        <a14:foregroundMark x1="60938" y1="87891" x2="60938" y2="87891"/>
                        <a14:foregroundMark x1="92188" y1="51953" x2="92188" y2="51953"/>
                        <a14:foregroundMark x1="80078" y1="16016" x2="80078" y2="16016"/>
                        <a14:foregroundMark x1="75781" y1="12500" x2="75781" y2="12500"/>
                        <a14:foregroundMark x1="68359" y1="10547" x2="68359" y2="10547"/>
                        <a14:foregroundMark x1="62109" y1="7422" x2="62109" y2="7422"/>
                        <a14:foregroundMark x1="54688" y1="6641" x2="54688" y2="6641"/>
                        <a14:foregroundMark x1="53125" y1="3906" x2="53125" y2="3906"/>
                        <a14:foregroundMark x1="5859" y1="41016" x2="5859" y2="41016"/>
                        <a14:foregroundMark x1="95703" y1="45703" x2="95703" y2="45703"/>
                        <a14:foregroundMark x1="32031" y1="41016" x2="32031" y2="41016"/>
                        <a14:foregroundMark x1="32422" y1="39063" x2="32422" y2="39063"/>
                        <a14:foregroundMark x1="36328" y1="42188" x2="36328" y2="42188"/>
                        <a14:foregroundMark x1="36719" y1="46875" x2="20703" y2="38281"/>
                        <a14:foregroundMark x1="25000" y1="39453" x2="24219" y2="55469"/>
                        <a14:foregroundMark x1="64844" y1="48828" x2="68750" y2="55469"/>
                        <a14:foregroundMark x1="69141" y1="48047" x2="73438" y2="38281"/>
                        <a14:foregroundMark x1="63281" y1="36328" x2="63281" y2="36328"/>
                        <a14:backgroundMark x1="96875" y1="45703" x2="96875" y2="45703"/>
                        <a14:backgroundMark x1="96875" y1="45313" x2="96875" y2="45313"/>
                        <a14:backgroundMark x1="96094" y1="45313" x2="96094" y2="45313"/>
                        <a14:backgroundMark x1="95703" y1="45313" x2="95703" y2="453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4119" y="2399305"/>
            <a:ext cx="1637945" cy="16379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4C6053-8C84-4805-BDFE-D40511553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9331" y="4774846"/>
            <a:ext cx="1638000" cy="163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BCE08C-D799-4E60-B0CB-297E837AFD1E}"/>
              </a:ext>
            </a:extLst>
          </p:cNvPr>
          <p:cNvSpPr/>
          <p:nvPr/>
        </p:nvSpPr>
        <p:spPr>
          <a:xfrm>
            <a:off x="1130667" y="1743182"/>
            <a:ext cx="235663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Scared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8A49C3-1C55-40CD-A431-A5D9E1226E55}"/>
              </a:ext>
            </a:extLst>
          </p:cNvPr>
          <p:cNvSpPr/>
          <p:nvPr/>
        </p:nvSpPr>
        <p:spPr>
          <a:xfrm>
            <a:off x="8704701" y="1743182"/>
            <a:ext cx="20553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Frightened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9D7675-5B80-490F-82BB-3BD16BE8F324}"/>
              </a:ext>
            </a:extLst>
          </p:cNvPr>
          <p:cNvSpPr/>
          <p:nvPr/>
        </p:nvSpPr>
        <p:spPr>
          <a:xfrm>
            <a:off x="3456550" y="4001690"/>
            <a:ext cx="13035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Lonely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4B1FE8-4E6C-434C-9151-E406E5484FCE}"/>
              </a:ext>
            </a:extLst>
          </p:cNvPr>
          <p:cNvSpPr/>
          <p:nvPr/>
        </p:nvSpPr>
        <p:spPr>
          <a:xfrm>
            <a:off x="7503224" y="4001690"/>
            <a:ext cx="11608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Upset</a:t>
            </a:r>
          </a:p>
        </p:txBody>
      </p:sp>
    </p:spTree>
    <p:extLst>
      <p:ext uri="{BB962C8B-B14F-4D97-AF65-F5344CB8AC3E}">
        <p14:creationId xmlns:p14="http://schemas.microsoft.com/office/powerpoint/2010/main" val="205187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E1B6F6-5C87-4917-8539-80F25121BBFF}"/>
              </a:ext>
            </a:extLst>
          </p:cNvPr>
          <p:cNvSpPr/>
          <p:nvPr/>
        </p:nvSpPr>
        <p:spPr>
          <a:xfrm>
            <a:off x="2930387" y="432811"/>
            <a:ext cx="6132444" cy="6376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solidFill>
                  <a:srgbClr val="0070C0"/>
                </a:solidFill>
                <a:latin typeface="Century Gothic"/>
                <a:ea typeface="Calibri" panose="020F0502020204030204" pitchFamily="34" charset="0"/>
                <a:cs typeface="Calibri"/>
              </a:rPr>
              <a:t>Examples of ASB </a:t>
            </a:r>
            <a:endParaRPr lang="en-GB" sz="3600" b="1" dirty="0">
              <a:solidFill>
                <a:srgbClr val="0070C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icture containing text, graffiti, painted, colorful&#10;&#10;Description automatically generated">
            <a:extLst>
              <a:ext uri="{FF2B5EF4-FFF2-40B4-BE49-F238E27FC236}">
                <a16:creationId xmlns:a16="http://schemas.microsoft.com/office/drawing/2014/main" id="{BC2ADA3E-656B-4D14-AE34-E4426C05A5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01"/>
          <a:stretch/>
        </p:blipFill>
        <p:spPr>
          <a:xfrm rot="719757">
            <a:off x="9563323" y="402221"/>
            <a:ext cx="2308744" cy="14990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697582-D14E-4C34-9AEC-C67DFFAEEF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1380">
            <a:off x="308936" y="4634026"/>
            <a:ext cx="2184706" cy="14920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1E04A0-4721-4A34-A546-E1DC5083EF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0424">
            <a:off x="331546" y="447778"/>
            <a:ext cx="1963477" cy="1308984"/>
          </a:xfrm>
          <a:prstGeom prst="rect">
            <a:avLst/>
          </a:prstGeom>
        </p:spPr>
      </p:pic>
      <p:pic>
        <p:nvPicPr>
          <p:cNvPr id="9" name="Picture 8" descr="A picture containing text, ground, container, outdoor&#10;&#10;Description automatically generated">
            <a:extLst>
              <a:ext uri="{FF2B5EF4-FFF2-40B4-BE49-F238E27FC236}">
                <a16:creationId xmlns:a16="http://schemas.microsoft.com/office/drawing/2014/main" id="{92B73EA8-7B89-4FF7-AE67-1622890B07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6" t="10934" r="18311" b="12043"/>
          <a:stretch/>
        </p:blipFill>
        <p:spPr>
          <a:xfrm rot="1614358">
            <a:off x="10149893" y="4643546"/>
            <a:ext cx="1736448" cy="17494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2C294C-A6BD-464D-8B10-358EB75C8454}"/>
              </a:ext>
            </a:extLst>
          </p:cNvPr>
          <p:cNvSpPr/>
          <p:nvPr/>
        </p:nvSpPr>
        <p:spPr>
          <a:xfrm>
            <a:off x="891624" y="2760192"/>
            <a:ext cx="1792478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  <a:latin typeface="Century Gothic" panose="020B0502020202020204" pitchFamily="34" charset="0"/>
              </a:rPr>
              <a:t>Shouting </a:t>
            </a:r>
            <a:endParaRPr lang="en-US" sz="2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D8AB38-99CA-4353-B2B2-288E3F433C70}"/>
              </a:ext>
            </a:extLst>
          </p:cNvPr>
          <p:cNvSpPr/>
          <p:nvPr/>
        </p:nvSpPr>
        <p:spPr>
          <a:xfrm>
            <a:off x="2541746" y="3593574"/>
            <a:ext cx="1540807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Littering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0CA9A0-C8C9-4115-8B85-20383E99CA61}"/>
              </a:ext>
            </a:extLst>
          </p:cNvPr>
          <p:cNvSpPr/>
          <p:nvPr/>
        </p:nvSpPr>
        <p:spPr>
          <a:xfrm>
            <a:off x="3762564" y="4440834"/>
            <a:ext cx="1479893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Bullying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B0E080-597D-4B3F-8C0F-41254224455B}"/>
              </a:ext>
            </a:extLst>
          </p:cNvPr>
          <p:cNvSpPr/>
          <p:nvPr/>
        </p:nvSpPr>
        <p:spPr>
          <a:xfrm>
            <a:off x="7535562" y="3600513"/>
            <a:ext cx="2858475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Noise Nuisance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A8A5AC-FD5D-4C19-9720-D0C22F74C730}"/>
              </a:ext>
            </a:extLst>
          </p:cNvPr>
          <p:cNvSpPr/>
          <p:nvPr/>
        </p:nvSpPr>
        <p:spPr>
          <a:xfrm>
            <a:off x="1915773" y="1745829"/>
            <a:ext cx="2792752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Bad Language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7BFFA5-524D-444D-A56C-471C1BF49E36}"/>
              </a:ext>
            </a:extLst>
          </p:cNvPr>
          <p:cNvSpPr/>
          <p:nvPr/>
        </p:nvSpPr>
        <p:spPr>
          <a:xfrm>
            <a:off x="7482373" y="1745828"/>
            <a:ext cx="2542684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Verbal Abuse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3EE8DD-D635-42B8-9E9A-8BDE6EFAC61F}"/>
              </a:ext>
            </a:extLst>
          </p:cNvPr>
          <p:cNvSpPr/>
          <p:nvPr/>
        </p:nvSpPr>
        <p:spPr>
          <a:xfrm>
            <a:off x="3634859" y="2760192"/>
            <a:ext cx="4719562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Hanging around in groups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F8EFB2-4805-4C62-A94D-306270642251}"/>
              </a:ext>
            </a:extLst>
          </p:cNvPr>
          <p:cNvSpPr/>
          <p:nvPr/>
        </p:nvSpPr>
        <p:spPr>
          <a:xfrm>
            <a:off x="9194827" y="2760192"/>
            <a:ext cx="1733168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Fireworks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0F6CE4-6665-4878-AACE-4BBC5650B7AA}"/>
              </a:ext>
            </a:extLst>
          </p:cNvPr>
          <p:cNvSpPr/>
          <p:nvPr/>
        </p:nvSpPr>
        <p:spPr>
          <a:xfrm>
            <a:off x="6913347" y="4440834"/>
            <a:ext cx="1340432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Graffiti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D7C22D-27A2-44D4-AA5B-FC12560CC9BD}"/>
              </a:ext>
            </a:extLst>
          </p:cNvPr>
          <p:cNvSpPr/>
          <p:nvPr/>
        </p:nvSpPr>
        <p:spPr>
          <a:xfrm>
            <a:off x="4648424" y="5276363"/>
            <a:ext cx="2860078" cy="95410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Vehicle related</a:t>
            </a:r>
          </a:p>
          <a:p>
            <a:pPr algn="ctr"/>
            <a:r>
              <a:rPr lang="en-US" sz="2800">
                <a:solidFill>
                  <a:srgbClr val="0070C0"/>
                </a:solidFill>
                <a:latin typeface="Century Gothic" panose="020B0502020202020204" pitchFamily="34" charset="0"/>
              </a:rPr>
              <a:t>nuisance</a:t>
            </a:r>
            <a:endParaRPr lang="en-US" sz="2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64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Anti Social Behaviour">
            <a:hlinkClick r:id="" action="ppaction://media"/>
            <a:extLst>
              <a:ext uri="{FF2B5EF4-FFF2-40B4-BE49-F238E27FC236}">
                <a16:creationId xmlns:a16="http://schemas.microsoft.com/office/drawing/2014/main" id="{8DC4A6A9-1771-456D-A3F3-5F4DD2E702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59186" y="957289"/>
            <a:ext cx="10073627" cy="56916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195753C-FAEA-47D0-8177-E143F09CB55A}"/>
              </a:ext>
            </a:extLst>
          </p:cNvPr>
          <p:cNvSpPr txBox="1">
            <a:spLocks/>
          </p:cNvSpPr>
          <p:nvPr/>
        </p:nvSpPr>
        <p:spPr>
          <a:xfrm>
            <a:off x="2355724" y="209111"/>
            <a:ext cx="7480552" cy="5660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cs typeface="Arial"/>
              </a:rPr>
              <a:t>Antisocial Behaviour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254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6435626-87FD-4C5F-ADC7-0EA748BC57F4}"/>
              </a:ext>
            </a:extLst>
          </p:cNvPr>
          <p:cNvSpPr txBox="1">
            <a:spLocks/>
          </p:cNvSpPr>
          <p:nvPr/>
        </p:nvSpPr>
        <p:spPr>
          <a:xfrm>
            <a:off x="1826735" y="199821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cs typeface="Arial"/>
              </a:rPr>
              <a:t>Can the Police do anything about ASB?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195597-22F0-4D20-B057-F77CE35DCB97}"/>
              </a:ext>
            </a:extLst>
          </p:cNvPr>
          <p:cNvSpPr/>
          <p:nvPr/>
        </p:nvSpPr>
        <p:spPr>
          <a:xfrm>
            <a:off x="4413328" y="2367070"/>
            <a:ext cx="336534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</a:rPr>
              <a:t>YES!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94F00E-D577-4D39-A083-F42B2BDC3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689" y="2343105"/>
            <a:ext cx="4612622" cy="24216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6C5DD5-3AC4-4AC7-A0AE-D65F1F2A07B5}"/>
              </a:ext>
            </a:extLst>
          </p:cNvPr>
          <p:cNvSpPr/>
          <p:nvPr/>
        </p:nvSpPr>
        <p:spPr>
          <a:xfrm>
            <a:off x="7093921" y="5045606"/>
            <a:ext cx="3626314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Speak to all parents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7E442F-F614-44CE-A0AB-513D2CE354D5}"/>
              </a:ext>
            </a:extLst>
          </p:cNvPr>
          <p:cNvSpPr/>
          <p:nvPr/>
        </p:nvSpPr>
        <p:spPr>
          <a:xfrm>
            <a:off x="1974360" y="1641857"/>
            <a:ext cx="2972289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Take you home!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330836-9685-490C-A606-B553F4024837}"/>
              </a:ext>
            </a:extLst>
          </p:cNvPr>
          <p:cNvSpPr/>
          <p:nvPr/>
        </p:nvSpPr>
        <p:spPr>
          <a:xfrm>
            <a:off x="3444473" y="5911256"/>
            <a:ext cx="5303055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Ban you from shops/locations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266EDE-A9C6-4270-9613-07846F6C7BB7}"/>
              </a:ext>
            </a:extLst>
          </p:cNvPr>
          <p:cNvSpPr/>
          <p:nvPr/>
        </p:nvSpPr>
        <p:spPr>
          <a:xfrm>
            <a:off x="7427346" y="1641857"/>
            <a:ext cx="2959465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Speak to school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D3CA0A-E592-4361-B28C-D0B48B152E7D}"/>
              </a:ext>
            </a:extLst>
          </p:cNvPr>
          <p:cNvSpPr/>
          <p:nvPr/>
        </p:nvSpPr>
        <p:spPr>
          <a:xfrm>
            <a:off x="966184" y="5045606"/>
            <a:ext cx="4067139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</a:rPr>
              <a:t>You could be arrested</a:t>
            </a:r>
          </a:p>
        </p:txBody>
      </p:sp>
    </p:spTree>
    <p:extLst>
      <p:ext uri="{BB962C8B-B14F-4D97-AF65-F5344CB8AC3E}">
        <p14:creationId xmlns:p14="http://schemas.microsoft.com/office/powerpoint/2010/main" val="347625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A6A8F0-EA3E-4184-983B-3CC0857325C2}"/>
              </a:ext>
            </a:extLst>
          </p:cNvPr>
          <p:cNvSpPr txBox="1">
            <a:spLocks/>
          </p:cNvSpPr>
          <p:nvPr/>
        </p:nvSpPr>
        <p:spPr>
          <a:xfrm>
            <a:off x="2178278" y="416731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cs typeface="Arial"/>
              </a:rPr>
              <a:t>Any Questions?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0F3850-0F9C-4B60-BD6D-403F5544257E}"/>
              </a:ext>
            </a:extLst>
          </p:cNvPr>
          <p:cNvSpPr/>
          <p:nvPr/>
        </p:nvSpPr>
        <p:spPr>
          <a:xfrm>
            <a:off x="1009650" y="2736502"/>
            <a:ext cx="10172700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0070C0"/>
                </a:solidFill>
                <a:latin typeface="Century Gothic"/>
              </a:rPr>
              <a:t>We aren’t telling you that you can’t be out with your </a:t>
            </a:r>
            <a:r>
              <a:rPr lang="en-US" sz="2800" cap="none" spc="0">
                <a:ln w="0"/>
                <a:solidFill>
                  <a:srgbClr val="0070C0"/>
                </a:solidFill>
                <a:latin typeface="Century Gothic"/>
              </a:rPr>
              <a:t>friends</a:t>
            </a:r>
            <a:r>
              <a:rPr lang="en-US" sz="2800">
                <a:ln w="0"/>
                <a:solidFill>
                  <a:srgbClr val="0070C0"/>
                </a:solidFill>
                <a:latin typeface="Century Gothic"/>
              </a:rPr>
              <a:t>. </a:t>
            </a:r>
            <a:r>
              <a:rPr lang="en-US" sz="2800" cap="none" spc="0">
                <a:ln w="0"/>
                <a:solidFill>
                  <a:srgbClr val="0070C0"/>
                </a:solidFill>
                <a:latin typeface="Century Gothic"/>
              </a:rPr>
              <a:t> </a:t>
            </a:r>
            <a:r>
              <a:rPr lang="en-US" sz="2800">
                <a:ln w="0"/>
                <a:solidFill>
                  <a:srgbClr val="0070C0"/>
                </a:solidFill>
                <a:latin typeface="Century Gothic"/>
              </a:rPr>
              <a:t>We</a:t>
            </a:r>
            <a:r>
              <a:rPr lang="en-US" sz="2800" cap="none" spc="0">
                <a:ln w="0"/>
                <a:solidFill>
                  <a:srgbClr val="0070C0"/>
                </a:solidFill>
                <a:latin typeface="Century Gothic"/>
              </a:rPr>
              <a:t> just want you to be </a:t>
            </a:r>
            <a:r>
              <a:rPr lang="en-US" sz="2800">
                <a:ln w="0"/>
                <a:solidFill>
                  <a:srgbClr val="0070C0"/>
                </a:solidFill>
                <a:latin typeface="Century Gothic"/>
              </a:rPr>
              <a:t>careful </a:t>
            </a:r>
            <a:r>
              <a:rPr lang="en-US" sz="2800" cap="none" spc="0">
                <a:ln w="0"/>
                <a:solidFill>
                  <a:srgbClr val="0070C0"/>
                </a:solidFill>
                <a:latin typeface="Century Gothic"/>
              </a:rPr>
              <a:t>and to think how </a:t>
            </a:r>
            <a:r>
              <a:rPr lang="en-US" sz="2800" cap="none" spc="0" dirty="0">
                <a:ln w="0"/>
                <a:solidFill>
                  <a:srgbClr val="0070C0"/>
                </a:solidFill>
                <a:latin typeface="Century Gothic"/>
              </a:rPr>
              <a:t>you </a:t>
            </a:r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may come across to others</a:t>
            </a:r>
            <a:r>
              <a:rPr lang="en-US" sz="2800" cap="none" spc="0" dirty="0">
                <a:ln w="0"/>
                <a:solidFill>
                  <a:srgbClr val="0070C0"/>
                </a:solidFill>
                <a:latin typeface="Century Gothic"/>
              </a:rPr>
              <a:t> when </a:t>
            </a:r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you are with</a:t>
            </a:r>
            <a:r>
              <a:rPr lang="en-US" sz="2800" cap="none" spc="0" dirty="0">
                <a:ln w="0"/>
                <a:solidFill>
                  <a:srgbClr val="0070C0"/>
                </a:solidFill>
                <a:latin typeface="Century Gothic"/>
              </a:rPr>
              <a:t> your friends.</a:t>
            </a:r>
            <a:r>
              <a:rPr lang="en-US" sz="2800" dirty="0">
                <a:ln w="0"/>
                <a:solidFill>
                  <a:srgbClr val="0070C0"/>
                </a:solidFill>
                <a:latin typeface="Century Gothic"/>
              </a:rPr>
              <a:t> </a:t>
            </a:r>
            <a:endParaRPr lang="en-US" sz="2800" cap="none" spc="0" dirty="0">
              <a:ln w="0"/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7947F3-8A2C-49EC-B0A0-B105DB234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91" b="88811" l="3125" r="95759">
                        <a14:foregroundMark x1="3125" y1="29371" x2="3125" y2="29371"/>
                        <a14:foregroundMark x1="45313" y1="52448" x2="45313" y2="52448"/>
                        <a14:foregroundMark x1="61830" y1="48252" x2="61830" y2="48252"/>
                        <a14:foregroundMark x1="83705" y1="44755" x2="83705" y2="44755"/>
                        <a14:foregroundMark x1="95759" y1="23077" x2="95759" y2="230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6643" y="5106223"/>
            <a:ext cx="1949157" cy="6221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91C558-EB5E-48FA-98E5-A6BE4BE84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5377" l="7556" r="92889">
                        <a14:foregroundMark x1="38889" y1="28302" x2="38889" y2="30660"/>
                        <a14:foregroundMark x1="38444" y1="33491" x2="37111" y2="41509"/>
                        <a14:foregroundMark x1="37111" y1="41509" x2="82444" y2="30189"/>
                        <a14:foregroundMark x1="85111" y1="33019" x2="71778" y2="47642"/>
                        <a14:foregroundMark x1="74222" y1="42925" x2="61111" y2="43868"/>
                        <a14:foregroundMark x1="60667" y1="44340" x2="48667" y2="45283"/>
                        <a14:foregroundMark x1="47111" y1="46698" x2="36444" y2="44340"/>
                        <a14:foregroundMark x1="36222" y1="44340" x2="26889" y2="41038"/>
                        <a14:foregroundMark x1="25111" y1="41038" x2="21333" y2="41981"/>
                        <a14:foregroundMark x1="19778" y1="43396" x2="17111" y2="44811"/>
                        <a14:foregroundMark x1="15556" y1="47642" x2="13333" y2="49057"/>
                        <a14:foregroundMark x1="8444" y1="56604" x2="7556" y2="57075"/>
                        <a14:foregroundMark x1="7556" y1="57075" x2="8000" y2="51415"/>
                        <a14:foregroundMark x1="13556" y1="50943" x2="15556" y2="27358"/>
                        <a14:foregroundMark x1="16444" y1="24057" x2="27111" y2="24057"/>
                        <a14:foregroundMark x1="33111" y1="22170" x2="37778" y2="21226"/>
                        <a14:foregroundMark x1="41111" y1="20283" x2="41111" y2="20283"/>
                        <a14:foregroundMark x1="33111" y1="17925" x2="16222" y2="16981"/>
                        <a14:foregroundMark x1="16222" y1="16981" x2="8667" y2="48113"/>
                        <a14:foregroundMark x1="30969" y1="57547" x2="41333" y2="57547"/>
                        <a14:foregroundMark x1="24323" y1="57547" x2="26029" y2="57547"/>
                        <a14:foregroundMark x1="17271" y1="57547" x2="18837" y2="57547"/>
                        <a14:foregroundMark x1="11111" y1="57547" x2="11515" y2="57547"/>
                        <a14:foregroundMark x1="41333" y1="57547" x2="69333" y2="57547"/>
                        <a14:foregroundMark x1="69333" y1="57547" x2="91333" y2="58962"/>
                        <a14:foregroundMark x1="91333" y1="58962" x2="66667" y2="76887"/>
                        <a14:foregroundMark x1="42423" y1="77759" x2="40444" y2="77830"/>
                        <a14:foregroundMark x1="47735" y1="77568" x2="46380" y2="77617"/>
                        <a14:foregroundMark x1="61112" y1="77087" x2="60581" y2="77106"/>
                        <a14:foregroundMark x1="63097" y1="77016" x2="61337" y2="77079"/>
                        <a14:foregroundMark x1="66667" y1="76887" x2="64488" y2="76965"/>
                        <a14:foregroundMark x1="46877" y1="79275" x2="47213" y2="79350"/>
                        <a14:foregroundMark x1="40444" y1="77830" x2="42588" y2="78312"/>
                        <a14:foregroundMark x1="43476" y1="81272" x2="36444" y2="80660"/>
                        <a14:foregroundMark x1="45708" y1="75377" x2="51333" y2="72170"/>
                        <a14:foregroundMark x1="36444" y1="80660" x2="42293" y2="77325"/>
                        <a14:foregroundMark x1="64222" y1="72170" x2="44444" y2="72642"/>
                        <a14:foregroundMark x1="44444" y1="71698" x2="49111" y2="66038"/>
                        <a14:foregroundMark x1="51556" y1="70283" x2="51556" y2="70283"/>
                        <a14:foregroundMark x1="52000" y1="68868" x2="68444" y2="74057"/>
                        <a14:foregroundMark x1="75111" y1="74057" x2="75111" y2="74057"/>
                        <a14:foregroundMark x1="68222" y1="71698" x2="68222" y2="71698"/>
                        <a14:foregroundMark x1="68222" y1="68868" x2="68222" y2="68868"/>
                        <a14:foregroundMark x1="75778" y1="69811" x2="75778" y2="69811"/>
                        <a14:foregroundMark x1="74222" y1="70283" x2="74222" y2="70283"/>
                        <a14:foregroundMark x1="74000" y1="67453" x2="74000" y2="67453"/>
                        <a14:foregroundMark x1="73778" y1="66038" x2="73778" y2="66038"/>
                        <a14:foregroundMark x1="70667" y1="65566" x2="70667" y2="65566"/>
                        <a14:foregroundMark x1="69778" y1="66981" x2="69778" y2="66981"/>
                        <a14:foregroundMark x1="69556" y1="66509" x2="69556" y2="66509"/>
                        <a14:foregroundMark x1="65333" y1="66509" x2="65333" y2="66509"/>
                        <a14:foregroundMark x1="65333" y1="66509" x2="65333" y2="66509"/>
                        <a14:foregroundMark x1="61333" y1="66509" x2="61333" y2="66509"/>
                        <a14:foregroundMark x1="43778" y1="71698" x2="43778" y2="71698"/>
                        <a14:foregroundMark x1="42444" y1="70283" x2="42444" y2="70283"/>
                        <a14:foregroundMark x1="42444" y1="70283" x2="42444" y2="70283"/>
                        <a14:foregroundMark x1="42222" y1="68396" x2="42222" y2="68396"/>
                        <a14:foregroundMark x1="42000" y1="67453" x2="42000" y2="67453"/>
                        <a14:foregroundMark x1="41778" y1="65566" x2="41778" y2="65566"/>
                        <a14:foregroundMark x1="44667" y1="63679" x2="44667" y2="63679"/>
                        <a14:foregroundMark x1="42444" y1="66981" x2="40889" y2="66981"/>
                        <a14:foregroundMark x1="38889" y1="67453" x2="38889" y2="67453"/>
                        <a14:foregroundMark x1="38222" y1="68868" x2="38222" y2="68868"/>
                        <a14:foregroundMark x1="38222" y1="68868" x2="38222" y2="70755"/>
                        <a14:foregroundMark x1="38222" y1="70755" x2="37556" y2="71698"/>
                        <a14:foregroundMark x1="37556" y1="71698" x2="37556" y2="71698"/>
                        <a14:foregroundMark x1="37556" y1="71698" x2="37556" y2="71698"/>
                        <a14:foregroundMark x1="36444" y1="71698" x2="36444" y2="71698"/>
                        <a14:foregroundMark x1="36000" y1="71698" x2="36000" y2="71698"/>
                        <a14:foregroundMark x1="36000" y1="71698" x2="36000" y2="71698"/>
                        <a14:foregroundMark x1="35556" y1="69811" x2="35556" y2="69811"/>
                        <a14:foregroundMark x1="35333" y1="68868" x2="35333" y2="68868"/>
                        <a14:foregroundMark x1="35333" y1="67453" x2="35333" y2="67453"/>
                        <a14:foregroundMark x1="35111" y1="67453" x2="34222" y2="67925"/>
                        <a14:foregroundMark x1="33778" y1="69340" x2="33778" y2="69340"/>
                        <a14:foregroundMark x1="34000" y1="71698" x2="34444" y2="75943"/>
                        <a14:foregroundMark x1="34667" y1="79245" x2="34667" y2="79245"/>
                        <a14:foregroundMark x1="82239" y1="77812" x2="89778" y2="64151"/>
                        <a14:foregroundMark x1="91111" y1="66509" x2="91111" y2="66509"/>
                        <a14:foregroundMark x1="91111" y1="69340" x2="87710" y2="79087"/>
                        <a14:foregroundMark x1="83694" y1="78151" x2="86444" y2="55189"/>
                        <a14:foregroundMark x1="87556" y1="68868" x2="86667" y2="75943"/>
                        <a14:foregroundMark x1="84667" y1="78302" x2="81778" y2="69340"/>
                        <a14:foregroundMark x1="88889" y1="71698" x2="93111" y2="66509"/>
                        <a14:foregroundMark x1="92667" y1="69340" x2="92667" y2="73585"/>
                        <a14:foregroundMark x1="90444" y1="78302" x2="89708" y2="79552"/>
                        <a14:foregroundMark x1="30000" y1="82547" x2="30000" y2="82547"/>
                        <a14:foregroundMark x1="68667" y1="78302" x2="68667" y2="78302"/>
                        <a14:foregroundMark x1="61778" y1="77358" x2="61778" y2="77358"/>
                        <a14:foregroundMark x1="9556" y1="50000" x2="9556" y2="50000"/>
                        <a14:foregroundMark x1="9333" y1="48113" x2="9333" y2="48113"/>
                        <a14:foregroundMark x1="86222" y1="83019" x2="86222" y2="83019"/>
                        <a14:backgroundMark x1="58444" y1="83491" x2="58444" y2="83491"/>
                        <a14:backgroundMark x1="58889" y1="81132" x2="58889" y2="81132"/>
                        <a14:backgroundMark x1="59333" y1="82075" x2="59333" y2="82075"/>
                        <a14:backgroundMark x1="59333" y1="83019" x2="59556" y2="83019"/>
                        <a14:backgroundMark x1="60444" y1="83962" x2="64889" y2="87264"/>
                        <a14:backgroundMark x1="62444" y1="83491" x2="57333" y2="83019"/>
                        <a14:backgroundMark x1="57333" y1="83019" x2="57111" y2="83019"/>
                        <a14:backgroundMark x1="57333" y1="83019" x2="51111" y2="84906"/>
                        <a14:backgroundMark x1="50444" y1="83019" x2="50444" y2="83019"/>
                        <a14:backgroundMark x1="45778" y1="83019" x2="45778" y2="83019"/>
                        <a14:backgroundMark x1="45556" y1="82075" x2="45556" y2="82075"/>
                        <a14:backgroundMark x1="48000" y1="83019" x2="44000" y2="83019"/>
                        <a14:backgroundMark x1="46000" y1="83491" x2="52000" y2="83019"/>
                        <a14:backgroundMark x1="70444" y1="83962" x2="88667" y2="88208"/>
                        <a14:backgroundMark x1="90889" y1="88679" x2="81333" y2="88679"/>
                        <a14:backgroundMark x1="13111" y1="58962" x2="13111" y2="58962"/>
                        <a14:backgroundMark x1="13556" y1="57547" x2="13556" y2="57547"/>
                        <a14:backgroundMark x1="15111" y1="59434" x2="12444" y2="59434"/>
                        <a14:backgroundMark x1="11333" y1="60849" x2="15111" y2="59434"/>
                        <a14:backgroundMark x1="17556" y1="62736" x2="22000" y2="59434"/>
                        <a14:backgroundMark x1="25111" y1="60849" x2="30444" y2="59434"/>
                        <a14:backgroundMark x1="24889" y1="59434" x2="22000" y2="59434"/>
                        <a14:backgroundMark x1="16889" y1="59906" x2="12222" y2="59906"/>
                        <a14:backgroundMark x1="18222" y1="61321" x2="15333" y2="59434"/>
                      </a14:backgroundRemoval>
                    </a14:imgEffect>
                  </a14:imgLayer>
                </a14:imgProps>
              </a:ext>
            </a:extLst>
          </a:blip>
          <a:srcRect t="-7378" b="5635"/>
          <a:stretch/>
        </p:blipFill>
        <p:spPr>
          <a:xfrm>
            <a:off x="9182388" y="4892730"/>
            <a:ext cx="2188804" cy="1049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5B0502-3423-4BF5-8D53-E6B4B832A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20282" r="81482">
                        <a14:foregroundMark x1="51818" y1="51515" x2="51818" y2="51515"/>
                        <a14:foregroundMark x1="35455" y1="51212" x2="35455" y2="51212"/>
                        <a14:foregroundMark x1="29697" y1="52424" x2="29697" y2="52424"/>
                        <a14:foregroundMark x1="31818" y1="36061" x2="31818" y2="36061"/>
                        <a14:foregroundMark x1="31818" y1="18182" x2="31818" y2="18182"/>
                        <a14:foregroundMark x1="31818" y1="13636" x2="31818" y2="13636"/>
                        <a14:foregroundMark x1="80909" y1="47879" x2="80909" y2="47879"/>
                        <a14:foregroundMark x1="73030" y1="65152" x2="73030" y2="65152"/>
                        <a14:foregroundMark x1="65455" y1="64545" x2="65455" y2="64545"/>
                        <a14:foregroundMark x1="22121" y1="66667" x2="22121" y2="66667"/>
                        <a14:foregroundMark x1="24545" y1="66970" x2="24545" y2="66970"/>
                        <a14:foregroundMark x1="36364" y1="66970" x2="36364" y2="66970"/>
                        <a14:foregroundMark x1="40303" y1="69091" x2="40303" y2="69091"/>
                        <a14:foregroundMark x1="48485" y1="66364" x2="48485" y2="66364"/>
                        <a14:foregroundMark x1="54848" y1="66364" x2="54848" y2="66364"/>
                        <a14:foregroundMark x1="60606" y1="80606" x2="60606" y2="80606"/>
                        <a14:foregroundMark x1="50000" y1="79394" x2="50000" y2="79394"/>
                        <a14:foregroundMark x1="46667" y1="79091" x2="46667" y2="79091"/>
                        <a14:foregroundMark x1="33030" y1="84242" x2="33030" y2="84242"/>
                        <a14:foregroundMark x1="24242" y1="83030" x2="24242" y2="83030"/>
                        <a14:foregroundMark x1="60606" y1="53333" x2="60606" y2="53333"/>
                        <a14:backgroundMark x1="42121" y1="63939" x2="42121" y2="63939"/>
                        <a14:backgroundMark x1="66970" y1="63636" x2="66970" y2="63636"/>
                        <a14:backgroundMark x1="73030" y1="49394" x2="73030" y2="49394"/>
                        <a14:backgroundMark x1="33333" y1="77879" x2="33333" y2="77879"/>
                      </a14:backgroundRemoval>
                    </a14:imgEffect>
                  </a14:imgLayer>
                </a14:imgProps>
              </a:ext>
            </a:extLst>
          </a:blip>
          <a:srcRect l="12632" r="10868"/>
          <a:stretch/>
        </p:blipFill>
        <p:spPr>
          <a:xfrm>
            <a:off x="9507257" y="416731"/>
            <a:ext cx="1539065" cy="20118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1A461F-2842-440B-B3CD-B5FA5DCB5F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4105" y="5062711"/>
            <a:ext cx="2743438" cy="7091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CA4941-76BC-492F-8F25-B09C683102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5677" b="15677"/>
          <a:stretch/>
        </p:blipFill>
        <p:spPr>
          <a:xfrm>
            <a:off x="6870335" y="5062711"/>
            <a:ext cx="2066211" cy="7091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DF5439-CD86-4C1D-A55A-0A22173EFC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7072" y="416731"/>
            <a:ext cx="1408298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47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f86c42-2ed2-47ec-a957-492c05bdf284">
      <Terms xmlns="http://schemas.microsoft.com/office/infopath/2007/PartnerControls"/>
    </lcf76f155ced4ddcb4097134ff3c332f>
    <TaxCatchAll xmlns="0f18e29a-befb-4666-b9da-eb97f02baa48" xsi:nil="true"/>
    <SharedWithUsers xmlns="0f18e29a-befb-4666-b9da-eb97f02baa48">
      <UserInfo>
        <DisplayName>Lucy Wileman</DisplayName>
        <AccountId>41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C4006DCF3A87418ADA80A36A155805" ma:contentTypeVersion="17" ma:contentTypeDescription="Create a new document." ma:contentTypeScope="" ma:versionID="ca7e1e5290714897bbd12d7ed5c34467">
  <xsd:schema xmlns:xsd="http://www.w3.org/2001/XMLSchema" xmlns:xs="http://www.w3.org/2001/XMLSchema" xmlns:p="http://schemas.microsoft.com/office/2006/metadata/properties" xmlns:ns2="56f86c42-2ed2-47ec-a957-492c05bdf284" xmlns:ns3="0f18e29a-befb-4666-b9da-eb97f02baa48" targetNamespace="http://schemas.microsoft.com/office/2006/metadata/properties" ma:root="true" ma:fieldsID="3564e7759c4dee4c3f81d81ae7b59d68" ns2:_="" ns3:_="">
    <xsd:import namespace="56f86c42-2ed2-47ec-a957-492c05bdf284"/>
    <xsd:import namespace="0f18e29a-befb-4666-b9da-eb97f02baa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f86c42-2ed2-47ec-a957-492c05bdf2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5c42cbc-5a73-46c4-877a-e8c1a85359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8e29a-befb-4666-b9da-eb97f02baa4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0b7547-cb6d-4085-b228-8a1291fc18b9}" ma:internalName="TaxCatchAll" ma:showField="CatchAllData" ma:web="0f18e29a-befb-4666-b9da-eb97f02baa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AE737B-FF2E-424A-8F58-B9B5837BD47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f18e29a-befb-4666-b9da-eb97f02baa48"/>
    <ds:schemaRef ds:uri="56f86c42-2ed2-47ec-a957-492c05bdf284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abc5de78-e333-4121-b42e-b852fa525714"/>
    <ds:schemaRef ds:uri="e5a4f5e3-4c8e-4263-9d72-be5034b20b47"/>
  </ds:schemaRefs>
</ds:datastoreItem>
</file>

<file path=customXml/itemProps2.xml><?xml version="1.0" encoding="utf-8"?>
<ds:datastoreItem xmlns:ds="http://schemas.openxmlformats.org/officeDocument/2006/customXml" ds:itemID="{61F36753-262E-4728-8F13-7D0C45A201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C7EE59-5F57-4A42-988A-039B5DFA9B1D}"/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264</Words>
  <Application>Microsoft Office PowerPoint</Application>
  <PresentationFormat>Widescreen</PresentationFormat>
  <Paragraphs>59</Paragraphs>
  <Slides>12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Anti-social Behaviour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Hobman, Natalie</dc:creator>
  <cp:lastModifiedBy>Andrea-Jayne Hector</cp:lastModifiedBy>
  <cp:revision>147</cp:revision>
  <dcterms:created xsi:type="dcterms:W3CDTF">2022-06-28T13:11:00Z</dcterms:created>
  <dcterms:modified xsi:type="dcterms:W3CDTF">2023-09-19T14:53:31Z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bb7e4d-af03-44b3-94ae-136b4d364336_Enabled">
    <vt:lpwstr>true</vt:lpwstr>
  </property>
  <property fmtid="{D5CDD505-2E9C-101B-9397-08002B2CF9AE}" pid="3" name="MSIP_Label_b4bb7e4d-af03-44b3-94ae-136b4d364336_SetDate">
    <vt:lpwstr>2022-06-28T13:11:00Z</vt:lpwstr>
  </property>
  <property fmtid="{D5CDD505-2E9C-101B-9397-08002B2CF9AE}" pid="4" name="MSIP_Label_b4bb7e4d-af03-44b3-94ae-136b4d364336_Method">
    <vt:lpwstr>Standard</vt:lpwstr>
  </property>
  <property fmtid="{D5CDD505-2E9C-101B-9397-08002B2CF9AE}" pid="5" name="MSIP_Label_b4bb7e4d-af03-44b3-94ae-136b4d364336_Name">
    <vt:lpwstr>OFFICIAL</vt:lpwstr>
  </property>
  <property fmtid="{D5CDD505-2E9C-101B-9397-08002B2CF9AE}" pid="6" name="MSIP_Label_b4bb7e4d-af03-44b3-94ae-136b4d364336_SiteId">
    <vt:lpwstr>4e5729cf-852d-4510-9212-51157ca27e3e</vt:lpwstr>
  </property>
  <property fmtid="{D5CDD505-2E9C-101B-9397-08002B2CF9AE}" pid="7" name="MSIP_Label_b4bb7e4d-af03-44b3-94ae-136b4d364336_ActionId">
    <vt:lpwstr>ed9d1ed5-e999-415d-90eb-a34e6e8d7dfd</vt:lpwstr>
  </property>
  <property fmtid="{D5CDD505-2E9C-101B-9397-08002B2CF9AE}" pid="8" name="MSIP_Label_b4bb7e4d-af03-44b3-94ae-136b4d364336_ContentBits">
    <vt:lpwstr>0</vt:lpwstr>
  </property>
  <property fmtid="{D5CDD505-2E9C-101B-9397-08002B2CF9AE}" pid="9" name="ContentTypeId">
    <vt:lpwstr>0x0101009FC4006DCF3A87418ADA80A36A155805</vt:lpwstr>
  </property>
  <property fmtid="{D5CDD505-2E9C-101B-9397-08002B2CF9AE}" pid="10" name="MediaServiceImageTags">
    <vt:lpwstr/>
  </property>
</Properties>
</file>