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bookmarkIdSeed="10">
  <p:sldMasterIdLst>
    <p:sldMasterId id="2147483829" r:id="rId1"/>
  </p:sldMasterIdLst>
  <p:notesMasterIdLst>
    <p:notesMasterId r:id="rId17"/>
  </p:notesMasterIdLst>
  <p:sldIdLst>
    <p:sldId id="259" r:id="rId2"/>
    <p:sldId id="267" r:id="rId3"/>
    <p:sldId id="321" r:id="rId4"/>
    <p:sldId id="305" r:id="rId5"/>
    <p:sldId id="270" r:id="rId6"/>
    <p:sldId id="269" r:id="rId7"/>
    <p:sldId id="317" r:id="rId8"/>
    <p:sldId id="322" r:id="rId9"/>
    <p:sldId id="297" r:id="rId10"/>
    <p:sldId id="320" r:id="rId11"/>
    <p:sldId id="316" r:id="rId12"/>
    <p:sldId id="312" r:id="rId13"/>
    <p:sldId id="315" r:id="rId14"/>
    <p:sldId id="313" r:id="rId15"/>
    <p:sldId id="281"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33CB"/>
    <a:srgbClr val="47F418"/>
    <a:srgbClr val="004C22"/>
    <a:srgbClr val="AE021B"/>
    <a:srgbClr val="C13B25"/>
    <a:srgbClr val="B858AD"/>
    <a:srgbClr val="0D39F3"/>
    <a:srgbClr val="280220"/>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2" autoAdjust="0"/>
    <p:restoredTop sz="94660"/>
  </p:normalViewPr>
  <p:slideViewPr>
    <p:cSldViewPr snapToGrid="0">
      <p:cViewPr varScale="1">
        <p:scale>
          <a:sx n="63" d="100"/>
          <a:sy n="63" d="100"/>
        </p:scale>
        <p:origin x="780"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8AC5F8-C68F-4472-AE69-2F3197531EA7}" type="datetimeFigureOut">
              <a:rPr lang="en-GB" smtClean="0"/>
              <a:t>04/01/2024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DBEFEC-6243-43B3-AB2F-0A85CD5F4A86}" type="slidenum">
              <a:rPr lang="en-GB" smtClean="0"/>
              <a:t>‹#›</a:t>
            </a:fld>
            <a:endParaRPr lang="en-GB"/>
          </a:p>
        </p:txBody>
      </p:sp>
    </p:spTree>
    <p:extLst>
      <p:ext uri="{BB962C8B-B14F-4D97-AF65-F5344CB8AC3E}">
        <p14:creationId xmlns:p14="http://schemas.microsoft.com/office/powerpoint/2010/main" val="26594845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30182-AB1E-4F5B-8BC4-9C4C19BFE45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BDA350D-DFD8-47D4-BC2F-A8F834FC005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8D14FF6-E55B-4823-BD92-744C09A08FF7}"/>
              </a:ext>
            </a:extLst>
          </p:cNvPr>
          <p:cNvSpPr>
            <a:spLocks noGrp="1"/>
          </p:cNvSpPr>
          <p:nvPr>
            <p:ph type="dt" sz="half" idx="10"/>
          </p:nvPr>
        </p:nvSpPr>
        <p:spPr/>
        <p:txBody>
          <a:bodyPr/>
          <a:lstStyle/>
          <a:p>
            <a:fld id="{08B9EBBA-996F-894A-B54A-D6246ED52CEA}" type="datetimeFigureOut">
              <a:rPr lang="en-US" smtClean="0"/>
              <a:pPr/>
              <a:t>1/4/2024</a:t>
            </a:fld>
            <a:endParaRPr lang="en-US" dirty="0"/>
          </a:p>
        </p:txBody>
      </p:sp>
      <p:sp>
        <p:nvSpPr>
          <p:cNvPr id="5" name="Footer Placeholder 4">
            <a:extLst>
              <a:ext uri="{FF2B5EF4-FFF2-40B4-BE49-F238E27FC236}">
                <a16:creationId xmlns:a16="http://schemas.microsoft.com/office/drawing/2014/main" id="{4B8AE3D1-A33C-4DA3-B397-CCC03F5C415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3067A27-7445-4787-86E8-4F053EEF7BEB}"/>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599529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1432F-C45D-48E3-A83C-BCBB319E449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E559D49-4A08-4010-89CE-EDF8F7D0B36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A527F0-308B-491F-9C8C-E24C4B2F4D71}"/>
              </a:ext>
            </a:extLst>
          </p:cNvPr>
          <p:cNvSpPr>
            <a:spLocks noGrp="1"/>
          </p:cNvSpPr>
          <p:nvPr>
            <p:ph type="dt" sz="half" idx="10"/>
          </p:nvPr>
        </p:nvSpPr>
        <p:spPr/>
        <p:txBody>
          <a:bodyPr/>
          <a:lstStyle/>
          <a:p>
            <a:fld id="{9B3A1323-8D79-1946-B0D7-40001CF92E9D}" type="datetimeFigureOut">
              <a:rPr lang="en-US" smtClean="0"/>
              <a:pPr/>
              <a:t>1/4/2024</a:t>
            </a:fld>
            <a:endParaRPr lang="en-US" dirty="0"/>
          </a:p>
        </p:txBody>
      </p:sp>
      <p:sp>
        <p:nvSpPr>
          <p:cNvPr id="5" name="Footer Placeholder 4">
            <a:extLst>
              <a:ext uri="{FF2B5EF4-FFF2-40B4-BE49-F238E27FC236}">
                <a16:creationId xmlns:a16="http://schemas.microsoft.com/office/drawing/2014/main" id="{688763C9-3C87-4A61-8C8B-A72D3683E1E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99DC81E-8C73-4A69-8328-39CEA3555A4D}"/>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500903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8E482-7109-4AE4-8316-D5813DBCC81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9C95257-9498-4E7F-9F30-CDC110FA670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2B966FC-65E5-4472-8CB6-608AE0CED3F1}"/>
              </a:ext>
            </a:extLst>
          </p:cNvPr>
          <p:cNvSpPr>
            <a:spLocks noGrp="1"/>
          </p:cNvSpPr>
          <p:nvPr>
            <p:ph type="dt" sz="half" idx="10"/>
          </p:nvPr>
        </p:nvSpPr>
        <p:spPr/>
        <p:txBody>
          <a:bodyPr/>
          <a:lstStyle/>
          <a:p>
            <a:fld id="{8DFA1846-DA80-1C48-A609-854EA85C59AD}" type="datetimeFigureOut">
              <a:rPr lang="en-US" smtClean="0"/>
              <a:pPr/>
              <a:t>1/4/2024</a:t>
            </a:fld>
            <a:endParaRPr lang="en-US" dirty="0"/>
          </a:p>
        </p:txBody>
      </p:sp>
      <p:sp>
        <p:nvSpPr>
          <p:cNvPr id="5" name="Footer Placeholder 4">
            <a:extLst>
              <a:ext uri="{FF2B5EF4-FFF2-40B4-BE49-F238E27FC236}">
                <a16:creationId xmlns:a16="http://schemas.microsoft.com/office/drawing/2014/main" id="{A84EB2F2-D502-4CB2-97FA-7E40D366C01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495CF6C-1DB4-4600-8F9C-CE8D21A07512}"/>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76454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D3337-B22D-4A57-800E-76A95E63396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38AA53-17F1-4D4A-A897-84A21CAC625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BE349EA-8707-47BE-9877-D41490DF4D8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7B0F6A0-C90A-48D0-B864-BC3B922AC410}"/>
              </a:ext>
            </a:extLst>
          </p:cNvPr>
          <p:cNvSpPr>
            <a:spLocks noGrp="1"/>
          </p:cNvSpPr>
          <p:nvPr>
            <p:ph type="dt" sz="half" idx="10"/>
          </p:nvPr>
        </p:nvSpPr>
        <p:spPr/>
        <p:txBody>
          <a:bodyPr/>
          <a:lstStyle/>
          <a:p>
            <a:fld id="{57302355-E14B-8545-A8F8-0FE83CC9D524}" type="datetimeFigureOut">
              <a:rPr lang="en-US" smtClean="0"/>
              <a:pPr/>
              <a:t>1/4/2024</a:t>
            </a:fld>
            <a:endParaRPr lang="en-US" dirty="0"/>
          </a:p>
        </p:txBody>
      </p:sp>
      <p:sp>
        <p:nvSpPr>
          <p:cNvPr id="6" name="Footer Placeholder 5">
            <a:extLst>
              <a:ext uri="{FF2B5EF4-FFF2-40B4-BE49-F238E27FC236}">
                <a16:creationId xmlns:a16="http://schemas.microsoft.com/office/drawing/2014/main" id="{FF9F5204-6927-44A2-92C9-E5591E2046A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BA05D07-3712-48C7-B9C2-F3634A9D7EA9}"/>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751250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BF85E-FA5A-45C3-938C-F229F9C2E74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6A51C1F-04CA-40DD-82C4-847BA2BB789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3693764-169D-49F5-945D-E6E19220EA6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C75AF5B-1DCB-4494-9B77-4D7F96209DB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814980B-EB93-4DA0-97D3-0D2753A6DA2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B53EC30-5EA2-4BC8-8AAE-86494434AC82}"/>
              </a:ext>
            </a:extLst>
          </p:cNvPr>
          <p:cNvSpPr>
            <a:spLocks noGrp="1"/>
          </p:cNvSpPr>
          <p:nvPr>
            <p:ph type="dt" sz="half" idx="10"/>
          </p:nvPr>
        </p:nvSpPr>
        <p:spPr/>
        <p:txBody>
          <a:bodyPr/>
          <a:lstStyle/>
          <a:p>
            <a:fld id="{02640F58-564D-2B4F-AE67-E407BA4FCF45}" type="datetimeFigureOut">
              <a:rPr lang="en-US" smtClean="0"/>
              <a:pPr/>
              <a:t>1/4/2024</a:t>
            </a:fld>
            <a:endParaRPr lang="en-US" dirty="0"/>
          </a:p>
        </p:txBody>
      </p:sp>
      <p:sp>
        <p:nvSpPr>
          <p:cNvPr id="8" name="Footer Placeholder 7">
            <a:extLst>
              <a:ext uri="{FF2B5EF4-FFF2-40B4-BE49-F238E27FC236}">
                <a16:creationId xmlns:a16="http://schemas.microsoft.com/office/drawing/2014/main" id="{18B59CB2-31A8-458D-AEF1-4139BC48750B}"/>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061D32CE-2FE7-4B62-935D-BED771A95D81}"/>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723775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E5826-2AD3-4D10-8657-6E7586B7B7D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66B8921-9B95-4A30-AE2E-41D7EC4FCE28}"/>
              </a:ext>
            </a:extLst>
          </p:cNvPr>
          <p:cNvSpPr>
            <a:spLocks noGrp="1"/>
          </p:cNvSpPr>
          <p:nvPr>
            <p:ph type="dt" sz="half" idx="10"/>
          </p:nvPr>
        </p:nvSpPr>
        <p:spPr/>
        <p:txBody>
          <a:bodyPr/>
          <a:lstStyle/>
          <a:p>
            <a:fld id="{F13A34C8-038E-2045-AF43-DF7DBB8E0E9E}" type="datetimeFigureOut">
              <a:rPr lang="en-US" smtClean="0"/>
              <a:pPr/>
              <a:t>1/4/2024</a:t>
            </a:fld>
            <a:endParaRPr lang="en-US" dirty="0"/>
          </a:p>
        </p:txBody>
      </p:sp>
      <p:sp>
        <p:nvSpPr>
          <p:cNvPr id="4" name="Footer Placeholder 3">
            <a:extLst>
              <a:ext uri="{FF2B5EF4-FFF2-40B4-BE49-F238E27FC236}">
                <a16:creationId xmlns:a16="http://schemas.microsoft.com/office/drawing/2014/main" id="{682121E2-D617-4881-A646-738E5E4E2CE2}"/>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0AA7A58-36E0-4660-BBEA-A287CE6E55A5}"/>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439067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ED76F60-93F8-41B6-BC44-371A3E287E9D}"/>
              </a:ext>
            </a:extLst>
          </p:cNvPr>
          <p:cNvSpPr>
            <a:spLocks noGrp="1"/>
          </p:cNvSpPr>
          <p:nvPr>
            <p:ph type="dt" sz="half" idx="10"/>
          </p:nvPr>
        </p:nvSpPr>
        <p:spPr/>
        <p:txBody>
          <a:bodyPr/>
          <a:lstStyle/>
          <a:p>
            <a:fld id="{8818C68F-D26B-8F47-958C-23B49CF8A634}" type="datetimeFigureOut">
              <a:rPr lang="en-US" smtClean="0"/>
              <a:pPr/>
              <a:t>1/4/2024</a:t>
            </a:fld>
            <a:endParaRPr lang="en-US" dirty="0"/>
          </a:p>
        </p:txBody>
      </p:sp>
      <p:sp>
        <p:nvSpPr>
          <p:cNvPr id="3" name="Footer Placeholder 2">
            <a:extLst>
              <a:ext uri="{FF2B5EF4-FFF2-40B4-BE49-F238E27FC236}">
                <a16:creationId xmlns:a16="http://schemas.microsoft.com/office/drawing/2014/main" id="{724D5662-A9F6-4C04-8F0D-1DDA07553CE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43D15556-1F85-4E94-AC18-14D886506F56}"/>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631402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4FB2C-4DF8-49EE-9160-8D98E10F9B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B2A6A80-C631-49C3-BC63-41D4EABE476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F72D461-6CC2-483C-9F27-54076A383C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F6ECC26-4FEE-418D-90D0-B0EDE15A3C54}"/>
              </a:ext>
            </a:extLst>
          </p:cNvPr>
          <p:cNvSpPr>
            <a:spLocks noGrp="1"/>
          </p:cNvSpPr>
          <p:nvPr>
            <p:ph type="dt" sz="half" idx="10"/>
          </p:nvPr>
        </p:nvSpPr>
        <p:spPr/>
        <p:txBody>
          <a:bodyPr/>
          <a:lstStyle/>
          <a:p>
            <a:fld id="{D0DF5E60-9974-AC48-9591-99C2BB44B7CF}" type="datetimeFigureOut">
              <a:rPr lang="en-US" smtClean="0"/>
              <a:pPr/>
              <a:t>1/4/2024</a:t>
            </a:fld>
            <a:endParaRPr lang="en-US" dirty="0"/>
          </a:p>
        </p:txBody>
      </p:sp>
      <p:sp>
        <p:nvSpPr>
          <p:cNvPr id="6" name="Footer Placeholder 5">
            <a:extLst>
              <a:ext uri="{FF2B5EF4-FFF2-40B4-BE49-F238E27FC236}">
                <a16:creationId xmlns:a16="http://schemas.microsoft.com/office/drawing/2014/main" id="{A53FF9DC-EA7E-4F36-824B-DB4D788ED1F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CBF3481-E56C-4497-869F-6A5BE376C943}"/>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158103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27EE8-5B67-49CB-85D4-F3C33204E51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1C1E73C-CE4C-4719-B6DF-456F4E22AF0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9E7C679-6D90-492F-9DF4-72FE4E5C5C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9A8C5E5-D428-4CAC-876E-82771C797A5E}"/>
              </a:ext>
            </a:extLst>
          </p:cNvPr>
          <p:cNvSpPr>
            <a:spLocks noGrp="1"/>
          </p:cNvSpPr>
          <p:nvPr>
            <p:ph type="dt" sz="half" idx="10"/>
          </p:nvPr>
        </p:nvSpPr>
        <p:spPr/>
        <p:txBody>
          <a:bodyPr/>
          <a:lstStyle/>
          <a:p>
            <a:fld id="{09B482E8-6E0E-1B4F-B1FD-C69DB9E858D9}" type="datetimeFigureOut">
              <a:rPr lang="en-US" smtClean="0"/>
              <a:pPr/>
              <a:t>1/4/2024</a:t>
            </a:fld>
            <a:endParaRPr lang="en-US" dirty="0"/>
          </a:p>
        </p:txBody>
      </p:sp>
      <p:sp>
        <p:nvSpPr>
          <p:cNvPr id="6" name="Footer Placeholder 5">
            <a:extLst>
              <a:ext uri="{FF2B5EF4-FFF2-40B4-BE49-F238E27FC236}">
                <a16:creationId xmlns:a16="http://schemas.microsoft.com/office/drawing/2014/main" id="{FF29B2DE-42F3-464D-9883-864A47BB672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72912F5-371A-42CD-8468-290C85A126F2}"/>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55674420"/>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E62B6-7312-4B57-91E8-12CA23796BA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4871895-492B-454A-B663-59BA1A8519A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F4DC2C-D133-4BA0-8FA8-66CA1D832E45}"/>
              </a:ext>
            </a:extLst>
          </p:cNvPr>
          <p:cNvSpPr>
            <a:spLocks noGrp="1"/>
          </p:cNvSpPr>
          <p:nvPr>
            <p:ph type="dt" sz="half" idx="10"/>
          </p:nvPr>
        </p:nvSpPr>
        <p:spPr/>
        <p:txBody>
          <a:bodyPr/>
          <a:lstStyle/>
          <a:p>
            <a:fld id="{C6C52C72-DE31-F449-A4ED-4C594FD91407}" type="datetimeFigureOut">
              <a:rPr lang="en-US" smtClean="0"/>
              <a:pPr/>
              <a:t>1/4/2024</a:t>
            </a:fld>
            <a:endParaRPr lang="en-US" dirty="0"/>
          </a:p>
        </p:txBody>
      </p:sp>
      <p:sp>
        <p:nvSpPr>
          <p:cNvPr id="5" name="Footer Placeholder 4">
            <a:extLst>
              <a:ext uri="{FF2B5EF4-FFF2-40B4-BE49-F238E27FC236}">
                <a16:creationId xmlns:a16="http://schemas.microsoft.com/office/drawing/2014/main" id="{4D21B88C-DA3D-4338-9203-6FF17DC5718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ECA8A54-F0E3-4029-8AA4-5CADA37B74A8}"/>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469099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7286C89-3964-4D8B-85EA-70796E68BB1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EF24CAC-1D1F-4514-A374-C2C1514EA34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845DA6-1D6E-4683-ADC2-7C0AB712119B}"/>
              </a:ext>
            </a:extLst>
          </p:cNvPr>
          <p:cNvSpPr>
            <a:spLocks noGrp="1"/>
          </p:cNvSpPr>
          <p:nvPr>
            <p:ph type="dt" sz="half" idx="10"/>
          </p:nvPr>
        </p:nvSpPr>
        <p:spPr/>
        <p:txBody>
          <a:bodyPr/>
          <a:lstStyle/>
          <a:p>
            <a:fld id="{ED62726E-379B-B349-9EED-81ED093FA806}" type="datetimeFigureOut">
              <a:rPr lang="en-US" smtClean="0"/>
              <a:pPr/>
              <a:t>1/4/2024</a:t>
            </a:fld>
            <a:endParaRPr lang="en-US" dirty="0"/>
          </a:p>
        </p:txBody>
      </p:sp>
      <p:sp>
        <p:nvSpPr>
          <p:cNvPr id="5" name="Footer Placeholder 4">
            <a:extLst>
              <a:ext uri="{FF2B5EF4-FFF2-40B4-BE49-F238E27FC236}">
                <a16:creationId xmlns:a16="http://schemas.microsoft.com/office/drawing/2014/main" id="{A0B9E569-3DBF-4EF9-806C-82E3D832E16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10102F1-AA9E-4236-8251-766D58FC3F34}"/>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74594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6B930FE-4391-48F9-95B9-9ECFC3C2DA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97E1FDA-DFD6-4010-9A55-220A3D880F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1233B0-C882-4AB1-9A61-6E60B040F39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B482E8-6E0E-1B4F-B1FD-C69DB9E858D9}" type="datetimeFigureOut">
              <a:rPr lang="en-US" smtClean="0"/>
              <a:pPr/>
              <a:t>1/4/2024</a:t>
            </a:fld>
            <a:endParaRPr lang="en-US" dirty="0"/>
          </a:p>
        </p:txBody>
      </p:sp>
      <p:sp>
        <p:nvSpPr>
          <p:cNvPr id="5" name="Footer Placeholder 4">
            <a:extLst>
              <a:ext uri="{FF2B5EF4-FFF2-40B4-BE49-F238E27FC236}">
                <a16:creationId xmlns:a16="http://schemas.microsoft.com/office/drawing/2014/main" id="{F882BD04-19AE-4372-A96A-8597A1E863C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C5AA7FD-AB78-4101-8FF9-1503FDFAF2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38383797"/>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8" Type="http://schemas.openxmlformats.org/officeDocument/2006/relationships/hyperlink" Target="https://www.youtube.com/watch?v=A5jrJ8v7pWE" TargetMode="External"/><Relationship Id="rId3" Type="http://schemas.openxmlformats.org/officeDocument/2006/relationships/image" Target="../media/image2.jpg"/><Relationship Id="rId7" Type="http://schemas.openxmlformats.org/officeDocument/2006/relationships/image" Target="../media/image6.jpe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7.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hyperlink" Target="https://forms.office.com/e/GZezTZyjAa" TargetMode="External"/><Relationship Id="rId3" Type="http://schemas.openxmlformats.org/officeDocument/2006/relationships/image" Target="../media/image2.jpg"/><Relationship Id="rId7" Type="http://schemas.openxmlformats.org/officeDocument/2006/relationships/hyperlink" Target="https://thefa.jotform.com/232483682684063" TargetMode="Externa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hyperlink" Target="mailto:pete@phsports.co.uk" TargetMode="External"/><Relationship Id="rId5" Type="http://schemas.openxmlformats.org/officeDocument/2006/relationships/image" Target="../media/image4.jp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9.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8" Type="http://schemas.openxmlformats.org/officeDocument/2006/relationships/hyperlink" Target="mailto:SGO@kga.ascendlearningtrust.org.uk" TargetMode="External"/><Relationship Id="rId3" Type="http://schemas.openxmlformats.org/officeDocument/2006/relationships/image" Target="../media/image2.jpg"/><Relationship Id="rId7" Type="http://schemas.openxmlformats.org/officeDocument/2006/relationships/hyperlink" Target="tel:0198522421907932632013" TargetMode="Externa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png"/><Relationship Id="rId9" Type="http://schemas.openxmlformats.org/officeDocument/2006/relationships/image" Target="../media/image10.jpeg"/></Relationships>
</file>

<file path=ppt/slides/_rels/slide13.xml.rels><?xml version="1.0" encoding="UTF-8" standalone="yes"?>
<Relationships xmlns="http://schemas.openxmlformats.org/package/2006/relationships"><Relationship Id="rId8" Type="http://schemas.openxmlformats.org/officeDocument/2006/relationships/hyperlink" Target="tel:0198522421907932632013" TargetMode="External"/><Relationship Id="rId3" Type="http://schemas.openxmlformats.org/officeDocument/2006/relationships/image" Target="../media/image2.jpg"/><Relationship Id="rId7" Type="http://schemas.openxmlformats.org/officeDocument/2006/relationships/hyperlink" Target="https://www.entrycentral.com/MWSSPconference" TargetMode="Externa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png"/><Relationship Id="rId9" Type="http://schemas.openxmlformats.org/officeDocument/2006/relationships/hyperlink" Target="mailto:SGO@kga.ascendlearningtrust.org.uk" TargetMode="External"/></Relationships>
</file>

<file path=ppt/slides/_rels/slide14.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2.jpg"/><Relationship Id="rId7" Type="http://schemas.openxmlformats.org/officeDocument/2006/relationships/image" Target="../media/image11.jpe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1" y="0"/>
            <a:ext cx="1202940" cy="6858000"/>
          </a:xfrm>
          <a:prstGeom prst="rect">
            <a:avLst/>
          </a:prstGeom>
          <a:solidFill>
            <a:schemeClr val="accent5"/>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p:cNvPicPr/>
          <p:nvPr/>
        </p:nvPicPr>
        <p:blipFill>
          <a:blip r:embed="rId2"/>
          <a:stretch>
            <a:fillRect/>
          </a:stretch>
        </p:blipFill>
        <p:spPr>
          <a:xfrm>
            <a:off x="90931" y="207440"/>
            <a:ext cx="1021080" cy="1033145"/>
          </a:xfrm>
          <a:prstGeom prst="rect">
            <a:avLst/>
          </a:prstGeom>
        </p:spPr>
      </p:pic>
      <p:pic>
        <p:nvPicPr>
          <p:cNvPr id="17" name="Picture 16"/>
          <p:cNvPicPr/>
          <p:nvPr/>
        </p:nvPicPr>
        <p:blipFill>
          <a:blip r:embed="rId2"/>
          <a:stretch>
            <a:fillRect/>
          </a:stretch>
        </p:blipFill>
        <p:spPr>
          <a:xfrm>
            <a:off x="90931" y="1911612"/>
            <a:ext cx="1021080" cy="1033145"/>
          </a:xfrm>
          <a:prstGeom prst="rect">
            <a:avLst/>
          </a:prstGeom>
        </p:spPr>
      </p:pic>
      <p:pic>
        <p:nvPicPr>
          <p:cNvPr id="18" name="Picture 17"/>
          <p:cNvPicPr/>
          <p:nvPr/>
        </p:nvPicPr>
        <p:blipFill>
          <a:blip r:embed="rId2"/>
          <a:stretch>
            <a:fillRect/>
          </a:stretch>
        </p:blipFill>
        <p:spPr>
          <a:xfrm>
            <a:off x="90931" y="3922168"/>
            <a:ext cx="1021080" cy="1033145"/>
          </a:xfrm>
          <a:prstGeom prst="rect">
            <a:avLst/>
          </a:prstGeom>
        </p:spPr>
      </p:pic>
      <p:pic>
        <p:nvPicPr>
          <p:cNvPr id="19" name="Picture 18"/>
          <p:cNvPicPr/>
          <p:nvPr/>
        </p:nvPicPr>
        <p:blipFill>
          <a:blip r:embed="rId2"/>
          <a:stretch>
            <a:fillRect/>
          </a:stretch>
        </p:blipFill>
        <p:spPr>
          <a:xfrm>
            <a:off x="90931" y="5674031"/>
            <a:ext cx="1021080" cy="1033145"/>
          </a:xfrm>
          <a:prstGeom prst="rect">
            <a:avLst/>
          </a:prstGeom>
        </p:spPr>
      </p:pic>
      <p:pic>
        <p:nvPicPr>
          <p:cNvPr id="20" name="Picture 19"/>
          <p:cNvPicPr/>
          <p:nvPr/>
        </p:nvPicPr>
        <p:blipFill>
          <a:blip r:embed="rId3"/>
          <a:stretch>
            <a:fillRect/>
          </a:stretch>
        </p:blipFill>
        <p:spPr>
          <a:xfrm>
            <a:off x="97050" y="1353912"/>
            <a:ext cx="1019409" cy="440173"/>
          </a:xfrm>
          <a:prstGeom prst="rect">
            <a:avLst/>
          </a:prstGeom>
        </p:spPr>
      </p:pic>
      <p:pic>
        <p:nvPicPr>
          <p:cNvPr id="21" name="Picture 20" descr="N:\ABBEYFIELD\Logos\2014\Abbeyfield School New Logo Apr 2014 Colour.png"/>
          <p:cNvPicPr/>
          <p:nvPr/>
        </p:nvPicPr>
        <p:blipFill>
          <a:blip r:embed="rId4">
            <a:extLst>
              <a:ext uri="{28A0092B-C50C-407E-A947-70E740481C1C}">
                <a14:useLocalDpi xmlns:a14="http://schemas.microsoft.com/office/drawing/2010/main" val="0"/>
              </a:ext>
            </a:extLst>
          </a:blip>
          <a:srcRect/>
          <a:stretch>
            <a:fillRect/>
          </a:stretch>
        </p:blipFill>
        <p:spPr bwMode="auto">
          <a:xfrm>
            <a:off x="79631" y="3100893"/>
            <a:ext cx="1014012" cy="680506"/>
          </a:xfrm>
          <a:prstGeom prst="rect">
            <a:avLst/>
          </a:prstGeom>
          <a:noFill/>
          <a:ln>
            <a:noFill/>
          </a:ln>
        </p:spPr>
      </p:pic>
      <p:pic>
        <p:nvPicPr>
          <p:cNvPr id="22" name="Picture 21"/>
          <p:cNvPicPr/>
          <p:nvPr/>
        </p:nvPicPr>
        <p:blipFill>
          <a:blip r:embed="rId5"/>
          <a:stretch>
            <a:fillRect/>
          </a:stretch>
        </p:blipFill>
        <p:spPr>
          <a:xfrm>
            <a:off x="61263" y="5096082"/>
            <a:ext cx="1050748" cy="497473"/>
          </a:xfrm>
          <a:prstGeom prst="rect">
            <a:avLst/>
          </a:prstGeom>
        </p:spPr>
      </p:pic>
      <p:sp>
        <p:nvSpPr>
          <p:cNvPr id="7" name="Rectangle 6"/>
          <p:cNvSpPr/>
          <p:nvPr/>
        </p:nvSpPr>
        <p:spPr>
          <a:xfrm>
            <a:off x="7933118" y="3088708"/>
            <a:ext cx="6096000" cy="369332"/>
          </a:xfrm>
          <a:prstGeom prst="rect">
            <a:avLst/>
          </a:prstGeom>
        </p:spPr>
        <p:txBody>
          <a:bodyPr>
            <a:spAutoFit/>
          </a:bodyPr>
          <a:lstStyle/>
          <a:p>
            <a:pPr fontAlgn="t"/>
            <a:endParaRPr lang="en-GB" dirty="0"/>
          </a:p>
        </p:txBody>
      </p:sp>
      <p:sp>
        <p:nvSpPr>
          <p:cNvPr id="2" name="Content Placeholder 1"/>
          <p:cNvSpPr>
            <a:spLocks noGrp="1"/>
          </p:cNvSpPr>
          <p:nvPr>
            <p:ph idx="1"/>
          </p:nvPr>
        </p:nvSpPr>
        <p:spPr>
          <a:xfrm>
            <a:off x="3376554" y="2138758"/>
            <a:ext cx="9601200" cy="4051845"/>
          </a:xfrm>
        </p:spPr>
        <p:txBody>
          <a:bodyPr/>
          <a:lstStyle/>
          <a:p>
            <a:pPr marL="0" indent="0">
              <a:buNone/>
            </a:pPr>
            <a:endParaRPr lang="en-GB" dirty="0"/>
          </a:p>
          <a:p>
            <a:pPr marL="0" indent="0">
              <a:buNone/>
            </a:pPr>
            <a:endParaRPr lang="en-GB" dirty="0"/>
          </a:p>
        </p:txBody>
      </p:sp>
      <p:sp>
        <p:nvSpPr>
          <p:cNvPr id="15" name="Title 1"/>
          <p:cNvSpPr txBox="1">
            <a:spLocks/>
          </p:cNvSpPr>
          <p:nvPr/>
        </p:nvSpPr>
        <p:spPr>
          <a:xfrm>
            <a:off x="741792" y="257678"/>
            <a:ext cx="10554788" cy="4580652"/>
          </a:xfrm>
          <a:prstGeom prst="rect">
            <a:avLst/>
          </a:prstGeom>
        </p:spPr>
        <p:txBody>
          <a:bodyPr vert="horz" lIns="91440" tIns="45720" rIns="91440" bIns="45720" rtlCol="0" anchor="t">
            <a:normAutofit fontScale="97500"/>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r>
              <a:rPr lang="en-GB" sz="5300" b="1" dirty="0">
                <a:solidFill>
                  <a:schemeClr val="tx1">
                    <a:lumMod val="95000"/>
                    <a:lumOff val="5000"/>
                  </a:schemeClr>
                </a:solidFill>
              </a:rPr>
              <a:t>PLT &amp; PE Coordinator meeting</a:t>
            </a:r>
          </a:p>
          <a:p>
            <a:pPr algn="ctr"/>
            <a:endParaRPr lang="en-GB" sz="3400" dirty="0">
              <a:solidFill>
                <a:schemeClr val="tx1">
                  <a:lumMod val="95000"/>
                  <a:lumOff val="5000"/>
                </a:schemeClr>
              </a:solidFill>
            </a:endParaRPr>
          </a:p>
          <a:p>
            <a:pPr algn="ctr"/>
            <a:r>
              <a:rPr lang="en-GB" sz="3400" dirty="0">
                <a:solidFill>
                  <a:schemeClr val="tx1">
                    <a:lumMod val="95000"/>
                    <a:lumOff val="5000"/>
                  </a:schemeClr>
                </a:solidFill>
              </a:rPr>
              <a:t>Friday 5</a:t>
            </a:r>
            <a:r>
              <a:rPr lang="en-GB" sz="3400" baseline="30000" dirty="0">
                <a:solidFill>
                  <a:schemeClr val="tx1">
                    <a:lumMod val="95000"/>
                    <a:lumOff val="5000"/>
                  </a:schemeClr>
                </a:solidFill>
              </a:rPr>
              <a:t>th</a:t>
            </a:r>
            <a:r>
              <a:rPr lang="en-GB" sz="3400" dirty="0">
                <a:solidFill>
                  <a:schemeClr val="tx1">
                    <a:lumMod val="95000"/>
                    <a:lumOff val="5000"/>
                  </a:schemeClr>
                </a:solidFill>
              </a:rPr>
              <a:t> January 9am – 12pm</a:t>
            </a:r>
            <a:br>
              <a:rPr lang="en-GB" sz="3400" dirty="0">
                <a:solidFill>
                  <a:schemeClr val="tx1">
                    <a:lumMod val="95000"/>
                    <a:lumOff val="5000"/>
                  </a:schemeClr>
                </a:solidFill>
              </a:rPr>
            </a:br>
            <a:br>
              <a:rPr lang="en-GB" sz="3400" dirty="0">
                <a:solidFill>
                  <a:schemeClr val="tx1">
                    <a:lumMod val="95000"/>
                    <a:lumOff val="5000"/>
                  </a:schemeClr>
                </a:solidFill>
              </a:rPr>
            </a:br>
            <a:r>
              <a:rPr lang="en-GB" sz="3400" dirty="0">
                <a:solidFill>
                  <a:schemeClr val="tx1">
                    <a:lumMod val="95000"/>
                    <a:lumOff val="5000"/>
                  </a:schemeClr>
                </a:solidFill>
              </a:rPr>
              <a:t>Your </a:t>
            </a:r>
            <a:r>
              <a:rPr lang="en-GB" sz="3400" dirty="0" err="1">
                <a:solidFill>
                  <a:schemeClr val="tx1">
                    <a:lumMod val="95000"/>
                    <a:lumOff val="5000"/>
                  </a:schemeClr>
                </a:solidFill>
              </a:rPr>
              <a:t>SSCos</a:t>
            </a:r>
            <a:r>
              <a:rPr lang="en-GB" sz="3400" dirty="0">
                <a:solidFill>
                  <a:schemeClr val="tx1">
                    <a:lumMod val="95000"/>
                    <a:lumOff val="5000"/>
                  </a:schemeClr>
                </a:solidFill>
              </a:rPr>
              <a:t> Selina, Jessica &amp; Emma</a:t>
            </a:r>
            <a:endParaRPr lang="en-GB" sz="7600" dirty="0">
              <a:solidFill>
                <a:schemeClr val="tx1">
                  <a:lumMod val="95000"/>
                  <a:lumOff val="5000"/>
                </a:schemeClr>
              </a:solidFill>
            </a:endParaRPr>
          </a:p>
        </p:txBody>
      </p:sp>
      <p:pic>
        <p:nvPicPr>
          <p:cNvPr id="24" name="Picture 23">
            <a:extLst>
              <a:ext uri="{FF2B5EF4-FFF2-40B4-BE49-F238E27FC236}">
                <a16:creationId xmlns:a16="http://schemas.microsoft.com/office/drawing/2014/main" id="{1DEAA306-92B6-4C0F-AF8F-7F00083733F4}"/>
              </a:ext>
            </a:extLst>
          </p:cNvPr>
          <p:cNvPicPr>
            <a:picLocks noChangeAspect="1"/>
          </p:cNvPicPr>
          <p:nvPr/>
        </p:nvPicPr>
        <p:blipFill rotWithShape="1">
          <a:blip r:embed="rId6"/>
          <a:srcRect l="14928" t="18081" r="77356" b="7585"/>
          <a:stretch/>
        </p:blipFill>
        <p:spPr>
          <a:xfrm>
            <a:off x="10750858" y="0"/>
            <a:ext cx="1441142" cy="6917969"/>
          </a:xfrm>
          <a:prstGeom prst="rect">
            <a:avLst/>
          </a:prstGeom>
        </p:spPr>
      </p:pic>
      <p:pic>
        <p:nvPicPr>
          <p:cNvPr id="25" name="Picture 24" descr="Image">
            <a:extLst>
              <a:ext uri="{FF2B5EF4-FFF2-40B4-BE49-F238E27FC236}">
                <a16:creationId xmlns:a16="http://schemas.microsoft.com/office/drawing/2014/main" id="{E7F49406-4BEB-446E-AA54-18C7AE4FC8C1}"/>
              </a:ext>
            </a:extLst>
          </p:cNvPr>
          <p:cNvPicPr/>
          <p:nvPr/>
        </p:nvPicPr>
        <p:blipFill>
          <a:blip r:embed="rId7">
            <a:extLst>
              <a:ext uri="{28A0092B-C50C-407E-A947-70E740481C1C}">
                <a14:useLocalDpi xmlns:a14="http://schemas.microsoft.com/office/drawing/2010/main" val="0"/>
              </a:ext>
            </a:extLst>
          </a:blip>
          <a:srcRect/>
          <a:stretch>
            <a:fillRect/>
          </a:stretch>
        </p:blipFill>
        <p:spPr bwMode="auto">
          <a:xfrm>
            <a:off x="3111144" y="4639150"/>
            <a:ext cx="5731510" cy="1908810"/>
          </a:xfrm>
          <a:prstGeom prst="rect">
            <a:avLst/>
          </a:prstGeom>
          <a:noFill/>
          <a:ln>
            <a:noFill/>
          </a:ln>
        </p:spPr>
      </p:pic>
      <p:sp>
        <p:nvSpPr>
          <p:cNvPr id="3" name="Rectangle 1">
            <a:extLst>
              <a:ext uri="{FF2B5EF4-FFF2-40B4-BE49-F238E27FC236}">
                <a16:creationId xmlns:a16="http://schemas.microsoft.com/office/drawing/2014/main" id="{6454941D-8B37-4752-8F6F-2DC6662F366F}"/>
              </a:ext>
            </a:extLst>
          </p:cNvPr>
          <p:cNvSpPr>
            <a:spLocks noChangeArrowheads="1"/>
          </p:cNvSpPr>
          <p:nvPr/>
        </p:nvSpPr>
        <p:spPr bwMode="auto">
          <a:xfrm>
            <a:off x="1738385" y="3506048"/>
            <a:ext cx="747488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400" b="0" i="0" u="none" strike="noStrike" cap="none" normalizeH="0" baseline="0" dirty="0">
                <a:ln>
                  <a:noFill/>
                </a:ln>
                <a:solidFill>
                  <a:schemeClr val="tx1"/>
                </a:solidFill>
                <a:effectLst/>
                <a:latin typeface="Arial" panose="020B0604020202020204" pitchFamily="34" charset="0"/>
                <a:ea typeface="Calibri" panose="020F0502020204030204" pitchFamily="34" charset="0"/>
                <a:hlinkClick r:id="rId8"/>
              </a:rPr>
              <a:t>https://www.youtube.com/watch?v=A5jrJ8v7pWE</a:t>
            </a:r>
            <a:endParaRPr kumimoji="0" lang="en-GB" altLang="en-US" sz="40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7743178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1" y="0"/>
            <a:ext cx="1202940" cy="6858000"/>
          </a:xfrm>
          <a:prstGeom prst="rect">
            <a:avLst/>
          </a:prstGeom>
          <a:solidFill>
            <a:srgbClr val="FFFF99"/>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p:cNvPicPr/>
          <p:nvPr/>
        </p:nvPicPr>
        <p:blipFill>
          <a:blip r:embed="rId2"/>
          <a:stretch>
            <a:fillRect/>
          </a:stretch>
        </p:blipFill>
        <p:spPr>
          <a:xfrm>
            <a:off x="90931" y="207440"/>
            <a:ext cx="1021080" cy="1033145"/>
          </a:xfrm>
          <a:prstGeom prst="rect">
            <a:avLst/>
          </a:prstGeom>
        </p:spPr>
      </p:pic>
      <p:pic>
        <p:nvPicPr>
          <p:cNvPr id="17" name="Picture 16"/>
          <p:cNvPicPr/>
          <p:nvPr/>
        </p:nvPicPr>
        <p:blipFill>
          <a:blip r:embed="rId2"/>
          <a:stretch>
            <a:fillRect/>
          </a:stretch>
        </p:blipFill>
        <p:spPr>
          <a:xfrm>
            <a:off x="90931" y="1911612"/>
            <a:ext cx="1021080" cy="1033145"/>
          </a:xfrm>
          <a:prstGeom prst="rect">
            <a:avLst/>
          </a:prstGeom>
        </p:spPr>
      </p:pic>
      <p:pic>
        <p:nvPicPr>
          <p:cNvPr id="18" name="Picture 17"/>
          <p:cNvPicPr/>
          <p:nvPr/>
        </p:nvPicPr>
        <p:blipFill>
          <a:blip r:embed="rId2"/>
          <a:stretch>
            <a:fillRect/>
          </a:stretch>
        </p:blipFill>
        <p:spPr>
          <a:xfrm>
            <a:off x="90931" y="3922168"/>
            <a:ext cx="1021080" cy="1033145"/>
          </a:xfrm>
          <a:prstGeom prst="rect">
            <a:avLst/>
          </a:prstGeom>
        </p:spPr>
      </p:pic>
      <p:pic>
        <p:nvPicPr>
          <p:cNvPr id="19" name="Picture 18"/>
          <p:cNvPicPr/>
          <p:nvPr/>
        </p:nvPicPr>
        <p:blipFill>
          <a:blip r:embed="rId2"/>
          <a:stretch>
            <a:fillRect/>
          </a:stretch>
        </p:blipFill>
        <p:spPr>
          <a:xfrm>
            <a:off x="90931" y="5674031"/>
            <a:ext cx="1021080" cy="1033145"/>
          </a:xfrm>
          <a:prstGeom prst="rect">
            <a:avLst/>
          </a:prstGeom>
        </p:spPr>
      </p:pic>
      <p:pic>
        <p:nvPicPr>
          <p:cNvPr id="20" name="Picture 19"/>
          <p:cNvPicPr/>
          <p:nvPr/>
        </p:nvPicPr>
        <p:blipFill>
          <a:blip r:embed="rId3"/>
          <a:stretch>
            <a:fillRect/>
          </a:stretch>
        </p:blipFill>
        <p:spPr>
          <a:xfrm>
            <a:off x="97050" y="1353912"/>
            <a:ext cx="1019409" cy="440173"/>
          </a:xfrm>
          <a:prstGeom prst="rect">
            <a:avLst/>
          </a:prstGeom>
        </p:spPr>
      </p:pic>
      <p:pic>
        <p:nvPicPr>
          <p:cNvPr id="21" name="Picture 20" descr="N:\ABBEYFIELD\Logos\2014\Abbeyfield School New Logo Apr 2014 Colour.png"/>
          <p:cNvPicPr/>
          <p:nvPr/>
        </p:nvPicPr>
        <p:blipFill>
          <a:blip r:embed="rId4">
            <a:extLst>
              <a:ext uri="{28A0092B-C50C-407E-A947-70E740481C1C}">
                <a14:useLocalDpi xmlns:a14="http://schemas.microsoft.com/office/drawing/2010/main" val="0"/>
              </a:ext>
            </a:extLst>
          </a:blip>
          <a:srcRect/>
          <a:stretch>
            <a:fillRect/>
          </a:stretch>
        </p:blipFill>
        <p:spPr bwMode="auto">
          <a:xfrm>
            <a:off x="79631" y="3100893"/>
            <a:ext cx="1014012" cy="680506"/>
          </a:xfrm>
          <a:prstGeom prst="rect">
            <a:avLst/>
          </a:prstGeom>
          <a:noFill/>
          <a:ln>
            <a:noFill/>
          </a:ln>
        </p:spPr>
      </p:pic>
      <p:pic>
        <p:nvPicPr>
          <p:cNvPr id="22" name="Picture 21"/>
          <p:cNvPicPr/>
          <p:nvPr/>
        </p:nvPicPr>
        <p:blipFill>
          <a:blip r:embed="rId5"/>
          <a:stretch>
            <a:fillRect/>
          </a:stretch>
        </p:blipFill>
        <p:spPr>
          <a:xfrm>
            <a:off x="61263" y="5096082"/>
            <a:ext cx="1050748" cy="497473"/>
          </a:xfrm>
          <a:prstGeom prst="rect">
            <a:avLst/>
          </a:prstGeom>
        </p:spPr>
      </p:pic>
      <p:sp>
        <p:nvSpPr>
          <p:cNvPr id="7" name="Rectangle 6"/>
          <p:cNvSpPr/>
          <p:nvPr/>
        </p:nvSpPr>
        <p:spPr>
          <a:xfrm>
            <a:off x="7933118" y="3088708"/>
            <a:ext cx="6096000" cy="369332"/>
          </a:xfrm>
          <a:prstGeom prst="rect">
            <a:avLst/>
          </a:prstGeom>
        </p:spPr>
        <p:txBody>
          <a:bodyPr>
            <a:spAutoFit/>
          </a:bodyPr>
          <a:lstStyle/>
          <a:p>
            <a:pPr fontAlgn="t"/>
            <a:endParaRPr lang="en-GB" dirty="0"/>
          </a:p>
        </p:txBody>
      </p:sp>
      <p:sp>
        <p:nvSpPr>
          <p:cNvPr id="2" name="Content Placeholder 1"/>
          <p:cNvSpPr>
            <a:spLocks noGrp="1"/>
          </p:cNvSpPr>
          <p:nvPr>
            <p:ph idx="1"/>
          </p:nvPr>
        </p:nvSpPr>
        <p:spPr>
          <a:xfrm>
            <a:off x="1706783" y="1353912"/>
            <a:ext cx="9601200" cy="4051845"/>
          </a:xfrm>
        </p:spPr>
        <p:txBody>
          <a:bodyPr>
            <a:normAutofit fontScale="92500" lnSpcReduction="10000"/>
          </a:bodyPr>
          <a:lstStyle/>
          <a:p>
            <a:r>
              <a:rPr lang="en-GB" dirty="0"/>
              <a:t>9.00am –  12pm</a:t>
            </a:r>
          </a:p>
          <a:p>
            <a:pPr lvl="0"/>
            <a:r>
              <a:rPr lang="en-GB" dirty="0"/>
              <a:t>Welcome </a:t>
            </a:r>
          </a:p>
          <a:p>
            <a:pPr lvl="0"/>
            <a:r>
              <a:rPr lang="en-GB" dirty="0"/>
              <a:t>What’s happening term 3 &amp;4</a:t>
            </a:r>
          </a:p>
          <a:p>
            <a:pPr lvl="0"/>
            <a:r>
              <a:rPr lang="en-GB" dirty="0"/>
              <a:t>Dance Festival</a:t>
            </a:r>
          </a:p>
          <a:p>
            <a:pPr lvl="0"/>
            <a:r>
              <a:rPr lang="en-GB" dirty="0"/>
              <a:t>PE Premium update with PH Sports</a:t>
            </a:r>
          </a:p>
          <a:p>
            <a:pPr lvl="0"/>
            <a:r>
              <a:rPr lang="en-GB" dirty="0"/>
              <a:t>Wiltshire Police – Mini Police</a:t>
            </a:r>
          </a:p>
          <a:p>
            <a:pPr lvl="0"/>
            <a:r>
              <a:rPr lang="en-GB" dirty="0"/>
              <a:t>New SGO Phil Smith</a:t>
            </a:r>
          </a:p>
          <a:p>
            <a:pPr lvl="0"/>
            <a:r>
              <a:rPr lang="en-GB" dirty="0"/>
              <a:t>Chippenham Bowls</a:t>
            </a:r>
          </a:p>
          <a:p>
            <a:pPr lvl="0"/>
            <a:r>
              <a:rPr lang="en-GB" dirty="0"/>
              <a:t>AOB</a:t>
            </a:r>
          </a:p>
          <a:p>
            <a:pPr marL="0" indent="0">
              <a:buNone/>
            </a:pPr>
            <a:endParaRPr lang="en-GB" dirty="0"/>
          </a:p>
          <a:p>
            <a:pPr marL="0" indent="0">
              <a:buNone/>
            </a:pPr>
            <a:endParaRPr lang="en-GB" dirty="0"/>
          </a:p>
        </p:txBody>
      </p:sp>
      <p:sp>
        <p:nvSpPr>
          <p:cNvPr id="4" name="TextBox 3"/>
          <p:cNvSpPr txBox="1"/>
          <p:nvPr/>
        </p:nvSpPr>
        <p:spPr>
          <a:xfrm>
            <a:off x="1817244" y="140823"/>
            <a:ext cx="7236822" cy="923330"/>
          </a:xfrm>
          <a:prstGeom prst="rect">
            <a:avLst/>
          </a:prstGeom>
          <a:noFill/>
        </p:spPr>
        <p:txBody>
          <a:bodyPr wrap="square" rtlCol="0">
            <a:spAutoFit/>
          </a:bodyPr>
          <a:lstStyle/>
          <a:p>
            <a:r>
              <a:rPr lang="en-GB" sz="5400" dirty="0"/>
              <a:t>Agenda</a:t>
            </a:r>
          </a:p>
        </p:txBody>
      </p:sp>
      <p:pic>
        <p:nvPicPr>
          <p:cNvPr id="15" name="Picture 14">
            <a:extLst>
              <a:ext uri="{FF2B5EF4-FFF2-40B4-BE49-F238E27FC236}">
                <a16:creationId xmlns:a16="http://schemas.microsoft.com/office/drawing/2014/main" id="{194199A0-3207-4940-8643-D2D92C4048AB}"/>
              </a:ext>
            </a:extLst>
          </p:cNvPr>
          <p:cNvPicPr>
            <a:picLocks noChangeAspect="1"/>
          </p:cNvPicPr>
          <p:nvPr/>
        </p:nvPicPr>
        <p:blipFill rotWithShape="1">
          <a:blip r:embed="rId6"/>
          <a:srcRect l="14928" t="18081" r="77356" b="7585"/>
          <a:stretch/>
        </p:blipFill>
        <p:spPr>
          <a:xfrm>
            <a:off x="-25798" y="-59969"/>
            <a:ext cx="1244998" cy="6917969"/>
          </a:xfrm>
          <a:prstGeom prst="rect">
            <a:avLst/>
          </a:prstGeom>
        </p:spPr>
      </p:pic>
    </p:spTree>
    <p:extLst>
      <p:ext uri="{BB962C8B-B14F-4D97-AF65-F5344CB8AC3E}">
        <p14:creationId xmlns:p14="http://schemas.microsoft.com/office/powerpoint/2010/main" val="17879209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1" y="0"/>
            <a:ext cx="1202940" cy="6858000"/>
          </a:xfrm>
          <a:prstGeom prst="rect">
            <a:avLst/>
          </a:prstGeom>
          <a:solidFill>
            <a:srgbClr val="FFFF99"/>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p:cNvPicPr/>
          <p:nvPr/>
        </p:nvPicPr>
        <p:blipFill>
          <a:blip r:embed="rId2"/>
          <a:stretch>
            <a:fillRect/>
          </a:stretch>
        </p:blipFill>
        <p:spPr>
          <a:xfrm>
            <a:off x="90931" y="207440"/>
            <a:ext cx="1021080" cy="1033145"/>
          </a:xfrm>
          <a:prstGeom prst="rect">
            <a:avLst/>
          </a:prstGeom>
        </p:spPr>
      </p:pic>
      <p:pic>
        <p:nvPicPr>
          <p:cNvPr id="17" name="Picture 16"/>
          <p:cNvPicPr/>
          <p:nvPr/>
        </p:nvPicPr>
        <p:blipFill>
          <a:blip r:embed="rId2"/>
          <a:stretch>
            <a:fillRect/>
          </a:stretch>
        </p:blipFill>
        <p:spPr>
          <a:xfrm>
            <a:off x="90931" y="1911612"/>
            <a:ext cx="1021080" cy="1033145"/>
          </a:xfrm>
          <a:prstGeom prst="rect">
            <a:avLst/>
          </a:prstGeom>
        </p:spPr>
      </p:pic>
      <p:pic>
        <p:nvPicPr>
          <p:cNvPr id="18" name="Picture 17"/>
          <p:cNvPicPr/>
          <p:nvPr/>
        </p:nvPicPr>
        <p:blipFill>
          <a:blip r:embed="rId2"/>
          <a:stretch>
            <a:fillRect/>
          </a:stretch>
        </p:blipFill>
        <p:spPr>
          <a:xfrm>
            <a:off x="90931" y="3922168"/>
            <a:ext cx="1021080" cy="1033145"/>
          </a:xfrm>
          <a:prstGeom prst="rect">
            <a:avLst/>
          </a:prstGeom>
        </p:spPr>
      </p:pic>
      <p:pic>
        <p:nvPicPr>
          <p:cNvPr id="19" name="Picture 18"/>
          <p:cNvPicPr/>
          <p:nvPr/>
        </p:nvPicPr>
        <p:blipFill>
          <a:blip r:embed="rId2"/>
          <a:stretch>
            <a:fillRect/>
          </a:stretch>
        </p:blipFill>
        <p:spPr>
          <a:xfrm>
            <a:off x="90931" y="5674031"/>
            <a:ext cx="1021080" cy="1033145"/>
          </a:xfrm>
          <a:prstGeom prst="rect">
            <a:avLst/>
          </a:prstGeom>
        </p:spPr>
      </p:pic>
      <p:pic>
        <p:nvPicPr>
          <p:cNvPr id="20" name="Picture 19"/>
          <p:cNvPicPr/>
          <p:nvPr/>
        </p:nvPicPr>
        <p:blipFill>
          <a:blip r:embed="rId3"/>
          <a:stretch>
            <a:fillRect/>
          </a:stretch>
        </p:blipFill>
        <p:spPr>
          <a:xfrm>
            <a:off x="97050" y="1353912"/>
            <a:ext cx="1019409" cy="440173"/>
          </a:xfrm>
          <a:prstGeom prst="rect">
            <a:avLst/>
          </a:prstGeom>
        </p:spPr>
      </p:pic>
      <p:pic>
        <p:nvPicPr>
          <p:cNvPr id="21" name="Picture 20" descr="N:\ABBEYFIELD\Logos\2014\Abbeyfield School New Logo Apr 2014 Colour.png"/>
          <p:cNvPicPr/>
          <p:nvPr/>
        </p:nvPicPr>
        <p:blipFill>
          <a:blip r:embed="rId4">
            <a:extLst>
              <a:ext uri="{28A0092B-C50C-407E-A947-70E740481C1C}">
                <a14:useLocalDpi xmlns:a14="http://schemas.microsoft.com/office/drawing/2010/main" val="0"/>
              </a:ext>
            </a:extLst>
          </a:blip>
          <a:srcRect/>
          <a:stretch>
            <a:fillRect/>
          </a:stretch>
        </p:blipFill>
        <p:spPr bwMode="auto">
          <a:xfrm>
            <a:off x="79631" y="3100893"/>
            <a:ext cx="1014012" cy="680506"/>
          </a:xfrm>
          <a:prstGeom prst="rect">
            <a:avLst/>
          </a:prstGeom>
          <a:noFill/>
          <a:ln>
            <a:noFill/>
          </a:ln>
        </p:spPr>
      </p:pic>
      <p:pic>
        <p:nvPicPr>
          <p:cNvPr id="22" name="Picture 21"/>
          <p:cNvPicPr/>
          <p:nvPr/>
        </p:nvPicPr>
        <p:blipFill>
          <a:blip r:embed="rId5"/>
          <a:stretch>
            <a:fillRect/>
          </a:stretch>
        </p:blipFill>
        <p:spPr>
          <a:xfrm>
            <a:off x="61263" y="5096082"/>
            <a:ext cx="1050748" cy="497473"/>
          </a:xfrm>
          <a:prstGeom prst="rect">
            <a:avLst/>
          </a:prstGeom>
        </p:spPr>
      </p:pic>
      <p:sp>
        <p:nvSpPr>
          <p:cNvPr id="7" name="Rectangle 6"/>
          <p:cNvSpPr/>
          <p:nvPr/>
        </p:nvSpPr>
        <p:spPr>
          <a:xfrm>
            <a:off x="7933118" y="3088708"/>
            <a:ext cx="6096000" cy="369332"/>
          </a:xfrm>
          <a:prstGeom prst="rect">
            <a:avLst/>
          </a:prstGeom>
        </p:spPr>
        <p:txBody>
          <a:bodyPr>
            <a:spAutoFit/>
          </a:bodyPr>
          <a:lstStyle/>
          <a:p>
            <a:pPr fontAlgn="t"/>
            <a:endParaRPr lang="en-GB" dirty="0"/>
          </a:p>
        </p:txBody>
      </p:sp>
      <p:sp>
        <p:nvSpPr>
          <p:cNvPr id="2" name="Content Placeholder 1"/>
          <p:cNvSpPr>
            <a:spLocks noGrp="1"/>
          </p:cNvSpPr>
          <p:nvPr>
            <p:ph idx="1"/>
          </p:nvPr>
        </p:nvSpPr>
        <p:spPr>
          <a:xfrm>
            <a:off x="1706783" y="1353912"/>
            <a:ext cx="9601200" cy="4051845"/>
          </a:xfrm>
        </p:spPr>
        <p:txBody>
          <a:bodyPr>
            <a:normAutofit/>
          </a:bodyPr>
          <a:lstStyle/>
          <a:p>
            <a:pPr marL="0" indent="0">
              <a:buNone/>
            </a:pPr>
            <a:endParaRPr lang="en-GB" dirty="0"/>
          </a:p>
          <a:p>
            <a:pPr marL="0" indent="0">
              <a:buNone/>
            </a:pPr>
            <a:endParaRPr lang="en-GB" dirty="0"/>
          </a:p>
          <a:p>
            <a:pPr marL="0" indent="0">
              <a:buNone/>
            </a:pPr>
            <a:endParaRPr lang="en-GB" dirty="0"/>
          </a:p>
        </p:txBody>
      </p:sp>
      <p:sp>
        <p:nvSpPr>
          <p:cNvPr id="4" name="TextBox 3"/>
          <p:cNvSpPr txBox="1"/>
          <p:nvPr/>
        </p:nvSpPr>
        <p:spPr>
          <a:xfrm>
            <a:off x="1817244" y="140823"/>
            <a:ext cx="7236822" cy="923330"/>
          </a:xfrm>
          <a:prstGeom prst="rect">
            <a:avLst/>
          </a:prstGeom>
          <a:noFill/>
        </p:spPr>
        <p:txBody>
          <a:bodyPr wrap="square" rtlCol="0">
            <a:spAutoFit/>
          </a:bodyPr>
          <a:lstStyle/>
          <a:p>
            <a:r>
              <a:rPr lang="en-GB" sz="5400" dirty="0"/>
              <a:t>Plea from us</a:t>
            </a:r>
          </a:p>
        </p:txBody>
      </p:sp>
      <p:pic>
        <p:nvPicPr>
          <p:cNvPr id="15" name="Picture 14">
            <a:extLst>
              <a:ext uri="{FF2B5EF4-FFF2-40B4-BE49-F238E27FC236}">
                <a16:creationId xmlns:a16="http://schemas.microsoft.com/office/drawing/2014/main" id="{194199A0-3207-4940-8643-D2D92C4048AB}"/>
              </a:ext>
            </a:extLst>
          </p:cNvPr>
          <p:cNvPicPr>
            <a:picLocks noChangeAspect="1"/>
          </p:cNvPicPr>
          <p:nvPr/>
        </p:nvPicPr>
        <p:blipFill rotWithShape="1">
          <a:blip r:embed="rId6"/>
          <a:srcRect l="14928" t="18081" r="77356" b="7585"/>
          <a:stretch/>
        </p:blipFill>
        <p:spPr>
          <a:xfrm>
            <a:off x="-25798" y="-59969"/>
            <a:ext cx="1244998" cy="6917969"/>
          </a:xfrm>
          <a:prstGeom prst="rect">
            <a:avLst/>
          </a:prstGeom>
        </p:spPr>
      </p:pic>
      <p:pic>
        <p:nvPicPr>
          <p:cNvPr id="3" name="Picture 2">
            <a:extLst>
              <a:ext uri="{FF2B5EF4-FFF2-40B4-BE49-F238E27FC236}">
                <a16:creationId xmlns:a16="http://schemas.microsoft.com/office/drawing/2014/main" id="{3D885A49-A1F1-C3D5-96B9-B47DC3051CDA}"/>
              </a:ext>
            </a:extLst>
          </p:cNvPr>
          <p:cNvPicPr>
            <a:picLocks noChangeAspect="1"/>
          </p:cNvPicPr>
          <p:nvPr/>
        </p:nvPicPr>
        <p:blipFill>
          <a:blip r:embed="rId7"/>
          <a:stretch>
            <a:fillRect/>
          </a:stretch>
        </p:blipFill>
        <p:spPr>
          <a:xfrm>
            <a:off x="2814320" y="1518460"/>
            <a:ext cx="7884160" cy="4807415"/>
          </a:xfrm>
          <a:prstGeom prst="rect">
            <a:avLst/>
          </a:prstGeom>
        </p:spPr>
      </p:pic>
    </p:spTree>
    <p:extLst>
      <p:ext uri="{BB962C8B-B14F-4D97-AF65-F5344CB8AC3E}">
        <p14:creationId xmlns:p14="http://schemas.microsoft.com/office/powerpoint/2010/main" val="37527082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B920E1B1-999D-4826-92AA-7F78564C1839}"/>
              </a:ext>
            </a:extLst>
          </p:cNvPr>
          <p:cNvSpPr>
            <a:spLocks noGrp="1"/>
          </p:cNvSpPr>
          <p:nvPr>
            <p:ph idx="1"/>
          </p:nvPr>
        </p:nvSpPr>
        <p:spPr>
          <a:xfrm>
            <a:off x="1420261" y="174241"/>
            <a:ext cx="6490684" cy="6451845"/>
          </a:xfrm>
        </p:spPr>
        <p:txBody>
          <a:bodyPr>
            <a:normAutofit/>
          </a:bodyPr>
          <a:lstStyle/>
          <a:p>
            <a:endParaRPr lang="en-US" sz="5200" u="sng" dirty="0"/>
          </a:p>
          <a:p>
            <a:r>
              <a:rPr lang="en-US" sz="5200" u="sng" dirty="0"/>
              <a:t>Photography </a:t>
            </a:r>
            <a:r>
              <a:rPr lang="en-GB" dirty="0"/>
              <a:t> </a:t>
            </a:r>
            <a:endParaRPr lang="en-US" dirty="0"/>
          </a:p>
          <a:p>
            <a:r>
              <a:rPr lang="en-US" sz="2600" dirty="0"/>
              <a:t>For all our events we now ask </a:t>
            </a:r>
            <a:r>
              <a:rPr lang="en-GB" sz="2600" b="1" u="sng" dirty="0">
                <a:solidFill>
                  <a:srgbClr val="FF0000"/>
                </a:solidFill>
              </a:rPr>
              <a:t>you to</a:t>
            </a:r>
            <a:r>
              <a:rPr lang="en-GB" sz="2600" dirty="0"/>
              <a:t> check for photo permissions in advance of the event. Any child without permission will need to arrive wearing a coloured sports bib. </a:t>
            </a:r>
          </a:p>
          <a:p>
            <a:r>
              <a:rPr lang="en-GB" sz="2600" dirty="0"/>
              <a:t>This will allow us to share your pictures through our website, twitter feed, newsletter and in any communications you can use to put on your website.</a:t>
            </a:r>
          </a:p>
          <a:p>
            <a:r>
              <a:rPr lang="en-GB" sz="2800" dirty="0"/>
              <a:t>@</a:t>
            </a:r>
            <a:r>
              <a:rPr lang="en-GB" sz="2800" dirty="0" err="1"/>
              <a:t>chipsportpart</a:t>
            </a:r>
            <a:endParaRPr lang="en-GB" sz="2800" dirty="0"/>
          </a:p>
          <a:p>
            <a:endParaRPr lang="en-GB" sz="2600" dirty="0"/>
          </a:p>
        </p:txBody>
      </p:sp>
      <p:pic>
        <p:nvPicPr>
          <p:cNvPr id="6" name="Picture 5">
            <a:extLst>
              <a:ext uri="{FF2B5EF4-FFF2-40B4-BE49-F238E27FC236}">
                <a16:creationId xmlns:a16="http://schemas.microsoft.com/office/drawing/2014/main" id="{4B075CE4-98AD-4689-A921-13C8EC2669F4}"/>
              </a:ext>
            </a:extLst>
          </p:cNvPr>
          <p:cNvPicPr>
            <a:picLocks noChangeAspect="1"/>
          </p:cNvPicPr>
          <p:nvPr/>
        </p:nvPicPr>
        <p:blipFill rotWithShape="1">
          <a:blip r:embed="rId2"/>
          <a:srcRect l="14928" t="18081" r="77356" b="7585"/>
          <a:stretch/>
        </p:blipFill>
        <p:spPr>
          <a:xfrm>
            <a:off x="-25798" y="-59969"/>
            <a:ext cx="1244998" cy="6917969"/>
          </a:xfrm>
          <a:prstGeom prst="rect">
            <a:avLst/>
          </a:prstGeom>
        </p:spPr>
      </p:pic>
      <p:pic>
        <p:nvPicPr>
          <p:cNvPr id="1026" name="Picture 2" descr="No Photo Vector Art, Icons, and Graphics for Free Download">
            <a:extLst>
              <a:ext uri="{FF2B5EF4-FFF2-40B4-BE49-F238E27FC236}">
                <a16:creationId xmlns:a16="http://schemas.microsoft.com/office/drawing/2014/main" id="{9355B636-8BB7-4EF4-854B-799A2DB187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79321" y="174243"/>
            <a:ext cx="4008366" cy="325475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No Photo Vector Art, Icons, and Graphics for Free Download">
            <a:extLst>
              <a:ext uri="{FF2B5EF4-FFF2-40B4-BE49-F238E27FC236}">
                <a16:creationId xmlns:a16="http://schemas.microsoft.com/office/drawing/2014/main" id="{2B86C494-A64D-45BC-9A38-D0BE26454D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79321" y="3429000"/>
            <a:ext cx="4008366" cy="3254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99254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1" y="0"/>
            <a:ext cx="1202940" cy="6858000"/>
          </a:xfrm>
          <a:prstGeom prst="rect">
            <a:avLst/>
          </a:prstGeom>
          <a:solidFill>
            <a:srgbClr val="FFFF99"/>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p:cNvPicPr/>
          <p:nvPr/>
        </p:nvPicPr>
        <p:blipFill>
          <a:blip r:embed="rId2"/>
          <a:stretch>
            <a:fillRect/>
          </a:stretch>
        </p:blipFill>
        <p:spPr>
          <a:xfrm>
            <a:off x="90931" y="207440"/>
            <a:ext cx="1021080" cy="1033145"/>
          </a:xfrm>
          <a:prstGeom prst="rect">
            <a:avLst/>
          </a:prstGeom>
        </p:spPr>
      </p:pic>
      <p:pic>
        <p:nvPicPr>
          <p:cNvPr id="17" name="Picture 16"/>
          <p:cNvPicPr/>
          <p:nvPr/>
        </p:nvPicPr>
        <p:blipFill>
          <a:blip r:embed="rId2"/>
          <a:stretch>
            <a:fillRect/>
          </a:stretch>
        </p:blipFill>
        <p:spPr>
          <a:xfrm>
            <a:off x="90931" y="1911612"/>
            <a:ext cx="1021080" cy="1033145"/>
          </a:xfrm>
          <a:prstGeom prst="rect">
            <a:avLst/>
          </a:prstGeom>
        </p:spPr>
      </p:pic>
      <p:pic>
        <p:nvPicPr>
          <p:cNvPr id="18" name="Picture 17"/>
          <p:cNvPicPr/>
          <p:nvPr/>
        </p:nvPicPr>
        <p:blipFill>
          <a:blip r:embed="rId2"/>
          <a:stretch>
            <a:fillRect/>
          </a:stretch>
        </p:blipFill>
        <p:spPr>
          <a:xfrm>
            <a:off x="90931" y="3922168"/>
            <a:ext cx="1021080" cy="1033145"/>
          </a:xfrm>
          <a:prstGeom prst="rect">
            <a:avLst/>
          </a:prstGeom>
        </p:spPr>
      </p:pic>
      <p:pic>
        <p:nvPicPr>
          <p:cNvPr id="19" name="Picture 18"/>
          <p:cNvPicPr/>
          <p:nvPr/>
        </p:nvPicPr>
        <p:blipFill>
          <a:blip r:embed="rId2"/>
          <a:stretch>
            <a:fillRect/>
          </a:stretch>
        </p:blipFill>
        <p:spPr>
          <a:xfrm>
            <a:off x="90931" y="5674031"/>
            <a:ext cx="1021080" cy="1033145"/>
          </a:xfrm>
          <a:prstGeom prst="rect">
            <a:avLst/>
          </a:prstGeom>
        </p:spPr>
      </p:pic>
      <p:pic>
        <p:nvPicPr>
          <p:cNvPr id="20" name="Picture 19"/>
          <p:cNvPicPr/>
          <p:nvPr/>
        </p:nvPicPr>
        <p:blipFill>
          <a:blip r:embed="rId3"/>
          <a:stretch>
            <a:fillRect/>
          </a:stretch>
        </p:blipFill>
        <p:spPr>
          <a:xfrm>
            <a:off x="97050" y="1353912"/>
            <a:ext cx="1019409" cy="440173"/>
          </a:xfrm>
          <a:prstGeom prst="rect">
            <a:avLst/>
          </a:prstGeom>
        </p:spPr>
      </p:pic>
      <p:pic>
        <p:nvPicPr>
          <p:cNvPr id="21" name="Picture 20" descr="N:\ABBEYFIELD\Logos\2014\Abbeyfield School New Logo Apr 2014 Colour.png"/>
          <p:cNvPicPr/>
          <p:nvPr/>
        </p:nvPicPr>
        <p:blipFill>
          <a:blip r:embed="rId4">
            <a:extLst>
              <a:ext uri="{28A0092B-C50C-407E-A947-70E740481C1C}">
                <a14:useLocalDpi xmlns:a14="http://schemas.microsoft.com/office/drawing/2010/main" val="0"/>
              </a:ext>
            </a:extLst>
          </a:blip>
          <a:srcRect/>
          <a:stretch>
            <a:fillRect/>
          </a:stretch>
        </p:blipFill>
        <p:spPr bwMode="auto">
          <a:xfrm>
            <a:off x="79631" y="3100893"/>
            <a:ext cx="1014012" cy="680506"/>
          </a:xfrm>
          <a:prstGeom prst="rect">
            <a:avLst/>
          </a:prstGeom>
          <a:noFill/>
          <a:ln>
            <a:noFill/>
          </a:ln>
        </p:spPr>
      </p:pic>
      <p:pic>
        <p:nvPicPr>
          <p:cNvPr id="22" name="Picture 21"/>
          <p:cNvPicPr/>
          <p:nvPr/>
        </p:nvPicPr>
        <p:blipFill>
          <a:blip r:embed="rId5"/>
          <a:stretch>
            <a:fillRect/>
          </a:stretch>
        </p:blipFill>
        <p:spPr>
          <a:xfrm>
            <a:off x="61263" y="5096082"/>
            <a:ext cx="1050748" cy="497473"/>
          </a:xfrm>
          <a:prstGeom prst="rect">
            <a:avLst/>
          </a:prstGeom>
        </p:spPr>
      </p:pic>
      <p:sp>
        <p:nvSpPr>
          <p:cNvPr id="7" name="Rectangle 6"/>
          <p:cNvSpPr/>
          <p:nvPr/>
        </p:nvSpPr>
        <p:spPr>
          <a:xfrm>
            <a:off x="7933118" y="3088708"/>
            <a:ext cx="6096000" cy="369332"/>
          </a:xfrm>
          <a:prstGeom prst="rect">
            <a:avLst/>
          </a:prstGeom>
        </p:spPr>
        <p:txBody>
          <a:bodyPr>
            <a:spAutoFit/>
          </a:bodyPr>
          <a:lstStyle/>
          <a:p>
            <a:pPr fontAlgn="t"/>
            <a:endParaRPr lang="en-GB" dirty="0"/>
          </a:p>
        </p:txBody>
      </p:sp>
      <p:sp>
        <p:nvSpPr>
          <p:cNvPr id="2" name="Content Placeholder 1"/>
          <p:cNvSpPr>
            <a:spLocks noGrp="1"/>
          </p:cNvSpPr>
          <p:nvPr>
            <p:ph idx="1"/>
          </p:nvPr>
        </p:nvSpPr>
        <p:spPr>
          <a:xfrm>
            <a:off x="1371600" y="2285999"/>
            <a:ext cx="9601200" cy="4051845"/>
          </a:xfrm>
        </p:spPr>
        <p:txBody>
          <a:bodyPr/>
          <a:lstStyle/>
          <a:p>
            <a:pPr marL="0" indent="0">
              <a:buNone/>
            </a:pPr>
            <a:endParaRPr lang="en-GB" dirty="0"/>
          </a:p>
          <a:p>
            <a:pPr marL="0" indent="0">
              <a:buNone/>
            </a:pPr>
            <a:endParaRPr lang="en-GB" dirty="0"/>
          </a:p>
        </p:txBody>
      </p:sp>
      <p:sp>
        <p:nvSpPr>
          <p:cNvPr id="4" name="TextBox 3"/>
          <p:cNvSpPr txBox="1"/>
          <p:nvPr/>
        </p:nvSpPr>
        <p:spPr>
          <a:xfrm>
            <a:off x="1492069" y="261782"/>
            <a:ext cx="7236822" cy="923330"/>
          </a:xfrm>
          <a:prstGeom prst="rect">
            <a:avLst/>
          </a:prstGeom>
          <a:noFill/>
        </p:spPr>
        <p:txBody>
          <a:bodyPr wrap="square" rtlCol="0">
            <a:spAutoFit/>
          </a:bodyPr>
          <a:lstStyle/>
          <a:p>
            <a:r>
              <a:rPr lang="en-GB" sz="5400" b="1" dirty="0"/>
              <a:t>Year at a Glance Term 3 </a:t>
            </a:r>
          </a:p>
        </p:txBody>
      </p:sp>
      <p:pic>
        <p:nvPicPr>
          <p:cNvPr id="15" name="Picture 14">
            <a:extLst>
              <a:ext uri="{FF2B5EF4-FFF2-40B4-BE49-F238E27FC236}">
                <a16:creationId xmlns:a16="http://schemas.microsoft.com/office/drawing/2014/main" id="{A548C0CC-202A-4212-AF0A-969E6F9C4281}"/>
              </a:ext>
            </a:extLst>
          </p:cNvPr>
          <p:cNvPicPr>
            <a:picLocks noChangeAspect="1"/>
          </p:cNvPicPr>
          <p:nvPr/>
        </p:nvPicPr>
        <p:blipFill rotWithShape="1">
          <a:blip r:embed="rId6"/>
          <a:srcRect l="14928" t="18081" r="77356" b="7585"/>
          <a:stretch/>
        </p:blipFill>
        <p:spPr>
          <a:xfrm>
            <a:off x="-25798" y="-59969"/>
            <a:ext cx="1244998" cy="6917969"/>
          </a:xfrm>
          <a:prstGeom prst="rect">
            <a:avLst/>
          </a:prstGeom>
        </p:spPr>
      </p:pic>
      <p:graphicFrame>
        <p:nvGraphicFramePr>
          <p:cNvPr id="5" name="Table 4">
            <a:extLst>
              <a:ext uri="{FF2B5EF4-FFF2-40B4-BE49-F238E27FC236}">
                <a16:creationId xmlns:a16="http://schemas.microsoft.com/office/drawing/2014/main" id="{77FA2123-1D68-4D4C-A802-AF4E950721EE}"/>
              </a:ext>
            </a:extLst>
          </p:cNvPr>
          <p:cNvGraphicFramePr>
            <a:graphicFrameLocks noGrp="1"/>
          </p:cNvGraphicFramePr>
          <p:nvPr>
            <p:extLst>
              <p:ext uri="{D42A27DB-BD31-4B8C-83A1-F6EECF244321}">
                <p14:modId xmlns:p14="http://schemas.microsoft.com/office/powerpoint/2010/main" val="2411157438"/>
              </p:ext>
            </p:extLst>
          </p:nvPr>
        </p:nvGraphicFramePr>
        <p:xfrm>
          <a:off x="1604682" y="1353912"/>
          <a:ext cx="10148047" cy="5242302"/>
        </p:xfrm>
        <a:graphic>
          <a:graphicData uri="http://schemas.openxmlformats.org/drawingml/2006/table">
            <a:tbl>
              <a:tblPr firstRow="1" firstCol="1" bandRow="1">
                <a:tableStyleId>{5C22544A-7EE6-4342-B048-85BDC9FD1C3A}</a:tableStyleId>
              </a:tblPr>
              <a:tblGrid>
                <a:gridCol w="2567106">
                  <a:extLst>
                    <a:ext uri="{9D8B030D-6E8A-4147-A177-3AD203B41FA5}">
                      <a16:colId xmlns:a16="http://schemas.microsoft.com/office/drawing/2014/main" val="2576576794"/>
                    </a:ext>
                  </a:extLst>
                </a:gridCol>
                <a:gridCol w="2030183">
                  <a:extLst>
                    <a:ext uri="{9D8B030D-6E8A-4147-A177-3AD203B41FA5}">
                      <a16:colId xmlns:a16="http://schemas.microsoft.com/office/drawing/2014/main" val="1153075686"/>
                    </a:ext>
                  </a:extLst>
                </a:gridCol>
                <a:gridCol w="1487526">
                  <a:extLst>
                    <a:ext uri="{9D8B030D-6E8A-4147-A177-3AD203B41FA5}">
                      <a16:colId xmlns:a16="http://schemas.microsoft.com/office/drawing/2014/main" val="2450365429"/>
                    </a:ext>
                  </a:extLst>
                </a:gridCol>
                <a:gridCol w="4063232">
                  <a:extLst>
                    <a:ext uri="{9D8B030D-6E8A-4147-A177-3AD203B41FA5}">
                      <a16:colId xmlns:a16="http://schemas.microsoft.com/office/drawing/2014/main" val="474108324"/>
                    </a:ext>
                  </a:extLst>
                </a:gridCol>
              </a:tblGrid>
              <a:tr h="582478">
                <a:tc>
                  <a:txBody>
                    <a:bodyPr/>
                    <a:lstStyle/>
                    <a:p>
                      <a:pPr>
                        <a:lnSpc>
                          <a:spcPct val="107000"/>
                        </a:lnSpc>
                        <a:spcAft>
                          <a:spcPts val="0"/>
                        </a:spcAft>
                      </a:pPr>
                      <a:r>
                        <a:rPr lang="en-GB" sz="1800">
                          <a:effectLst/>
                        </a:rPr>
                        <a:t>Date</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Time</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School</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Activity</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73462248"/>
                  </a:ext>
                </a:extLst>
              </a:tr>
              <a:tr h="582478">
                <a:tc>
                  <a:txBody>
                    <a:bodyPr/>
                    <a:lstStyle/>
                    <a:p>
                      <a:pPr>
                        <a:lnSpc>
                          <a:spcPct val="107000"/>
                        </a:lnSpc>
                        <a:spcAft>
                          <a:spcPts val="0"/>
                        </a:spcAft>
                      </a:pPr>
                      <a:r>
                        <a:rPr lang="en-GB" sz="1800">
                          <a:effectLst/>
                        </a:rPr>
                        <a:t>Friday 5</a:t>
                      </a:r>
                      <a:r>
                        <a:rPr lang="en-GB" sz="1800" baseline="30000">
                          <a:effectLst/>
                        </a:rPr>
                        <a:t>th</a:t>
                      </a:r>
                      <a:r>
                        <a:rPr lang="en-GB" sz="1800">
                          <a:effectLst/>
                        </a:rPr>
                        <a:t> January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9.00am – 12.00pm</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Abbeyfield</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PLT Meeting</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63972348"/>
                  </a:ext>
                </a:extLst>
              </a:tr>
              <a:tr h="582478">
                <a:tc>
                  <a:txBody>
                    <a:bodyPr/>
                    <a:lstStyle/>
                    <a:p>
                      <a:pPr>
                        <a:lnSpc>
                          <a:spcPct val="107000"/>
                        </a:lnSpc>
                        <a:spcAft>
                          <a:spcPts val="0"/>
                        </a:spcAft>
                      </a:pPr>
                      <a:r>
                        <a:rPr lang="en-GB" sz="1800">
                          <a:effectLst/>
                        </a:rPr>
                        <a:t>Friday 5</a:t>
                      </a:r>
                      <a:r>
                        <a:rPr lang="en-GB" sz="1800" baseline="30000">
                          <a:effectLst/>
                        </a:rPr>
                        <a:t>th</a:t>
                      </a:r>
                      <a:r>
                        <a:rPr lang="en-GB" sz="1800">
                          <a:effectLst/>
                        </a:rPr>
                        <a:t> January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9.00am – 12.00pm</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Abbeyfield</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Compere / Young Speaker Training</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41383035"/>
                  </a:ext>
                </a:extLst>
              </a:tr>
              <a:tr h="582478">
                <a:tc>
                  <a:txBody>
                    <a:bodyPr/>
                    <a:lstStyle/>
                    <a:p>
                      <a:pPr>
                        <a:lnSpc>
                          <a:spcPct val="107000"/>
                        </a:lnSpc>
                        <a:spcAft>
                          <a:spcPts val="0"/>
                        </a:spcAft>
                      </a:pPr>
                      <a:r>
                        <a:rPr lang="en-GB" sz="1800">
                          <a:effectLst/>
                        </a:rPr>
                        <a:t>Friday 12</a:t>
                      </a:r>
                      <a:r>
                        <a:rPr lang="en-GB" sz="1800" baseline="30000">
                          <a:effectLst/>
                        </a:rPr>
                        <a:t>th</a:t>
                      </a:r>
                      <a:r>
                        <a:rPr lang="en-GB" sz="1800">
                          <a:effectLst/>
                        </a:rPr>
                        <a:t> January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10.45am – 12.00pm</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Huish</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YR 3/4 Multi Skills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51248100"/>
                  </a:ext>
                </a:extLst>
              </a:tr>
              <a:tr h="582478">
                <a:tc>
                  <a:txBody>
                    <a:bodyPr/>
                    <a:lstStyle/>
                    <a:p>
                      <a:pPr>
                        <a:lnSpc>
                          <a:spcPct val="107000"/>
                        </a:lnSpc>
                        <a:spcAft>
                          <a:spcPts val="0"/>
                        </a:spcAft>
                      </a:pPr>
                      <a:r>
                        <a:rPr lang="en-GB" sz="1800">
                          <a:effectLst/>
                        </a:rPr>
                        <a:t>Wednesday 17</a:t>
                      </a:r>
                      <a:r>
                        <a:rPr lang="en-GB" sz="1800" baseline="30000">
                          <a:effectLst/>
                        </a:rPr>
                        <a:t>th</a:t>
                      </a:r>
                      <a:r>
                        <a:rPr lang="en-GB" sz="1800">
                          <a:effectLst/>
                        </a:rPr>
                        <a:t>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ALL DAY</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TBC</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Dance Troupe Picture day *new</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9775213"/>
                  </a:ext>
                </a:extLst>
              </a:tr>
              <a:tr h="582478">
                <a:tc>
                  <a:txBody>
                    <a:bodyPr/>
                    <a:lstStyle/>
                    <a:p>
                      <a:pPr>
                        <a:lnSpc>
                          <a:spcPct val="107000"/>
                        </a:lnSpc>
                        <a:spcAft>
                          <a:spcPts val="0"/>
                        </a:spcAft>
                      </a:pPr>
                      <a:r>
                        <a:rPr lang="en-GB" sz="1800">
                          <a:effectLst/>
                        </a:rPr>
                        <a:t>Friday 19th January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10.45am – 12.00pm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Huish</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Mini Mudder YR3/4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42375108"/>
                  </a:ext>
                </a:extLst>
              </a:tr>
              <a:tr h="582478">
                <a:tc>
                  <a:txBody>
                    <a:bodyPr/>
                    <a:lstStyle/>
                    <a:p>
                      <a:pPr>
                        <a:lnSpc>
                          <a:spcPct val="107000"/>
                        </a:lnSpc>
                        <a:spcAft>
                          <a:spcPts val="0"/>
                        </a:spcAft>
                      </a:pPr>
                      <a:r>
                        <a:rPr lang="en-GB" sz="1800">
                          <a:effectLst/>
                        </a:rPr>
                        <a:t>Friday 26</a:t>
                      </a:r>
                      <a:r>
                        <a:rPr lang="en-GB" sz="1800" baseline="30000">
                          <a:effectLst/>
                        </a:rPr>
                        <a:t>th</a:t>
                      </a:r>
                      <a:r>
                        <a:rPr lang="en-GB" sz="1800">
                          <a:effectLst/>
                        </a:rPr>
                        <a:t> January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10.45am – 12.00pm</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Huish</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Multi Skills YR1/2</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33878193"/>
                  </a:ext>
                </a:extLst>
              </a:tr>
              <a:tr h="582478">
                <a:tc>
                  <a:txBody>
                    <a:bodyPr/>
                    <a:lstStyle/>
                    <a:p>
                      <a:pPr>
                        <a:lnSpc>
                          <a:spcPct val="107000"/>
                        </a:lnSpc>
                        <a:spcAft>
                          <a:spcPts val="0"/>
                        </a:spcAft>
                      </a:pPr>
                      <a:r>
                        <a:rPr lang="en-GB" sz="1800">
                          <a:effectLst/>
                        </a:rPr>
                        <a:t>Monday 5</a:t>
                      </a:r>
                      <a:r>
                        <a:rPr lang="en-GB" sz="1800" baseline="30000">
                          <a:effectLst/>
                        </a:rPr>
                        <a:t>th</a:t>
                      </a:r>
                      <a:r>
                        <a:rPr lang="en-GB" sz="1800">
                          <a:effectLst/>
                        </a:rPr>
                        <a:t> February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3.00pm – 8.30pm</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The Neeld</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Dance Festival</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15562053"/>
                  </a:ext>
                </a:extLst>
              </a:tr>
              <a:tr h="582478">
                <a:tc>
                  <a:txBody>
                    <a:bodyPr/>
                    <a:lstStyle/>
                    <a:p>
                      <a:pPr>
                        <a:lnSpc>
                          <a:spcPct val="107000"/>
                        </a:lnSpc>
                        <a:spcAft>
                          <a:spcPts val="0"/>
                        </a:spcAft>
                      </a:pPr>
                      <a:r>
                        <a:rPr lang="en-GB" sz="1800">
                          <a:effectLst/>
                        </a:rPr>
                        <a:t>Tuesday 6</a:t>
                      </a:r>
                      <a:r>
                        <a:rPr lang="en-GB" sz="1800" baseline="30000">
                          <a:effectLst/>
                        </a:rPr>
                        <a:t>th</a:t>
                      </a:r>
                      <a:r>
                        <a:rPr lang="en-GB" sz="1800">
                          <a:effectLst/>
                        </a:rPr>
                        <a:t> February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3.00pm – 8.30pm</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The Neeld</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dirty="0">
                          <a:effectLst/>
                        </a:rPr>
                        <a:t>Dance Festival</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04452126"/>
                  </a:ext>
                </a:extLst>
              </a:tr>
            </a:tbl>
          </a:graphicData>
        </a:graphic>
      </p:graphicFrame>
    </p:spTree>
    <p:extLst>
      <p:ext uri="{BB962C8B-B14F-4D97-AF65-F5344CB8AC3E}">
        <p14:creationId xmlns:p14="http://schemas.microsoft.com/office/powerpoint/2010/main" val="28435085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1" y="0"/>
            <a:ext cx="1202940" cy="6858000"/>
          </a:xfrm>
          <a:prstGeom prst="rect">
            <a:avLst/>
          </a:prstGeom>
          <a:solidFill>
            <a:srgbClr val="FFFF99"/>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p:cNvPicPr/>
          <p:nvPr/>
        </p:nvPicPr>
        <p:blipFill>
          <a:blip r:embed="rId2"/>
          <a:stretch>
            <a:fillRect/>
          </a:stretch>
        </p:blipFill>
        <p:spPr>
          <a:xfrm>
            <a:off x="90931" y="207440"/>
            <a:ext cx="1021080" cy="1033145"/>
          </a:xfrm>
          <a:prstGeom prst="rect">
            <a:avLst/>
          </a:prstGeom>
        </p:spPr>
      </p:pic>
      <p:pic>
        <p:nvPicPr>
          <p:cNvPr id="17" name="Picture 16"/>
          <p:cNvPicPr/>
          <p:nvPr/>
        </p:nvPicPr>
        <p:blipFill>
          <a:blip r:embed="rId2"/>
          <a:stretch>
            <a:fillRect/>
          </a:stretch>
        </p:blipFill>
        <p:spPr>
          <a:xfrm>
            <a:off x="90931" y="1911612"/>
            <a:ext cx="1021080" cy="1033145"/>
          </a:xfrm>
          <a:prstGeom prst="rect">
            <a:avLst/>
          </a:prstGeom>
        </p:spPr>
      </p:pic>
      <p:pic>
        <p:nvPicPr>
          <p:cNvPr id="18" name="Picture 17"/>
          <p:cNvPicPr/>
          <p:nvPr/>
        </p:nvPicPr>
        <p:blipFill>
          <a:blip r:embed="rId2"/>
          <a:stretch>
            <a:fillRect/>
          </a:stretch>
        </p:blipFill>
        <p:spPr>
          <a:xfrm>
            <a:off x="90931" y="3922168"/>
            <a:ext cx="1021080" cy="1033145"/>
          </a:xfrm>
          <a:prstGeom prst="rect">
            <a:avLst/>
          </a:prstGeom>
        </p:spPr>
      </p:pic>
      <p:pic>
        <p:nvPicPr>
          <p:cNvPr id="19" name="Picture 18"/>
          <p:cNvPicPr/>
          <p:nvPr/>
        </p:nvPicPr>
        <p:blipFill>
          <a:blip r:embed="rId2"/>
          <a:stretch>
            <a:fillRect/>
          </a:stretch>
        </p:blipFill>
        <p:spPr>
          <a:xfrm>
            <a:off x="90931" y="5674031"/>
            <a:ext cx="1021080" cy="1033145"/>
          </a:xfrm>
          <a:prstGeom prst="rect">
            <a:avLst/>
          </a:prstGeom>
        </p:spPr>
      </p:pic>
      <p:pic>
        <p:nvPicPr>
          <p:cNvPr id="20" name="Picture 19"/>
          <p:cNvPicPr/>
          <p:nvPr/>
        </p:nvPicPr>
        <p:blipFill>
          <a:blip r:embed="rId3"/>
          <a:stretch>
            <a:fillRect/>
          </a:stretch>
        </p:blipFill>
        <p:spPr>
          <a:xfrm>
            <a:off x="97050" y="1353912"/>
            <a:ext cx="1019409" cy="440173"/>
          </a:xfrm>
          <a:prstGeom prst="rect">
            <a:avLst/>
          </a:prstGeom>
        </p:spPr>
      </p:pic>
      <p:pic>
        <p:nvPicPr>
          <p:cNvPr id="21" name="Picture 20" descr="N:\ABBEYFIELD\Logos\2014\Abbeyfield School New Logo Apr 2014 Colour.png"/>
          <p:cNvPicPr/>
          <p:nvPr/>
        </p:nvPicPr>
        <p:blipFill>
          <a:blip r:embed="rId4">
            <a:extLst>
              <a:ext uri="{28A0092B-C50C-407E-A947-70E740481C1C}">
                <a14:useLocalDpi xmlns:a14="http://schemas.microsoft.com/office/drawing/2010/main" val="0"/>
              </a:ext>
            </a:extLst>
          </a:blip>
          <a:srcRect/>
          <a:stretch>
            <a:fillRect/>
          </a:stretch>
        </p:blipFill>
        <p:spPr bwMode="auto">
          <a:xfrm>
            <a:off x="79631" y="3100893"/>
            <a:ext cx="1014012" cy="680506"/>
          </a:xfrm>
          <a:prstGeom prst="rect">
            <a:avLst/>
          </a:prstGeom>
          <a:noFill/>
          <a:ln>
            <a:noFill/>
          </a:ln>
        </p:spPr>
      </p:pic>
      <p:pic>
        <p:nvPicPr>
          <p:cNvPr id="22" name="Picture 21"/>
          <p:cNvPicPr/>
          <p:nvPr/>
        </p:nvPicPr>
        <p:blipFill>
          <a:blip r:embed="rId5"/>
          <a:stretch>
            <a:fillRect/>
          </a:stretch>
        </p:blipFill>
        <p:spPr>
          <a:xfrm>
            <a:off x="61263" y="5096082"/>
            <a:ext cx="1050748" cy="497473"/>
          </a:xfrm>
          <a:prstGeom prst="rect">
            <a:avLst/>
          </a:prstGeom>
        </p:spPr>
      </p:pic>
      <p:sp>
        <p:nvSpPr>
          <p:cNvPr id="7" name="Rectangle 6"/>
          <p:cNvSpPr/>
          <p:nvPr/>
        </p:nvSpPr>
        <p:spPr>
          <a:xfrm>
            <a:off x="7933118" y="3088708"/>
            <a:ext cx="6096000" cy="369332"/>
          </a:xfrm>
          <a:prstGeom prst="rect">
            <a:avLst/>
          </a:prstGeom>
        </p:spPr>
        <p:txBody>
          <a:bodyPr>
            <a:spAutoFit/>
          </a:bodyPr>
          <a:lstStyle/>
          <a:p>
            <a:pPr fontAlgn="t"/>
            <a:endParaRPr lang="en-GB" dirty="0"/>
          </a:p>
        </p:txBody>
      </p:sp>
      <p:sp>
        <p:nvSpPr>
          <p:cNvPr id="2" name="Content Placeholder 1"/>
          <p:cNvSpPr>
            <a:spLocks noGrp="1"/>
          </p:cNvSpPr>
          <p:nvPr>
            <p:ph idx="1"/>
          </p:nvPr>
        </p:nvSpPr>
        <p:spPr>
          <a:xfrm>
            <a:off x="1371600" y="2286000"/>
            <a:ext cx="9601200" cy="3720350"/>
          </a:xfrm>
        </p:spPr>
        <p:txBody>
          <a:bodyPr/>
          <a:lstStyle/>
          <a:p>
            <a:pPr marL="0" indent="0">
              <a:buNone/>
            </a:pPr>
            <a:endParaRPr lang="en-GB" dirty="0"/>
          </a:p>
          <a:p>
            <a:pPr marL="0" indent="0">
              <a:buNone/>
            </a:pPr>
            <a:endParaRPr lang="en-GB" dirty="0"/>
          </a:p>
        </p:txBody>
      </p:sp>
      <p:sp>
        <p:nvSpPr>
          <p:cNvPr id="4" name="TextBox 3"/>
          <p:cNvSpPr txBox="1"/>
          <p:nvPr/>
        </p:nvSpPr>
        <p:spPr>
          <a:xfrm>
            <a:off x="1463227" y="6467"/>
            <a:ext cx="7236822" cy="923330"/>
          </a:xfrm>
          <a:prstGeom prst="rect">
            <a:avLst/>
          </a:prstGeom>
          <a:noFill/>
        </p:spPr>
        <p:txBody>
          <a:bodyPr wrap="square" rtlCol="0">
            <a:spAutoFit/>
          </a:bodyPr>
          <a:lstStyle/>
          <a:p>
            <a:r>
              <a:rPr lang="en-GB" sz="5400" b="1" dirty="0"/>
              <a:t>Year at a Glance Term 4 </a:t>
            </a:r>
          </a:p>
        </p:txBody>
      </p:sp>
      <p:pic>
        <p:nvPicPr>
          <p:cNvPr id="23" name="Picture 22">
            <a:extLst>
              <a:ext uri="{FF2B5EF4-FFF2-40B4-BE49-F238E27FC236}">
                <a16:creationId xmlns:a16="http://schemas.microsoft.com/office/drawing/2014/main" id="{E38FEA42-8480-4E34-9536-9A60CA95D9F0}"/>
              </a:ext>
            </a:extLst>
          </p:cNvPr>
          <p:cNvPicPr>
            <a:picLocks noChangeAspect="1"/>
          </p:cNvPicPr>
          <p:nvPr/>
        </p:nvPicPr>
        <p:blipFill rotWithShape="1">
          <a:blip r:embed="rId6"/>
          <a:srcRect l="14928" t="18081" r="77356" b="7585"/>
          <a:stretch/>
        </p:blipFill>
        <p:spPr>
          <a:xfrm>
            <a:off x="-25798" y="-59969"/>
            <a:ext cx="1244998" cy="6917969"/>
          </a:xfrm>
          <a:prstGeom prst="rect">
            <a:avLst/>
          </a:prstGeom>
        </p:spPr>
      </p:pic>
      <p:graphicFrame>
        <p:nvGraphicFramePr>
          <p:cNvPr id="3" name="Table 2">
            <a:extLst>
              <a:ext uri="{FF2B5EF4-FFF2-40B4-BE49-F238E27FC236}">
                <a16:creationId xmlns:a16="http://schemas.microsoft.com/office/drawing/2014/main" id="{116CE37B-68E2-4918-B2D8-2EAEA2A5AB48}"/>
              </a:ext>
            </a:extLst>
          </p:cNvPr>
          <p:cNvGraphicFramePr>
            <a:graphicFrameLocks noGrp="1"/>
          </p:cNvGraphicFramePr>
          <p:nvPr>
            <p:extLst>
              <p:ext uri="{D42A27DB-BD31-4B8C-83A1-F6EECF244321}">
                <p14:modId xmlns:p14="http://schemas.microsoft.com/office/powerpoint/2010/main" val="3814211955"/>
              </p:ext>
            </p:extLst>
          </p:nvPr>
        </p:nvGraphicFramePr>
        <p:xfrm>
          <a:off x="1463227" y="724012"/>
          <a:ext cx="9509574" cy="5058224"/>
        </p:xfrm>
        <a:graphic>
          <a:graphicData uri="http://schemas.openxmlformats.org/drawingml/2006/table">
            <a:tbl>
              <a:tblPr firstRow="1" firstCol="1" bandRow="1">
                <a:tableStyleId>{5C22544A-7EE6-4342-B048-85BDC9FD1C3A}</a:tableStyleId>
              </a:tblPr>
              <a:tblGrid>
                <a:gridCol w="2402909">
                  <a:extLst>
                    <a:ext uri="{9D8B030D-6E8A-4147-A177-3AD203B41FA5}">
                      <a16:colId xmlns:a16="http://schemas.microsoft.com/office/drawing/2014/main" val="508821847"/>
                    </a:ext>
                  </a:extLst>
                </a:gridCol>
                <a:gridCol w="1903347">
                  <a:extLst>
                    <a:ext uri="{9D8B030D-6E8A-4147-A177-3AD203B41FA5}">
                      <a16:colId xmlns:a16="http://schemas.microsoft.com/office/drawing/2014/main" val="3445623077"/>
                    </a:ext>
                  </a:extLst>
                </a:gridCol>
                <a:gridCol w="1498914">
                  <a:extLst>
                    <a:ext uri="{9D8B030D-6E8A-4147-A177-3AD203B41FA5}">
                      <a16:colId xmlns:a16="http://schemas.microsoft.com/office/drawing/2014/main" val="569509337"/>
                    </a:ext>
                  </a:extLst>
                </a:gridCol>
                <a:gridCol w="3704404">
                  <a:extLst>
                    <a:ext uri="{9D8B030D-6E8A-4147-A177-3AD203B41FA5}">
                      <a16:colId xmlns:a16="http://schemas.microsoft.com/office/drawing/2014/main" val="2841346865"/>
                    </a:ext>
                  </a:extLst>
                </a:gridCol>
              </a:tblGrid>
              <a:tr h="632278">
                <a:tc>
                  <a:txBody>
                    <a:bodyPr/>
                    <a:lstStyle/>
                    <a:p>
                      <a:pPr>
                        <a:lnSpc>
                          <a:spcPct val="107000"/>
                        </a:lnSpc>
                        <a:spcAft>
                          <a:spcPts val="0"/>
                        </a:spcAft>
                      </a:pPr>
                      <a:r>
                        <a:rPr lang="en-GB" sz="1800">
                          <a:effectLst/>
                        </a:rPr>
                        <a:t>Date</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Time</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School</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Activity</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48490457"/>
                  </a:ext>
                </a:extLst>
              </a:tr>
              <a:tr h="632278">
                <a:tc>
                  <a:txBody>
                    <a:bodyPr/>
                    <a:lstStyle/>
                    <a:p>
                      <a:pPr>
                        <a:lnSpc>
                          <a:spcPct val="107000"/>
                        </a:lnSpc>
                        <a:spcAft>
                          <a:spcPts val="0"/>
                        </a:spcAft>
                      </a:pPr>
                      <a:r>
                        <a:rPr lang="en-GB" sz="1800">
                          <a:effectLst/>
                        </a:rPr>
                        <a:t>Friday 23</a:t>
                      </a:r>
                      <a:r>
                        <a:rPr lang="en-GB" sz="1800" baseline="30000">
                          <a:effectLst/>
                        </a:rPr>
                        <a:t>rd</a:t>
                      </a:r>
                      <a:r>
                        <a:rPr lang="en-GB" sz="1800">
                          <a:effectLst/>
                        </a:rPr>
                        <a:t> February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9.30am – 11.30am</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Abbeyfield</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All Active Academy YR 4/5/6</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88135023"/>
                  </a:ext>
                </a:extLst>
              </a:tr>
              <a:tr h="632278">
                <a:tc>
                  <a:txBody>
                    <a:bodyPr/>
                    <a:lstStyle/>
                    <a:p>
                      <a:pPr>
                        <a:lnSpc>
                          <a:spcPct val="107000"/>
                        </a:lnSpc>
                        <a:spcAft>
                          <a:spcPts val="0"/>
                        </a:spcAft>
                      </a:pPr>
                      <a:r>
                        <a:rPr lang="en-GB" sz="1800">
                          <a:effectLst/>
                        </a:rPr>
                        <a:t>Friday 1</a:t>
                      </a:r>
                      <a:r>
                        <a:rPr lang="en-GB" sz="1800" baseline="30000">
                          <a:effectLst/>
                        </a:rPr>
                        <a:t>st</a:t>
                      </a:r>
                      <a:r>
                        <a:rPr lang="en-GB" sz="1800">
                          <a:effectLst/>
                        </a:rPr>
                        <a:t> March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10.30am – 12.45pm</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dirty="0">
                          <a:effectLst/>
                        </a:rPr>
                        <a:t>Hardenhuish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High Five Netball  YR5/6</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76953467"/>
                  </a:ext>
                </a:extLst>
              </a:tr>
              <a:tr h="632278">
                <a:tc>
                  <a:txBody>
                    <a:bodyPr/>
                    <a:lstStyle/>
                    <a:p>
                      <a:pPr>
                        <a:lnSpc>
                          <a:spcPct val="107000"/>
                        </a:lnSpc>
                        <a:spcAft>
                          <a:spcPts val="0"/>
                        </a:spcAft>
                      </a:pPr>
                      <a:r>
                        <a:rPr lang="en-GB" sz="1800" dirty="0">
                          <a:effectLst/>
                        </a:rPr>
                        <a:t>Friday 8</a:t>
                      </a:r>
                      <a:r>
                        <a:rPr lang="en-GB" sz="1800" baseline="30000" dirty="0">
                          <a:effectLst/>
                        </a:rPr>
                        <a:t>th</a:t>
                      </a:r>
                      <a:r>
                        <a:rPr lang="en-GB" sz="1800" dirty="0">
                          <a:effectLst/>
                        </a:rPr>
                        <a:t> March</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10.00am – 12.30pm</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Chip RC</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dirty="0">
                          <a:effectLst/>
                        </a:rPr>
                        <a:t>Tag Rugby YR5/6</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14608479"/>
                  </a:ext>
                </a:extLst>
              </a:tr>
              <a:tr h="632278">
                <a:tc>
                  <a:txBody>
                    <a:bodyPr/>
                    <a:lstStyle/>
                    <a:p>
                      <a:pPr>
                        <a:lnSpc>
                          <a:spcPct val="107000"/>
                        </a:lnSpc>
                        <a:spcAft>
                          <a:spcPts val="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Friday 8</a:t>
                      </a:r>
                      <a:r>
                        <a:rPr lang="en-GB" sz="1800" baseline="30000" dirty="0">
                          <a:effectLst/>
                          <a:latin typeface="Calibri" panose="020F0502020204030204" pitchFamily="34" charset="0"/>
                          <a:ea typeface="Calibri" panose="020F0502020204030204" pitchFamily="34" charset="0"/>
                          <a:cs typeface="Times New Roman" panose="02020603050405020304" pitchFamily="18" charset="0"/>
                        </a:rPr>
                        <a:t>th</a:t>
                      </a:r>
                      <a:r>
                        <a:rPr lang="en-GB" sz="1800" dirty="0">
                          <a:effectLst/>
                          <a:latin typeface="Calibri" panose="020F0502020204030204" pitchFamily="34" charset="0"/>
                          <a:ea typeface="Calibri" panose="020F0502020204030204" pitchFamily="34" charset="0"/>
                          <a:cs typeface="Times New Roman" panose="02020603050405020304" pitchFamily="18" charset="0"/>
                        </a:rPr>
                        <a:t> March </a:t>
                      </a:r>
                    </a:p>
                  </a:txBody>
                  <a:tcPr marL="68580" marR="68580" marT="0" marB="0"/>
                </a:tc>
                <a:tc>
                  <a:txBody>
                    <a:bodyPr/>
                    <a:lstStyle/>
                    <a:p>
                      <a:r>
                        <a:rPr lang="en-GB" dirty="0">
                          <a:solidFill>
                            <a:srgbClr val="444444"/>
                          </a:solidFill>
                          <a:effectLst/>
                        </a:rPr>
                        <a:t>9.30am – 12pm</a:t>
                      </a:r>
                    </a:p>
                  </a:txBody>
                  <a:tcPr anchor="ctr"/>
                </a:tc>
                <a:tc>
                  <a:txBody>
                    <a:bodyPr/>
                    <a:lstStyle/>
                    <a:p>
                      <a:r>
                        <a:rPr lang="en-GB">
                          <a:solidFill>
                            <a:srgbClr val="444444"/>
                          </a:solidFill>
                          <a:effectLst/>
                        </a:rPr>
                        <a:t>Stanley Park</a:t>
                      </a:r>
                    </a:p>
                  </a:txBody>
                  <a:tcPr anchor="ctr"/>
                </a:tc>
                <a:tc>
                  <a:txBody>
                    <a:bodyPr/>
                    <a:lstStyle/>
                    <a:p>
                      <a:r>
                        <a:rPr lang="en-GB" dirty="0">
                          <a:solidFill>
                            <a:srgbClr val="444444"/>
                          </a:solidFill>
                          <a:effectLst/>
                        </a:rPr>
                        <a:t>Girls biggest football event</a:t>
                      </a:r>
                    </a:p>
                  </a:txBody>
                  <a:tcPr anchor="ctr"/>
                </a:tc>
                <a:extLst>
                  <a:ext uri="{0D108BD9-81ED-4DB2-BD59-A6C34878D82A}">
                    <a16:rowId xmlns:a16="http://schemas.microsoft.com/office/drawing/2014/main" val="2625166607"/>
                  </a:ext>
                </a:extLst>
              </a:tr>
              <a:tr h="632278">
                <a:tc>
                  <a:txBody>
                    <a:bodyPr/>
                    <a:lstStyle/>
                    <a:p>
                      <a:pPr>
                        <a:lnSpc>
                          <a:spcPct val="107000"/>
                        </a:lnSpc>
                        <a:spcAft>
                          <a:spcPts val="0"/>
                        </a:spcAft>
                      </a:pPr>
                      <a:r>
                        <a:rPr lang="en-GB" sz="1800" dirty="0">
                          <a:effectLst/>
                        </a:rPr>
                        <a:t>Friday 15</a:t>
                      </a:r>
                      <a:r>
                        <a:rPr lang="en-GB" sz="1800" baseline="30000" dirty="0">
                          <a:effectLst/>
                        </a:rPr>
                        <a:t>th</a:t>
                      </a:r>
                      <a:r>
                        <a:rPr lang="en-GB" sz="1800" dirty="0">
                          <a:effectLst/>
                        </a:rPr>
                        <a:t> March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dirty="0">
                          <a:effectLst/>
                        </a:rPr>
                        <a:t>9.30am–11.30pm</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dirty="0">
                          <a:effectLst/>
                        </a:rPr>
                        <a:t>Hardenhuish</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dirty="0">
                          <a:effectLst/>
                        </a:rPr>
                        <a:t>Talent Team YR4/5/6</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61809760"/>
                  </a:ext>
                </a:extLst>
              </a:tr>
              <a:tr h="632278">
                <a:tc>
                  <a:txBody>
                    <a:bodyPr/>
                    <a:lstStyle/>
                    <a:p>
                      <a:pPr>
                        <a:lnSpc>
                          <a:spcPct val="107000"/>
                        </a:lnSpc>
                        <a:spcAft>
                          <a:spcPts val="0"/>
                        </a:spcAft>
                      </a:pPr>
                      <a:r>
                        <a:rPr lang="en-GB" sz="1800" dirty="0">
                          <a:effectLst/>
                        </a:rPr>
                        <a:t>Friday 22</a:t>
                      </a:r>
                      <a:r>
                        <a:rPr lang="en-GB" sz="1800" baseline="30000" dirty="0">
                          <a:effectLst/>
                        </a:rPr>
                        <a:t>nd</a:t>
                      </a:r>
                      <a:r>
                        <a:rPr lang="en-GB" sz="1800" dirty="0">
                          <a:effectLst/>
                        </a:rPr>
                        <a:t> March</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10.30am– 12.00pm</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Hardenhuish</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dirty="0">
                          <a:effectLst/>
                        </a:rPr>
                        <a:t>Easter Egg Hunt REC/YR1</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73960494"/>
                  </a:ext>
                </a:extLst>
              </a:tr>
              <a:tr h="632278">
                <a:tc>
                  <a:txBody>
                    <a:bodyPr/>
                    <a:lstStyle/>
                    <a:p>
                      <a:pPr>
                        <a:lnSpc>
                          <a:spcPct val="107000"/>
                        </a:lnSpc>
                        <a:spcAft>
                          <a:spcPts val="0"/>
                        </a:spcAft>
                      </a:pPr>
                      <a:r>
                        <a:rPr lang="en-GB" sz="1800">
                          <a:effectLst/>
                        </a:rPr>
                        <a:t>Monday 25</a:t>
                      </a:r>
                      <a:r>
                        <a:rPr lang="en-GB" sz="1800" baseline="30000">
                          <a:effectLst/>
                        </a:rPr>
                        <a:t>th</a:t>
                      </a:r>
                      <a:r>
                        <a:rPr lang="en-GB" sz="1800">
                          <a:effectLst/>
                        </a:rPr>
                        <a:t> March</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9.30am – 11.00am</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Abbeyfield</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dirty="0">
                          <a:effectLst/>
                        </a:rPr>
                        <a:t>YR  2/3/4 Multi Skills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09032969"/>
                  </a:ext>
                </a:extLst>
              </a:tr>
            </a:tbl>
          </a:graphicData>
        </a:graphic>
      </p:graphicFrame>
      <p:graphicFrame>
        <p:nvGraphicFramePr>
          <p:cNvPr id="5" name="Table 4">
            <a:extLst>
              <a:ext uri="{FF2B5EF4-FFF2-40B4-BE49-F238E27FC236}">
                <a16:creationId xmlns:a16="http://schemas.microsoft.com/office/drawing/2014/main" id="{971B3389-F3C9-417D-B0DB-ADF3118F225D}"/>
              </a:ext>
            </a:extLst>
          </p:cNvPr>
          <p:cNvGraphicFramePr>
            <a:graphicFrameLocks noGrp="1"/>
          </p:cNvGraphicFramePr>
          <p:nvPr>
            <p:extLst>
              <p:ext uri="{D42A27DB-BD31-4B8C-83A1-F6EECF244321}">
                <p14:modId xmlns:p14="http://schemas.microsoft.com/office/powerpoint/2010/main" val="1147942029"/>
              </p:ext>
            </p:extLst>
          </p:nvPr>
        </p:nvGraphicFramePr>
        <p:xfrm>
          <a:off x="1602926" y="6019152"/>
          <a:ext cx="9527501" cy="631408"/>
        </p:xfrm>
        <a:graphic>
          <a:graphicData uri="http://schemas.openxmlformats.org/drawingml/2006/table">
            <a:tbl>
              <a:tblPr firstRow="1" firstCol="1" bandRow="1">
                <a:tableStyleId>{5C22544A-7EE6-4342-B048-85BDC9FD1C3A}</a:tableStyleId>
              </a:tblPr>
              <a:tblGrid>
                <a:gridCol w="2410129">
                  <a:extLst>
                    <a:ext uri="{9D8B030D-6E8A-4147-A177-3AD203B41FA5}">
                      <a16:colId xmlns:a16="http://schemas.microsoft.com/office/drawing/2014/main" val="2195951846"/>
                    </a:ext>
                  </a:extLst>
                </a:gridCol>
                <a:gridCol w="1906038">
                  <a:extLst>
                    <a:ext uri="{9D8B030D-6E8A-4147-A177-3AD203B41FA5}">
                      <a16:colId xmlns:a16="http://schemas.microsoft.com/office/drawing/2014/main" val="3340766921"/>
                    </a:ext>
                  </a:extLst>
                </a:gridCol>
                <a:gridCol w="1396566">
                  <a:extLst>
                    <a:ext uri="{9D8B030D-6E8A-4147-A177-3AD203B41FA5}">
                      <a16:colId xmlns:a16="http://schemas.microsoft.com/office/drawing/2014/main" val="2488099401"/>
                    </a:ext>
                  </a:extLst>
                </a:gridCol>
                <a:gridCol w="3814768">
                  <a:extLst>
                    <a:ext uri="{9D8B030D-6E8A-4147-A177-3AD203B41FA5}">
                      <a16:colId xmlns:a16="http://schemas.microsoft.com/office/drawing/2014/main" val="1856515171"/>
                    </a:ext>
                  </a:extLst>
                </a:gridCol>
              </a:tblGrid>
              <a:tr h="315704">
                <a:tc>
                  <a:txBody>
                    <a:bodyPr/>
                    <a:lstStyle/>
                    <a:p>
                      <a:pPr>
                        <a:lnSpc>
                          <a:spcPct val="107000"/>
                        </a:lnSpc>
                        <a:spcAft>
                          <a:spcPts val="0"/>
                        </a:spcAft>
                      </a:pPr>
                      <a:r>
                        <a:rPr lang="en-GB" sz="1600">
                          <a:effectLst/>
                        </a:rPr>
                        <a:t>Date</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Time</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School</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Activity</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13813115"/>
                  </a:ext>
                </a:extLst>
              </a:tr>
              <a:tr h="315704">
                <a:tc>
                  <a:txBody>
                    <a:bodyPr/>
                    <a:lstStyle/>
                    <a:p>
                      <a:pPr>
                        <a:lnSpc>
                          <a:spcPct val="107000"/>
                        </a:lnSpc>
                        <a:spcAft>
                          <a:spcPts val="0"/>
                        </a:spcAft>
                      </a:pPr>
                      <a:r>
                        <a:rPr lang="en-GB" sz="1600">
                          <a:effectLst/>
                        </a:rPr>
                        <a:t>Friday 19</a:t>
                      </a:r>
                      <a:r>
                        <a:rPr lang="en-GB" sz="1600" baseline="30000">
                          <a:effectLst/>
                        </a:rPr>
                        <a:t>th</a:t>
                      </a:r>
                      <a:r>
                        <a:rPr lang="en-GB" sz="1600">
                          <a:effectLst/>
                        </a:rPr>
                        <a:t> April</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ALL DAY</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TBC</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dirty="0">
                          <a:effectLst/>
                        </a:rPr>
                        <a:t>Mini London Marathon</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37202144"/>
                  </a:ext>
                </a:extLst>
              </a:tr>
            </a:tbl>
          </a:graphicData>
        </a:graphic>
      </p:graphicFrame>
    </p:spTree>
    <p:extLst>
      <p:ext uri="{BB962C8B-B14F-4D97-AF65-F5344CB8AC3E}">
        <p14:creationId xmlns:p14="http://schemas.microsoft.com/office/powerpoint/2010/main" val="28003230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1" y="0"/>
            <a:ext cx="1202940" cy="6858000"/>
          </a:xfrm>
          <a:prstGeom prst="rect">
            <a:avLst/>
          </a:prstGeom>
          <a:solidFill>
            <a:srgbClr val="FFFF99"/>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p:cNvPicPr/>
          <p:nvPr/>
        </p:nvPicPr>
        <p:blipFill>
          <a:blip r:embed="rId2"/>
          <a:stretch>
            <a:fillRect/>
          </a:stretch>
        </p:blipFill>
        <p:spPr>
          <a:xfrm>
            <a:off x="90931" y="207440"/>
            <a:ext cx="1021080" cy="1033145"/>
          </a:xfrm>
          <a:prstGeom prst="rect">
            <a:avLst/>
          </a:prstGeom>
        </p:spPr>
      </p:pic>
      <p:pic>
        <p:nvPicPr>
          <p:cNvPr id="17" name="Picture 16"/>
          <p:cNvPicPr/>
          <p:nvPr/>
        </p:nvPicPr>
        <p:blipFill>
          <a:blip r:embed="rId2"/>
          <a:stretch>
            <a:fillRect/>
          </a:stretch>
        </p:blipFill>
        <p:spPr>
          <a:xfrm>
            <a:off x="90931" y="1911612"/>
            <a:ext cx="1021080" cy="1033145"/>
          </a:xfrm>
          <a:prstGeom prst="rect">
            <a:avLst/>
          </a:prstGeom>
        </p:spPr>
      </p:pic>
      <p:pic>
        <p:nvPicPr>
          <p:cNvPr id="18" name="Picture 17"/>
          <p:cNvPicPr/>
          <p:nvPr/>
        </p:nvPicPr>
        <p:blipFill>
          <a:blip r:embed="rId2"/>
          <a:stretch>
            <a:fillRect/>
          </a:stretch>
        </p:blipFill>
        <p:spPr>
          <a:xfrm>
            <a:off x="90931" y="3922168"/>
            <a:ext cx="1021080" cy="1033145"/>
          </a:xfrm>
          <a:prstGeom prst="rect">
            <a:avLst/>
          </a:prstGeom>
        </p:spPr>
      </p:pic>
      <p:pic>
        <p:nvPicPr>
          <p:cNvPr id="19" name="Picture 18"/>
          <p:cNvPicPr/>
          <p:nvPr/>
        </p:nvPicPr>
        <p:blipFill>
          <a:blip r:embed="rId2"/>
          <a:stretch>
            <a:fillRect/>
          </a:stretch>
        </p:blipFill>
        <p:spPr>
          <a:xfrm>
            <a:off x="90931" y="5674031"/>
            <a:ext cx="1021080" cy="1033145"/>
          </a:xfrm>
          <a:prstGeom prst="rect">
            <a:avLst/>
          </a:prstGeom>
        </p:spPr>
      </p:pic>
      <p:pic>
        <p:nvPicPr>
          <p:cNvPr id="20" name="Picture 19"/>
          <p:cNvPicPr/>
          <p:nvPr/>
        </p:nvPicPr>
        <p:blipFill>
          <a:blip r:embed="rId3"/>
          <a:stretch>
            <a:fillRect/>
          </a:stretch>
        </p:blipFill>
        <p:spPr>
          <a:xfrm>
            <a:off x="97050" y="1353912"/>
            <a:ext cx="1019409" cy="440173"/>
          </a:xfrm>
          <a:prstGeom prst="rect">
            <a:avLst/>
          </a:prstGeom>
        </p:spPr>
      </p:pic>
      <p:pic>
        <p:nvPicPr>
          <p:cNvPr id="21" name="Picture 20" descr="N:\ABBEYFIELD\Logos\2014\Abbeyfield School New Logo Apr 2014 Colour.png"/>
          <p:cNvPicPr/>
          <p:nvPr/>
        </p:nvPicPr>
        <p:blipFill>
          <a:blip r:embed="rId4">
            <a:extLst>
              <a:ext uri="{28A0092B-C50C-407E-A947-70E740481C1C}">
                <a14:useLocalDpi xmlns:a14="http://schemas.microsoft.com/office/drawing/2010/main" val="0"/>
              </a:ext>
            </a:extLst>
          </a:blip>
          <a:srcRect/>
          <a:stretch>
            <a:fillRect/>
          </a:stretch>
        </p:blipFill>
        <p:spPr bwMode="auto">
          <a:xfrm>
            <a:off x="79631" y="3100893"/>
            <a:ext cx="1014012" cy="680506"/>
          </a:xfrm>
          <a:prstGeom prst="rect">
            <a:avLst/>
          </a:prstGeom>
          <a:noFill/>
          <a:ln>
            <a:noFill/>
          </a:ln>
        </p:spPr>
      </p:pic>
      <p:pic>
        <p:nvPicPr>
          <p:cNvPr id="22" name="Picture 21"/>
          <p:cNvPicPr/>
          <p:nvPr/>
        </p:nvPicPr>
        <p:blipFill>
          <a:blip r:embed="rId5"/>
          <a:stretch>
            <a:fillRect/>
          </a:stretch>
        </p:blipFill>
        <p:spPr>
          <a:xfrm>
            <a:off x="61263" y="5096082"/>
            <a:ext cx="1050748" cy="497473"/>
          </a:xfrm>
          <a:prstGeom prst="rect">
            <a:avLst/>
          </a:prstGeom>
        </p:spPr>
      </p:pic>
      <p:sp>
        <p:nvSpPr>
          <p:cNvPr id="7" name="Rectangle 6"/>
          <p:cNvSpPr/>
          <p:nvPr/>
        </p:nvSpPr>
        <p:spPr>
          <a:xfrm>
            <a:off x="7933118" y="3088708"/>
            <a:ext cx="6096000" cy="369332"/>
          </a:xfrm>
          <a:prstGeom prst="rect">
            <a:avLst/>
          </a:prstGeom>
        </p:spPr>
        <p:txBody>
          <a:bodyPr>
            <a:spAutoFit/>
          </a:bodyPr>
          <a:lstStyle/>
          <a:p>
            <a:pPr fontAlgn="t"/>
            <a:endParaRPr lang="en-GB" dirty="0"/>
          </a:p>
        </p:txBody>
      </p:sp>
      <p:sp>
        <p:nvSpPr>
          <p:cNvPr id="4" name="TextBox 3"/>
          <p:cNvSpPr txBox="1"/>
          <p:nvPr/>
        </p:nvSpPr>
        <p:spPr>
          <a:xfrm>
            <a:off x="1567542" y="151644"/>
            <a:ext cx="9019776" cy="923330"/>
          </a:xfrm>
          <a:prstGeom prst="rect">
            <a:avLst/>
          </a:prstGeom>
          <a:noFill/>
        </p:spPr>
        <p:txBody>
          <a:bodyPr wrap="square" rtlCol="0">
            <a:spAutoFit/>
          </a:bodyPr>
          <a:lstStyle/>
          <a:p>
            <a:r>
              <a:rPr lang="en-GB" sz="5400" b="1" dirty="0">
                <a:solidFill>
                  <a:schemeClr val="accent1"/>
                </a:solidFill>
              </a:rPr>
              <a:t>Football – we are joining in  </a:t>
            </a:r>
          </a:p>
        </p:txBody>
      </p:sp>
      <p:pic>
        <p:nvPicPr>
          <p:cNvPr id="25" name="Picture 24">
            <a:extLst>
              <a:ext uri="{FF2B5EF4-FFF2-40B4-BE49-F238E27FC236}">
                <a16:creationId xmlns:a16="http://schemas.microsoft.com/office/drawing/2014/main" id="{B29A2A32-997F-4941-BBE5-4011EEA2052A}"/>
              </a:ext>
            </a:extLst>
          </p:cNvPr>
          <p:cNvPicPr>
            <a:picLocks noChangeAspect="1"/>
          </p:cNvPicPr>
          <p:nvPr/>
        </p:nvPicPr>
        <p:blipFill rotWithShape="1">
          <a:blip r:embed="rId6"/>
          <a:srcRect l="14928" t="18081" r="77356" b="7585"/>
          <a:stretch/>
        </p:blipFill>
        <p:spPr>
          <a:xfrm>
            <a:off x="-25798" y="-59969"/>
            <a:ext cx="1244998" cy="6917969"/>
          </a:xfrm>
          <a:prstGeom prst="rect">
            <a:avLst/>
          </a:prstGeom>
        </p:spPr>
      </p:pic>
      <p:sp>
        <p:nvSpPr>
          <p:cNvPr id="2" name="Rectangle 1">
            <a:extLst>
              <a:ext uri="{FF2B5EF4-FFF2-40B4-BE49-F238E27FC236}">
                <a16:creationId xmlns:a16="http://schemas.microsoft.com/office/drawing/2014/main" id="{59C9AC4F-CBFA-4347-9297-73649DB2E765}"/>
              </a:ext>
            </a:extLst>
          </p:cNvPr>
          <p:cNvSpPr/>
          <p:nvPr/>
        </p:nvSpPr>
        <p:spPr>
          <a:xfrm>
            <a:off x="1293871" y="1020091"/>
            <a:ext cx="10624738" cy="5804153"/>
          </a:xfrm>
          <a:prstGeom prst="rect">
            <a:avLst/>
          </a:prstGeom>
        </p:spPr>
        <p:txBody>
          <a:bodyPr wrap="square">
            <a:spAutoFit/>
          </a:bodyPr>
          <a:lstStyle/>
          <a:p>
            <a:pPr>
              <a:spcAft>
                <a:spcPts val="0"/>
              </a:spcAft>
            </a:pPr>
            <a:r>
              <a:rPr lang="en-GB" dirty="0">
                <a:latin typeface="Calibri" panose="020F0502020204030204" pitchFamily="34" charset="0"/>
                <a:ea typeface="Calibri" panose="020F0502020204030204" pitchFamily="34" charset="0"/>
              </a:rPr>
              <a:t>Friday 8</a:t>
            </a:r>
            <a:r>
              <a:rPr lang="en-GB" baseline="30000" dirty="0">
                <a:latin typeface="Calibri" panose="020F0502020204030204" pitchFamily="34" charset="0"/>
                <a:ea typeface="Calibri" panose="020F0502020204030204" pitchFamily="34" charset="0"/>
              </a:rPr>
              <a:t>th</a:t>
            </a:r>
            <a:r>
              <a:rPr lang="en-GB" dirty="0">
                <a:latin typeface="Calibri" panose="020F0502020204030204" pitchFamily="34" charset="0"/>
                <a:ea typeface="Calibri" panose="020F0502020204030204" pitchFamily="34" charset="0"/>
              </a:rPr>
              <a:t> March 2024, the Biggest Ever Football Session is back, and this is your official invite to get your school involved, happening at Stanley Park. 9.30am – 12pm</a:t>
            </a:r>
          </a:p>
          <a:p>
            <a:pPr>
              <a:spcAft>
                <a:spcPts val="0"/>
              </a:spcAft>
            </a:pPr>
            <a:r>
              <a:rPr lang="en-GB" b="1" dirty="0">
                <a:latin typeface="Calibri" panose="020F0502020204030204" pitchFamily="34" charset="0"/>
                <a:ea typeface="Calibri" panose="020F0502020204030204" pitchFamily="34" charset="0"/>
              </a:rPr>
              <a:t> </a:t>
            </a:r>
            <a:endParaRPr lang="en-GB" dirty="0">
              <a:latin typeface="Calibri" panose="020F0502020204030204" pitchFamily="34" charset="0"/>
              <a:ea typeface="Calibri" panose="020F0502020204030204" pitchFamily="34" charset="0"/>
            </a:endParaRPr>
          </a:p>
          <a:p>
            <a:pPr>
              <a:spcAft>
                <a:spcPts val="0"/>
              </a:spcAft>
            </a:pPr>
            <a:r>
              <a:rPr lang="en-GB" dirty="0">
                <a:latin typeface="Calibri" panose="020F0502020204030204" pitchFamily="34" charset="0"/>
                <a:ea typeface="Calibri" panose="020F0502020204030204" pitchFamily="34" charset="0"/>
              </a:rPr>
              <a:t>Whether you are already delivering girls’ football in your school or want to take that first step to give girls’ equal access, this is an event not to be missed. </a:t>
            </a:r>
          </a:p>
          <a:p>
            <a:pPr>
              <a:spcAft>
                <a:spcPts val="0"/>
              </a:spcAft>
            </a:pPr>
            <a:r>
              <a:rPr lang="en-GB" dirty="0">
                <a:latin typeface="Calibri" panose="020F0502020204030204" pitchFamily="34" charset="0"/>
                <a:ea typeface="Calibri" panose="020F0502020204030204" pitchFamily="34" charset="0"/>
              </a:rPr>
              <a:t> </a:t>
            </a:r>
          </a:p>
          <a:p>
            <a:pPr>
              <a:spcAft>
                <a:spcPts val="0"/>
              </a:spcAft>
            </a:pPr>
            <a:r>
              <a:rPr lang="en-GB" b="1" dirty="0">
                <a:latin typeface="Calibri" panose="020F0502020204030204" pitchFamily="34" charset="0"/>
                <a:ea typeface="Calibri" panose="020F0502020204030204" pitchFamily="34" charset="0"/>
              </a:rPr>
              <a:t>What does the day look like?</a:t>
            </a:r>
            <a:endParaRPr lang="en-GB" dirty="0">
              <a:latin typeface="Calibri" panose="020F0502020204030204" pitchFamily="34" charset="0"/>
              <a:ea typeface="Calibri" panose="020F0502020204030204" pitchFamily="34" charset="0"/>
            </a:endParaRPr>
          </a:p>
          <a:p>
            <a:pPr>
              <a:spcAft>
                <a:spcPts val="0"/>
              </a:spcAft>
            </a:pPr>
            <a:r>
              <a:rPr lang="en-GB" dirty="0">
                <a:latin typeface="Calibri" panose="020F0502020204030204" pitchFamily="34" charset="0"/>
                <a:ea typeface="Calibri" panose="020F0502020204030204" pitchFamily="34" charset="0"/>
              </a:rPr>
              <a:t>Come to Stanley Park, bring your snacks and have a great morning of playing football against other girls!! Our aim? To get as many girls as possible in school all playing football on the same day!</a:t>
            </a:r>
          </a:p>
          <a:p>
            <a:pPr>
              <a:spcAft>
                <a:spcPts val="0"/>
              </a:spcAft>
            </a:pPr>
            <a:r>
              <a:rPr lang="en-GB" dirty="0">
                <a:latin typeface="Calibri" panose="020F0502020204030204" pitchFamily="34" charset="0"/>
                <a:ea typeface="Calibri" panose="020F0502020204030204" pitchFamily="34" charset="0"/>
              </a:rPr>
              <a:t> </a:t>
            </a:r>
          </a:p>
          <a:p>
            <a:pPr>
              <a:spcAft>
                <a:spcPts val="0"/>
              </a:spcAft>
            </a:pPr>
            <a:r>
              <a:rPr lang="en-GB" dirty="0">
                <a:latin typeface="Calibri" panose="020F0502020204030204" pitchFamily="34" charset="0"/>
                <a:ea typeface="Calibri" panose="020F0502020204030204" pitchFamily="34" charset="0"/>
              </a:rPr>
              <a:t>Whether you want to use Alessia Russo’s back-heel and Ella </a:t>
            </a:r>
            <a:r>
              <a:rPr lang="en-GB" dirty="0" err="1">
                <a:latin typeface="Calibri" panose="020F0502020204030204" pitchFamily="34" charset="0"/>
                <a:ea typeface="Calibri" panose="020F0502020204030204" pitchFamily="34" charset="0"/>
              </a:rPr>
              <a:t>Toone’s</a:t>
            </a:r>
            <a:r>
              <a:rPr lang="en-GB" dirty="0">
                <a:latin typeface="Calibri" panose="020F0502020204030204" pitchFamily="34" charset="0"/>
                <a:ea typeface="Calibri" panose="020F0502020204030204" pitchFamily="34" charset="0"/>
              </a:rPr>
              <a:t> lob as inspiration or fancy giving the Biggest Ever Football Session free resources a try – it’s up to you, It only takes four simple steps to get involved.</a:t>
            </a:r>
          </a:p>
          <a:p>
            <a:pPr>
              <a:spcAft>
                <a:spcPts val="0"/>
              </a:spcAft>
            </a:pPr>
            <a:r>
              <a:rPr lang="en-GB" dirty="0">
                <a:latin typeface="Calibri" panose="020F0502020204030204" pitchFamily="34" charset="0"/>
                <a:ea typeface="Calibri" panose="020F0502020204030204" pitchFamily="34" charset="0"/>
              </a:rPr>
              <a:t> </a:t>
            </a:r>
          </a:p>
          <a:p>
            <a:pPr marL="342900" lvl="0" indent="-342900">
              <a:lnSpc>
                <a:spcPct val="105000"/>
              </a:lnSpc>
              <a:spcAft>
                <a:spcPts val="0"/>
              </a:spcAft>
              <a:buFont typeface="+mj-lt"/>
              <a:buAutoNum type="arabicPeriod"/>
            </a:pPr>
            <a:r>
              <a:rPr lang="en-GB" dirty="0">
                <a:latin typeface="Calibri" panose="020F0502020204030204" pitchFamily="34" charset="0"/>
                <a:ea typeface="Times New Roman" panose="02020603050405020304" pitchFamily="18" charset="0"/>
              </a:rPr>
              <a:t>Click the ‘Sign up now’ button below</a:t>
            </a:r>
            <a:endParaRPr lang="en-GB" dirty="0">
              <a:latin typeface="Calibri" panose="020F0502020204030204" pitchFamily="34" charset="0"/>
              <a:ea typeface="Calibri" panose="020F0502020204030204" pitchFamily="34" charset="0"/>
            </a:endParaRPr>
          </a:p>
          <a:p>
            <a:pPr marL="342900" lvl="0" indent="-342900">
              <a:lnSpc>
                <a:spcPct val="105000"/>
              </a:lnSpc>
              <a:spcAft>
                <a:spcPts val="0"/>
              </a:spcAft>
              <a:buFont typeface="+mj-lt"/>
              <a:buAutoNum type="arabicPeriod"/>
            </a:pPr>
            <a:r>
              <a:rPr lang="en-GB" dirty="0">
                <a:latin typeface="Calibri" panose="020F0502020204030204" pitchFamily="34" charset="0"/>
                <a:ea typeface="Times New Roman" panose="02020603050405020304" pitchFamily="18" charset="0"/>
              </a:rPr>
              <a:t>Tell us a bit about your school</a:t>
            </a:r>
            <a:endParaRPr lang="en-GB" dirty="0">
              <a:latin typeface="Calibri" panose="020F0502020204030204" pitchFamily="34" charset="0"/>
              <a:ea typeface="Calibri" panose="020F0502020204030204" pitchFamily="34" charset="0"/>
            </a:endParaRPr>
          </a:p>
          <a:p>
            <a:pPr marL="342900" lvl="0" indent="-342900">
              <a:lnSpc>
                <a:spcPct val="105000"/>
              </a:lnSpc>
              <a:spcAft>
                <a:spcPts val="0"/>
              </a:spcAft>
              <a:buFont typeface="+mj-lt"/>
              <a:buAutoNum type="arabicPeriod"/>
            </a:pPr>
            <a:r>
              <a:rPr lang="en-GB" dirty="0">
                <a:latin typeface="Calibri" panose="020F0502020204030204" pitchFamily="34" charset="0"/>
                <a:ea typeface="Times New Roman" panose="02020603050405020304" pitchFamily="18" charset="0"/>
              </a:rPr>
              <a:t>Download your toolkit and get everyone at your school excited that you’re taking part in the Biggest Ever Football Session!</a:t>
            </a:r>
            <a:endParaRPr lang="en-GB" dirty="0">
              <a:latin typeface="Calibri" panose="020F0502020204030204" pitchFamily="34" charset="0"/>
              <a:ea typeface="Calibri" panose="020F0502020204030204" pitchFamily="34" charset="0"/>
            </a:endParaRPr>
          </a:p>
          <a:p>
            <a:pPr marL="342900" lvl="0" indent="-342900">
              <a:lnSpc>
                <a:spcPct val="105000"/>
              </a:lnSpc>
              <a:spcAft>
                <a:spcPts val="800"/>
              </a:spcAft>
              <a:buFont typeface="+mj-lt"/>
              <a:buAutoNum type="arabicPeriod"/>
            </a:pPr>
            <a:r>
              <a:rPr lang="en-GB" dirty="0">
                <a:latin typeface="Calibri" panose="020F0502020204030204" pitchFamily="34" charset="0"/>
                <a:ea typeface="Times New Roman" panose="02020603050405020304" pitchFamily="18" charset="0"/>
              </a:rPr>
              <a:t>Fill in the forms link</a:t>
            </a:r>
            <a:endParaRPr lang="en-GB" dirty="0">
              <a:latin typeface="Calibri" panose="020F0502020204030204" pitchFamily="34" charset="0"/>
              <a:ea typeface="Calibri" panose="020F0502020204030204" pitchFamily="34" charset="0"/>
            </a:endParaRPr>
          </a:p>
          <a:p>
            <a:pPr marL="457200">
              <a:spcAft>
                <a:spcPts val="0"/>
              </a:spcAft>
            </a:pPr>
            <a:r>
              <a:rPr lang="en-GB" dirty="0">
                <a:latin typeface="Calibri" panose="020F0502020204030204" pitchFamily="34" charset="0"/>
                <a:ea typeface="Calibri" panose="020F0502020204030204" pitchFamily="34" charset="0"/>
              </a:rPr>
              <a:t>Sign up now </a:t>
            </a:r>
            <a:r>
              <a:rPr lang="en-GB" u="sng" dirty="0">
                <a:solidFill>
                  <a:srgbClr val="0563C1"/>
                </a:solidFill>
                <a:latin typeface="Calibri" panose="020F0502020204030204" pitchFamily="34" charset="0"/>
                <a:ea typeface="Calibri" panose="020F0502020204030204" pitchFamily="34" charset="0"/>
                <a:hlinkClick r:id="rId7" tooltip="https://thefa.jotform.com/232483682684063"/>
              </a:rPr>
              <a:t>https://thefa.jotform.com/232483682684063</a:t>
            </a:r>
            <a:r>
              <a:rPr lang="en-GB" dirty="0">
                <a:latin typeface="Calibri" panose="020F0502020204030204" pitchFamily="34" charset="0"/>
                <a:ea typeface="Calibri" panose="020F0502020204030204" pitchFamily="34" charset="0"/>
              </a:rPr>
              <a:t> and complete the forms link </a:t>
            </a:r>
            <a:r>
              <a:rPr lang="en-GB" u="sng" dirty="0">
                <a:solidFill>
                  <a:srgbClr val="0563C1"/>
                </a:solidFill>
                <a:latin typeface="Calibri" panose="020F0502020204030204" pitchFamily="34" charset="0"/>
                <a:ea typeface="Calibri" panose="020F0502020204030204" pitchFamily="34" charset="0"/>
                <a:hlinkClick r:id="rId8"/>
              </a:rPr>
              <a:t>https://forms.office.com/e/GZezTZyjAa</a:t>
            </a:r>
            <a:endParaRPr lang="en-GB" dirty="0">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584874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1" y="0"/>
            <a:ext cx="1202940" cy="6858000"/>
          </a:xfrm>
          <a:prstGeom prst="rect">
            <a:avLst/>
          </a:prstGeom>
          <a:solidFill>
            <a:srgbClr val="FFFF99"/>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p:cNvPicPr/>
          <p:nvPr/>
        </p:nvPicPr>
        <p:blipFill>
          <a:blip r:embed="rId2"/>
          <a:stretch>
            <a:fillRect/>
          </a:stretch>
        </p:blipFill>
        <p:spPr>
          <a:xfrm>
            <a:off x="90931" y="207440"/>
            <a:ext cx="1021080" cy="1033145"/>
          </a:xfrm>
          <a:prstGeom prst="rect">
            <a:avLst/>
          </a:prstGeom>
        </p:spPr>
      </p:pic>
      <p:pic>
        <p:nvPicPr>
          <p:cNvPr id="17" name="Picture 16"/>
          <p:cNvPicPr/>
          <p:nvPr/>
        </p:nvPicPr>
        <p:blipFill>
          <a:blip r:embed="rId2"/>
          <a:stretch>
            <a:fillRect/>
          </a:stretch>
        </p:blipFill>
        <p:spPr>
          <a:xfrm>
            <a:off x="90931" y="1911612"/>
            <a:ext cx="1021080" cy="1033145"/>
          </a:xfrm>
          <a:prstGeom prst="rect">
            <a:avLst/>
          </a:prstGeom>
        </p:spPr>
      </p:pic>
      <p:pic>
        <p:nvPicPr>
          <p:cNvPr id="18" name="Picture 17"/>
          <p:cNvPicPr/>
          <p:nvPr/>
        </p:nvPicPr>
        <p:blipFill>
          <a:blip r:embed="rId2"/>
          <a:stretch>
            <a:fillRect/>
          </a:stretch>
        </p:blipFill>
        <p:spPr>
          <a:xfrm>
            <a:off x="90931" y="3922168"/>
            <a:ext cx="1021080" cy="1033145"/>
          </a:xfrm>
          <a:prstGeom prst="rect">
            <a:avLst/>
          </a:prstGeom>
        </p:spPr>
      </p:pic>
      <p:pic>
        <p:nvPicPr>
          <p:cNvPr id="19" name="Picture 18"/>
          <p:cNvPicPr/>
          <p:nvPr/>
        </p:nvPicPr>
        <p:blipFill>
          <a:blip r:embed="rId2"/>
          <a:stretch>
            <a:fillRect/>
          </a:stretch>
        </p:blipFill>
        <p:spPr>
          <a:xfrm>
            <a:off x="90931" y="5674031"/>
            <a:ext cx="1021080" cy="1033145"/>
          </a:xfrm>
          <a:prstGeom prst="rect">
            <a:avLst/>
          </a:prstGeom>
        </p:spPr>
      </p:pic>
      <p:pic>
        <p:nvPicPr>
          <p:cNvPr id="20" name="Picture 19"/>
          <p:cNvPicPr/>
          <p:nvPr/>
        </p:nvPicPr>
        <p:blipFill>
          <a:blip r:embed="rId3"/>
          <a:stretch>
            <a:fillRect/>
          </a:stretch>
        </p:blipFill>
        <p:spPr>
          <a:xfrm>
            <a:off x="97050" y="1353912"/>
            <a:ext cx="1019409" cy="440173"/>
          </a:xfrm>
          <a:prstGeom prst="rect">
            <a:avLst/>
          </a:prstGeom>
        </p:spPr>
      </p:pic>
      <p:pic>
        <p:nvPicPr>
          <p:cNvPr id="21" name="Picture 20" descr="N:\ABBEYFIELD\Logos\2014\Abbeyfield School New Logo Apr 2014 Colour.png"/>
          <p:cNvPicPr/>
          <p:nvPr/>
        </p:nvPicPr>
        <p:blipFill>
          <a:blip r:embed="rId4">
            <a:extLst>
              <a:ext uri="{28A0092B-C50C-407E-A947-70E740481C1C}">
                <a14:useLocalDpi xmlns:a14="http://schemas.microsoft.com/office/drawing/2010/main" val="0"/>
              </a:ext>
            </a:extLst>
          </a:blip>
          <a:srcRect/>
          <a:stretch>
            <a:fillRect/>
          </a:stretch>
        </p:blipFill>
        <p:spPr bwMode="auto">
          <a:xfrm>
            <a:off x="79631" y="3100893"/>
            <a:ext cx="1014012" cy="680506"/>
          </a:xfrm>
          <a:prstGeom prst="rect">
            <a:avLst/>
          </a:prstGeom>
          <a:noFill/>
          <a:ln>
            <a:noFill/>
          </a:ln>
        </p:spPr>
      </p:pic>
      <p:pic>
        <p:nvPicPr>
          <p:cNvPr id="22" name="Picture 21"/>
          <p:cNvPicPr/>
          <p:nvPr/>
        </p:nvPicPr>
        <p:blipFill>
          <a:blip r:embed="rId5"/>
          <a:stretch>
            <a:fillRect/>
          </a:stretch>
        </p:blipFill>
        <p:spPr>
          <a:xfrm>
            <a:off x="61263" y="5096082"/>
            <a:ext cx="1050748" cy="497473"/>
          </a:xfrm>
          <a:prstGeom prst="rect">
            <a:avLst/>
          </a:prstGeom>
        </p:spPr>
      </p:pic>
      <p:sp>
        <p:nvSpPr>
          <p:cNvPr id="7" name="Rectangle 6"/>
          <p:cNvSpPr/>
          <p:nvPr/>
        </p:nvSpPr>
        <p:spPr>
          <a:xfrm>
            <a:off x="7933118" y="3088708"/>
            <a:ext cx="6096000" cy="369332"/>
          </a:xfrm>
          <a:prstGeom prst="rect">
            <a:avLst/>
          </a:prstGeom>
        </p:spPr>
        <p:txBody>
          <a:bodyPr>
            <a:spAutoFit/>
          </a:bodyPr>
          <a:lstStyle/>
          <a:p>
            <a:pPr fontAlgn="t"/>
            <a:endParaRPr lang="en-GB" dirty="0"/>
          </a:p>
        </p:txBody>
      </p:sp>
      <p:sp>
        <p:nvSpPr>
          <p:cNvPr id="2" name="Content Placeholder 1"/>
          <p:cNvSpPr>
            <a:spLocks noGrp="1"/>
          </p:cNvSpPr>
          <p:nvPr>
            <p:ph idx="1"/>
          </p:nvPr>
        </p:nvSpPr>
        <p:spPr>
          <a:xfrm>
            <a:off x="1371600" y="2286000"/>
            <a:ext cx="9601200" cy="3720350"/>
          </a:xfrm>
        </p:spPr>
        <p:txBody>
          <a:bodyPr/>
          <a:lstStyle/>
          <a:p>
            <a:pPr marL="0" indent="0">
              <a:buNone/>
            </a:pPr>
            <a:endParaRPr lang="en-GB" dirty="0"/>
          </a:p>
          <a:p>
            <a:pPr marL="0" indent="0">
              <a:buNone/>
            </a:pPr>
            <a:endParaRPr lang="en-GB" dirty="0"/>
          </a:p>
        </p:txBody>
      </p:sp>
      <p:sp>
        <p:nvSpPr>
          <p:cNvPr id="4" name="TextBox 3"/>
          <p:cNvSpPr txBox="1"/>
          <p:nvPr/>
        </p:nvSpPr>
        <p:spPr>
          <a:xfrm>
            <a:off x="1561839" y="540398"/>
            <a:ext cx="7236822" cy="923330"/>
          </a:xfrm>
          <a:prstGeom prst="rect">
            <a:avLst/>
          </a:prstGeom>
          <a:noFill/>
        </p:spPr>
        <p:txBody>
          <a:bodyPr wrap="square" rtlCol="0">
            <a:spAutoFit/>
          </a:bodyPr>
          <a:lstStyle/>
          <a:p>
            <a:r>
              <a:rPr lang="en-GB" sz="5400" b="1" dirty="0"/>
              <a:t>Dance Festival</a:t>
            </a:r>
          </a:p>
        </p:txBody>
      </p:sp>
      <p:pic>
        <p:nvPicPr>
          <p:cNvPr id="23" name="Picture 22">
            <a:extLst>
              <a:ext uri="{FF2B5EF4-FFF2-40B4-BE49-F238E27FC236}">
                <a16:creationId xmlns:a16="http://schemas.microsoft.com/office/drawing/2014/main" id="{E38FEA42-8480-4E34-9536-9A60CA95D9F0}"/>
              </a:ext>
            </a:extLst>
          </p:cNvPr>
          <p:cNvPicPr>
            <a:picLocks noChangeAspect="1"/>
          </p:cNvPicPr>
          <p:nvPr/>
        </p:nvPicPr>
        <p:blipFill rotWithShape="1">
          <a:blip r:embed="rId6"/>
          <a:srcRect l="14928" t="18081" r="77356" b="7585"/>
          <a:stretch/>
        </p:blipFill>
        <p:spPr>
          <a:xfrm>
            <a:off x="-25798" y="-59969"/>
            <a:ext cx="1244998" cy="6917969"/>
          </a:xfrm>
          <a:prstGeom prst="rect">
            <a:avLst/>
          </a:prstGeom>
        </p:spPr>
      </p:pic>
      <p:sp>
        <p:nvSpPr>
          <p:cNvPr id="6" name="Rectangle 5">
            <a:extLst>
              <a:ext uri="{FF2B5EF4-FFF2-40B4-BE49-F238E27FC236}">
                <a16:creationId xmlns:a16="http://schemas.microsoft.com/office/drawing/2014/main" id="{82B4DA5B-9454-4FB6-B185-BDC0344E8670}"/>
              </a:ext>
            </a:extLst>
          </p:cNvPr>
          <p:cNvSpPr/>
          <p:nvPr/>
        </p:nvSpPr>
        <p:spPr>
          <a:xfrm>
            <a:off x="1470212" y="1573998"/>
            <a:ext cx="10067364" cy="3054234"/>
          </a:xfrm>
          <a:prstGeom prst="rect">
            <a:avLst/>
          </a:prstGeom>
        </p:spPr>
        <p:txBody>
          <a:bodyPr wrap="square">
            <a:spAutoFit/>
          </a:bodyPr>
          <a:lstStyle/>
          <a:p>
            <a:pPr algn="just">
              <a:lnSpc>
                <a:spcPct val="107000"/>
              </a:lnSpc>
              <a:spcAft>
                <a:spcPts val="800"/>
              </a:spcAft>
            </a:pPr>
            <a:r>
              <a:rPr lang="en-GB" b="1" dirty="0">
                <a:solidFill>
                  <a:srgbClr val="FF0000"/>
                </a:solidFill>
                <a:latin typeface="Calibri Light" panose="020F0302020204030204" pitchFamily="34" charset="0"/>
                <a:ea typeface="Calibri" panose="020F0502020204030204" pitchFamily="34" charset="0"/>
                <a:cs typeface="Times New Roman" panose="02020603050405020304" pitchFamily="18" charset="0"/>
              </a:rPr>
              <a:t>Each school will receive an invoice for their tickets from the Chippenham Sports Partnership. Any tickets that are not sold by a school will be collected on Dance Troop picture day Wednesday 17</a:t>
            </a:r>
            <a:r>
              <a:rPr lang="en-GB" b="1" baseline="30000" dirty="0">
                <a:solidFill>
                  <a:srgbClr val="FF0000"/>
                </a:solidFill>
                <a:latin typeface="Calibri Light" panose="020F0302020204030204" pitchFamily="34" charset="0"/>
                <a:ea typeface="Calibri" panose="020F0502020204030204" pitchFamily="34" charset="0"/>
                <a:cs typeface="Times New Roman" panose="02020603050405020304" pitchFamily="18" charset="0"/>
              </a:rPr>
              <a:t>th</a:t>
            </a:r>
            <a:r>
              <a:rPr lang="en-GB" b="1" dirty="0">
                <a:solidFill>
                  <a:srgbClr val="FF0000"/>
                </a:solidFill>
                <a:latin typeface="Calibri Light" panose="020F0302020204030204" pitchFamily="34" charset="0"/>
                <a:ea typeface="Calibri" panose="020F0502020204030204" pitchFamily="34" charset="0"/>
                <a:cs typeface="Times New Roman" panose="02020603050405020304" pitchFamily="18" charset="0"/>
              </a:rPr>
              <a:t> January – time to be confirmed</a:t>
            </a:r>
            <a:r>
              <a:rPr lang="en-GB" dirty="0">
                <a:latin typeface="Calibri Light" panose="020F0302020204030204" pitchFamily="34" charset="0"/>
                <a:ea typeface="Calibri" panose="020F0502020204030204" pitchFamily="34" charset="0"/>
                <a:cs typeface="Times New Roman" panose="02020603050405020304" pitchFamily="18" charset="0"/>
              </a:rPr>
              <a:t>. </a:t>
            </a:r>
          </a:p>
          <a:p>
            <a:pPr algn="just">
              <a:lnSpc>
                <a:spcPct val="107000"/>
              </a:lnSpc>
              <a:spcAft>
                <a:spcPts val="800"/>
              </a:spcAft>
            </a:pPr>
            <a:endParaRPr lang="en-GB" dirty="0">
              <a:latin typeface="Calibri Light" panose="020F03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GB" dirty="0">
                <a:latin typeface="Calibri Light" panose="020F0302020204030204" pitchFamily="34" charset="0"/>
                <a:ea typeface="Calibri" panose="020F0502020204030204" pitchFamily="34" charset="0"/>
                <a:cs typeface="Times New Roman" panose="02020603050405020304" pitchFamily="18" charset="0"/>
              </a:rPr>
              <a:t>The Chippenham Sports Partnership will then take responsibility for selling any remaining tickets</a:t>
            </a:r>
            <a:r>
              <a:rPr lang="en-GB" b="1"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 I will email you a letter to send home to parents telling them when and times, the tickets are on sale</a:t>
            </a:r>
            <a:r>
              <a:rPr lang="en-GB" dirty="0">
                <a:latin typeface="Calibri Light" panose="020F0302020204030204" pitchFamily="34" charset="0"/>
                <a:ea typeface="Calibri" panose="020F0502020204030204" pitchFamily="34" charset="0"/>
                <a:cs typeface="Times New Roman" panose="02020603050405020304" pitchFamily="18" charset="0"/>
              </a:rPr>
              <a:t>. Schools will not be invoiced for unsold tickets returned before this date, however, will be charged for unsold tickets returned after. Cost per ticket £4.00.</a:t>
            </a:r>
            <a:endParaRPr lang="en-GB" sz="105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GB" dirty="0">
                <a:latin typeface="Calibri Light" panose="020F0302020204030204" pitchFamily="34" charset="0"/>
                <a:ea typeface="Calibri" panose="020F0502020204030204" pitchFamily="34" charset="0"/>
                <a:cs typeface="Times New Roman" panose="02020603050405020304" pitchFamily="18" charset="0"/>
              </a:rPr>
              <a:t>Please note we will be holding a raffle prize again this each, each ticket cost £1.00</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7B998B12-874F-49D0-B82F-FCB3D293B874}"/>
              </a:ext>
            </a:extLst>
          </p:cNvPr>
          <p:cNvSpPr txBox="1"/>
          <p:nvPr/>
        </p:nvSpPr>
        <p:spPr>
          <a:xfrm>
            <a:off x="1293871" y="5674031"/>
            <a:ext cx="5628552" cy="923330"/>
          </a:xfrm>
          <a:prstGeom prst="rect">
            <a:avLst/>
          </a:prstGeom>
          <a:noFill/>
        </p:spPr>
        <p:txBody>
          <a:bodyPr wrap="square" rtlCol="0">
            <a:spAutoFit/>
          </a:bodyPr>
          <a:lstStyle/>
          <a:p>
            <a:r>
              <a:rPr lang="en-GB" dirty="0"/>
              <a:t>I need from you……</a:t>
            </a:r>
          </a:p>
          <a:p>
            <a:r>
              <a:rPr lang="en-GB" dirty="0"/>
              <a:t>I need all music and compere pieces by the end of next Friday – I have to have this at the </a:t>
            </a:r>
            <a:r>
              <a:rPr lang="en-GB" dirty="0" err="1"/>
              <a:t>Neeld</a:t>
            </a:r>
            <a:r>
              <a:rPr lang="en-GB" dirty="0"/>
              <a:t> hall!</a:t>
            </a:r>
          </a:p>
        </p:txBody>
      </p:sp>
    </p:spTree>
    <p:extLst>
      <p:ext uri="{BB962C8B-B14F-4D97-AF65-F5344CB8AC3E}">
        <p14:creationId xmlns:p14="http://schemas.microsoft.com/office/powerpoint/2010/main" val="29970836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1" y="0"/>
            <a:ext cx="1202940" cy="6858000"/>
          </a:xfrm>
          <a:prstGeom prst="rect">
            <a:avLst/>
          </a:prstGeom>
          <a:solidFill>
            <a:srgbClr val="FFFF99"/>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p:cNvPicPr/>
          <p:nvPr/>
        </p:nvPicPr>
        <p:blipFill>
          <a:blip r:embed="rId2"/>
          <a:stretch>
            <a:fillRect/>
          </a:stretch>
        </p:blipFill>
        <p:spPr>
          <a:xfrm>
            <a:off x="90931" y="207440"/>
            <a:ext cx="1021080" cy="1033145"/>
          </a:xfrm>
          <a:prstGeom prst="rect">
            <a:avLst/>
          </a:prstGeom>
        </p:spPr>
      </p:pic>
      <p:pic>
        <p:nvPicPr>
          <p:cNvPr id="17" name="Picture 16"/>
          <p:cNvPicPr/>
          <p:nvPr/>
        </p:nvPicPr>
        <p:blipFill>
          <a:blip r:embed="rId2"/>
          <a:stretch>
            <a:fillRect/>
          </a:stretch>
        </p:blipFill>
        <p:spPr>
          <a:xfrm>
            <a:off x="90931" y="1911612"/>
            <a:ext cx="1021080" cy="1033145"/>
          </a:xfrm>
          <a:prstGeom prst="rect">
            <a:avLst/>
          </a:prstGeom>
        </p:spPr>
      </p:pic>
      <p:pic>
        <p:nvPicPr>
          <p:cNvPr id="18" name="Picture 17"/>
          <p:cNvPicPr/>
          <p:nvPr/>
        </p:nvPicPr>
        <p:blipFill>
          <a:blip r:embed="rId2"/>
          <a:stretch>
            <a:fillRect/>
          </a:stretch>
        </p:blipFill>
        <p:spPr>
          <a:xfrm>
            <a:off x="90931" y="3922168"/>
            <a:ext cx="1021080" cy="1033145"/>
          </a:xfrm>
          <a:prstGeom prst="rect">
            <a:avLst/>
          </a:prstGeom>
        </p:spPr>
      </p:pic>
      <p:pic>
        <p:nvPicPr>
          <p:cNvPr id="19" name="Picture 18"/>
          <p:cNvPicPr/>
          <p:nvPr/>
        </p:nvPicPr>
        <p:blipFill>
          <a:blip r:embed="rId2"/>
          <a:stretch>
            <a:fillRect/>
          </a:stretch>
        </p:blipFill>
        <p:spPr>
          <a:xfrm>
            <a:off x="90931" y="5674031"/>
            <a:ext cx="1021080" cy="1033145"/>
          </a:xfrm>
          <a:prstGeom prst="rect">
            <a:avLst/>
          </a:prstGeom>
        </p:spPr>
      </p:pic>
      <p:pic>
        <p:nvPicPr>
          <p:cNvPr id="20" name="Picture 19"/>
          <p:cNvPicPr/>
          <p:nvPr/>
        </p:nvPicPr>
        <p:blipFill>
          <a:blip r:embed="rId3"/>
          <a:stretch>
            <a:fillRect/>
          </a:stretch>
        </p:blipFill>
        <p:spPr>
          <a:xfrm>
            <a:off x="97050" y="1353912"/>
            <a:ext cx="1019409" cy="440173"/>
          </a:xfrm>
          <a:prstGeom prst="rect">
            <a:avLst/>
          </a:prstGeom>
        </p:spPr>
      </p:pic>
      <p:pic>
        <p:nvPicPr>
          <p:cNvPr id="21" name="Picture 20" descr="N:\ABBEYFIELD\Logos\2014\Abbeyfield School New Logo Apr 2014 Colour.png"/>
          <p:cNvPicPr/>
          <p:nvPr/>
        </p:nvPicPr>
        <p:blipFill>
          <a:blip r:embed="rId4">
            <a:extLst>
              <a:ext uri="{28A0092B-C50C-407E-A947-70E740481C1C}">
                <a14:useLocalDpi xmlns:a14="http://schemas.microsoft.com/office/drawing/2010/main" val="0"/>
              </a:ext>
            </a:extLst>
          </a:blip>
          <a:srcRect/>
          <a:stretch>
            <a:fillRect/>
          </a:stretch>
        </p:blipFill>
        <p:spPr bwMode="auto">
          <a:xfrm>
            <a:off x="79631" y="3100893"/>
            <a:ext cx="1014012" cy="680506"/>
          </a:xfrm>
          <a:prstGeom prst="rect">
            <a:avLst/>
          </a:prstGeom>
          <a:noFill/>
          <a:ln>
            <a:noFill/>
          </a:ln>
        </p:spPr>
      </p:pic>
      <p:pic>
        <p:nvPicPr>
          <p:cNvPr id="22" name="Picture 21"/>
          <p:cNvPicPr/>
          <p:nvPr/>
        </p:nvPicPr>
        <p:blipFill>
          <a:blip r:embed="rId5"/>
          <a:stretch>
            <a:fillRect/>
          </a:stretch>
        </p:blipFill>
        <p:spPr>
          <a:xfrm>
            <a:off x="61263" y="5096082"/>
            <a:ext cx="1050748" cy="497473"/>
          </a:xfrm>
          <a:prstGeom prst="rect">
            <a:avLst/>
          </a:prstGeom>
        </p:spPr>
      </p:pic>
      <p:sp>
        <p:nvSpPr>
          <p:cNvPr id="7" name="Rectangle 6"/>
          <p:cNvSpPr/>
          <p:nvPr/>
        </p:nvSpPr>
        <p:spPr>
          <a:xfrm>
            <a:off x="7933118" y="3088708"/>
            <a:ext cx="6096000" cy="369332"/>
          </a:xfrm>
          <a:prstGeom prst="rect">
            <a:avLst/>
          </a:prstGeom>
        </p:spPr>
        <p:txBody>
          <a:bodyPr>
            <a:spAutoFit/>
          </a:bodyPr>
          <a:lstStyle/>
          <a:p>
            <a:pPr fontAlgn="t"/>
            <a:endParaRPr lang="en-GB" dirty="0"/>
          </a:p>
        </p:txBody>
      </p:sp>
      <p:sp>
        <p:nvSpPr>
          <p:cNvPr id="4" name="TextBox 3"/>
          <p:cNvSpPr txBox="1"/>
          <p:nvPr/>
        </p:nvSpPr>
        <p:spPr>
          <a:xfrm>
            <a:off x="1567543" y="151644"/>
            <a:ext cx="9898316" cy="8956298"/>
          </a:xfrm>
          <a:prstGeom prst="rect">
            <a:avLst/>
          </a:prstGeom>
          <a:noFill/>
        </p:spPr>
        <p:txBody>
          <a:bodyPr wrap="square" rtlCol="0">
            <a:spAutoFit/>
          </a:bodyPr>
          <a:lstStyle/>
          <a:p>
            <a:r>
              <a:rPr lang="en-GB" sz="5400" b="1" dirty="0">
                <a:solidFill>
                  <a:schemeClr val="accent1"/>
                </a:solidFill>
              </a:rPr>
              <a:t>Face to face CPD </a:t>
            </a:r>
          </a:p>
          <a:p>
            <a:r>
              <a:rPr lang="en-GB" sz="5400" b="1" dirty="0">
                <a:solidFill>
                  <a:schemeClr val="accent1"/>
                </a:solidFill>
              </a:rPr>
              <a:t>Course – Shooting Stars</a:t>
            </a:r>
          </a:p>
          <a:p>
            <a:endParaRPr lang="en-GB" sz="5400" b="1" dirty="0">
              <a:solidFill>
                <a:schemeClr val="accent1"/>
              </a:solidFill>
            </a:endParaRPr>
          </a:p>
          <a:p>
            <a:r>
              <a:rPr lang="en-GB" dirty="0"/>
              <a:t>The FA’s Shooting Stars inspired by Disney and working in collaboration with the Youth Sport Trust and the National Literacy Trust, uses Disney storytelling to inspire girls to get physically active.</a:t>
            </a:r>
          </a:p>
          <a:p>
            <a:r>
              <a:rPr lang="en-GB" dirty="0"/>
              <a:t>The FA’s Shooting Stars takes the form of two programmes:</a:t>
            </a:r>
          </a:p>
          <a:p>
            <a:r>
              <a:rPr lang="en-GB" u="sng" dirty="0"/>
              <a:t>The FA’s Shooting Stars Active Play Through Storytelling inspired by Disney</a:t>
            </a:r>
            <a:br>
              <a:rPr lang="en-GB" dirty="0"/>
            </a:br>
            <a:br>
              <a:rPr lang="en-GB" dirty="0"/>
            </a:br>
            <a:r>
              <a:rPr lang="en-GB" dirty="0"/>
              <a:t>This programme aims to capture Key Stage 1 (5-7 years old) girls’ imaginations while developing their fundamental movement and speaking and listening skills. Supported by the National Literacy Trust, these sessions also provide the opportunity to achieve the learning objectives which are based on the national curriculum for Key Stage 1 English and PE.</a:t>
            </a:r>
          </a:p>
          <a:p>
            <a:r>
              <a:rPr lang="en-GB" u="sng" dirty="0"/>
              <a:t>The FA’s Shooting Stars Girls’ Football Club inspired by Disney</a:t>
            </a:r>
            <a:br>
              <a:rPr lang="en-GB" dirty="0"/>
            </a:br>
            <a:br>
              <a:rPr lang="en-GB" dirty="0"/>
            </a:br>
            <a:r>
              <a:rPr lang="en-GB" dirty="0"/>
              <a:t>This programme is targeted at girls in Key Stage 2 (7-11 years old) and uses storytelling to advance their journey into a girls-only after school club, where they will learn basic footballing skills while engaging in imaginative play.</a:t>
            </a:r>
          </a:p>
          <a:p>
            <a:endParaRPr lang="en-GB" sz="5400" b="1" dirty="0">
              <a:solidFill>
                <a:schemeClr val="accent1"/>
              </a:solidFill>
            </a:endParaRPr>
          </a:p>
          <a:p>
            <a:endParaRPr lang="en-GB" sz="5400" b="1" dirty="0">
              <a:solidFill>
                <a:schemeClr val="accent1"/>
              </a:solidFill>
            </a:endParaRPr>
          </a:p>
          <a:p>
            <a:endParaRPr lang="en-GB" sz="5400" b="1" dirty="0">
              <a:solidFill>
                <a:schemeClr val="accent1"/>
              </a:solidFill>
            </a:endParaRPr>
          </a:p>
        </p:txBody>
      </p:sp>
      <p:pic>
        <p:nvPicPr>
          <p:cNvPr id="25" name="Picture 24">
            <a:extLst>
              <a:ext uri="{FF2B5EF4-FFF2-40B4-BE49-F238E27FC236}">
                <a16:creationId xmlns:a16="http://schemas.microsoft.com/office/drawing/2014/main" id="{B29A2A32-997F-4941-BBE5-4011EEA2052A}"/>
              </a:ext>
            </a:extLst>
          </p:cNvPr>
          <p:cNvPicPr>
            <a:picLocks noChangeAspect="1"/>
          </p:cNvPicPr>
          <p:nvPr/>
        </p:nvPicPr>
        <p:blipFill rotWithShape="1">
          <a:blip r:embed="rId6"/>
          <a:srcRect l="14928" t="18081" r="77356" b="7585"/>
          <a:stretch/>
        </p:blipFill>
        <p:spPr>
          <a:xfrm>
            <a:off x="-25798" y="-59969"/>
            <a:ext cx="1244998" cy="6917969"/>
          </a:xfrm>
          <a:prstGeom prst="rect">
            <a:avLst/>
          </a:prstGeom>
        </p:spPr>
      </p:pic>
      <p:sp>
        <p:nvSpPr>
          <p:cNvPr id="2" name="TextBox 1">
            <a:extLst>
              <a:ext uri="{FF2B5EF4-FFF2-40B4-BE49-F238E27FC236}">
                <a16:creationId xmlns:a16="http://schemas.microsoft.com/office/drawing/2014/main" id="{256333DB-0D2F-46FF-9A5F-B7749552CF48}"/>
              </a:ext>
            </a:extLst>
          </p:cNvPr>
          <p:cNvSpPr txBox="1"/>
          <p:nvPr/>
        </p:nvSpPr>
        <p:spPr>
          <a:xfrm>
            <a:off x="8274424" y="151644"/>
            <a:ext cx="4159623" cy="2585323"/>
          </a:xfrm>
          <a:prstGeom prst="rect">
            <a:avLst/>
          </a:prstGeom>
          <a:noFill/>
        </p:spPr>
        <p:txBody>
          <a:bodyPr wrap="square" rtlCol="0">
            <a:spAutoFit/>
          </a:bodyPr>
          <a:lstStyle/>
          <a:p>
            <a:r>
              <a:rPr lang="en-GB" dirty="0"/>
              <a:t>Date to be confirmed</a:t>
            </a:r>
          </a:p>
          <a:p>
            <a:r>
              <a:rPr lang="en-GB" dirty="0"/>
              <a:t>Thursday 22</a:t>
            </a:r>
            <a:r>
              <a:rPr lang="en-GB" baseline="30000" dirty="0"/>
              <a:t>nd</a:t>
            </a:r>
            <a:r>
              <a:rPr lang="en-GB" dirty="0"/>
              <a:t> February 9am – 12.20pm</a:t>
            </a:r>
          </a:p>
          <a:p>
            <a:r>
              <a:rPr lang="en-GB" dirty="0"/>
              <a:t>Thursday 7</a:t>
            </a:r>
            <a:r>
              <a:rPr lang="en-GB" baseline="30000" dirty="0"/>
              <a:t>th</a:t>
            </a:r>
            <a:r>
              <a:rPr lang="en-GB" dirty="0"/>
              <a:t> March 9am – 12.20pm</a:t>
            </a:r>
          </a:p>
          <a:p>
            <a:r>
              <a:rPr lang="en-GB" dirty="0"/>
              <a:t>Thursday 21</a:t>
            </a:r>
            <a:r>
              <a:rPr lang="en-GB" baseline="30000" dirty="0"/>
              <a:t>st</a:t>
            </a:r>
            <a:r>
              <a:rPr lang="en-GB" dirty="0"/>
              <a:t> March 9am – 12.20pm</a:t>
            </a:r>
          </a:p>
          <a:p>
            <a:r>
              <a:rPr lang="en-GB" dirty="0"/>
              <a:t>Friday 26</a:t>
            </a:r>
            <a:r>
              <a:rPr lang="en-GB" baseline="30000" dirty="0"/>
              <a:t>th</a:t>
            </a:r>
            <a:r>
              <a:rPr lang="en-GB" dirty="0"/>
              <a:t> April 9am – 12.20pm</a:t>
            </a:r>
          </a:p>
          <a:p>
            <a:r>
              <a:rPr lang="en-GB" dirty="0"/>
              <a:t> </a:t>
            </a:r>
          </a:p>
          <a:p>
            <a:r>
              <a:rPr lang="en-GB" dirty="0"/>
              <a:t>Abbeyfield School Chippenham Wiltshire SN15 3XB</a:t>
            </a:r>
          </a:p>
          <a:p>
            <a:endParaRPr lang="en-GB" dirty="0"/>
          </a:p>
        </p:txBody>
      </p:sp>
    </p:spTree>
    <p:extLst>
      <p:ext uri="{BB962C8B-B14F-4D97-AF65-F5344CB8AC3E}">
        <p14:creationId xmlns:p14="http://schemas.microsoft.com/office/powerpoint/2010/main" val="16542347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1" y="0"/>
            <a:ext cx="1202940" cy="6858000"/>
          </a:xfrm>
          <a:prstGeom prst="rect">
            <a:avLst/>
          </a:prstGeom>
          <a:solidFill>
            <a:srgbClr val="FFFF99"/>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p:cNvPicPr/>
          <p:nvPr/>
        </p:nvPicPr>
        <p:blipFill>
          <a:blip r:embed="rId2"/>
          <a:stretch>
            <a:fillRect/>
          </a:stretch>
        </p:blipFill>
        <p:spPr>
          <a:xfrm>
            <a:off x="90931" y="207440"/>
            <a:ext cx="1021080" cy="1033145"/>
          </a:xfrm>
          <a:prstGeom prst="rect">
            <a:avLst/>
          </a:prstGeom>
        </p:spPr>
      </p:pic>
      <p:pic>
        <p:nvPicPr>
          <p:cNvPr id="17" name="Picture 16"/>
          <p:cNvPicPr/>
          <p:nvPr/>
        </p:nvPicPr>
        <p:blipFill>
          <a:blip r:embed="rId2"/>
          <a:stretch>
            <a:fillRect/>
          </a:stretch>
        </p:blipFill>
        <p:spPr>
          <a:xfrm>
            <a:off x="90931" y="1911612"/>
            <a:ext cx="1021080" cy="1033145"/>
          </a:xfrm>
          <a:prstGeom prst="rect">
            <a:avLst/>
          </a:prstGeom>
        </p:spPr>
      </p:pic>
      <p:pic>
        <p:nvPicPr>
          <p:cNvPr id="18" name="Picture 17"/>
          <p:cNvPicPr/>
          <p:nvPr/>
        </p:nvPicPr>
        <p:blipFill>
          <a:blip r:embed="rId2"/>
          <a:stretch>
            <a:fillRect/>
          </a:stretch>
        </p:blipFill>
        <p:spPr>
          <a:xfrm>
            <a:off x="90931" y="3922168"/>
            <a:ext cx="1021080" cy="1033145"/>
          </a:xfrm>
          <a:prstGeom prst="rect">
            <a:avLst/>
          </a:prstGeom>
        </p:spPr>
      </p:pic>
      <p:pic>
        <p:nvPicPr>
          <p:cNvPr id="19" name="Picture 18"/>
          <p:cNvPicPr/>
          <p:nvPr/>
        </p:nvPicPr>
        <p:blipFill>
          <a:blip r:embed="rId2"/>
          <a:stretch>
            <a:fillRect/>
          </a:stretch>
        </p:blipFill>
        <p:spPr>
          <a:xfrm>
            <a:off x="90931" y="5674031"/>
            <a:ext cx="1021080" cy="1033145"/>
          </a:xfrm>
          <a:prstGeom prst="rect">
            <a:avLst/>
          </a:prstGeom>
        </p:spPr>
      </p:pic>
      <p:pic>
        <p:nvPicPr>
          <p:cNvPr id="20" name="Picture 19"/>
          <p:cNvPicPr/>
          <p:nvPr/>
        </p:nvPicPr>
        <p:blipFill>
          <a:blip r:embed="rId3"/>
          <a:stretch>
            <a:fillRect/>
          </a:stretch>
        </p:blipFill>
        <p:spPr>
          <a:xfrm>
            <a:off x="97050" y="1353912"/>
            <a:ext cx="1019409" cy="440173"/>
          </a:xfrm>
          <a:prstGeom prst="rect">
            <a:avLst/>
          </a:prstGeom>
        </p:spPr>
      </p:pic>
      <p:pic>
        <p:nvPicPr>
          <p:cNvPr id="21" name="Picture 20" descr="N:\ABBEYFIELD\Logos\2014\Abbeyfield School New Logo Apr 2014 Colour.png"/>
          <p:cNvPicPr/>
          <p:nvPr/>
        </p:nvPicPr>
        <p:blipFill>
          <a:blip r:embed="rId4">
            <a:extLst>
              <a:ext uri="{28A0092B-C50C-407E-A947-70E740481C1C}">
                <a14:useLocalDpi xmlns:a14="http://schemas.microsoft.com/office/drawing/2010/main" val="0"/>
              </a:ext>
            </a:extLst>
          </a:blip>
          <a:srcRect/>
          <a:stretch>
            <a:fillRect/>
          </a:stretch>
        </p:blipFill>
        <p:spPr bwMode="auto">
          <a:xfrm>
            <a:off x="79631" y="3100893"/>
            <a:ext cx="1014012" cy="680506"/>
          </a:xfrm>
          <a:prstGeom prst="rect">
            <a:avLst/>
          </a:prstGeom>
          <a:noFill/>
          <a:ln>
            <a:noFill/>
          </a:ln>
        </p:spPr>
      </p:pic>
      <p:pic>
        <p:nvPicPr>
          <p:cNvPr id="22" name="Picture 21"/>
          <p:cNvPicPr/>
          <p:nvPr/>
        </p:nvPicPr>
        <p:blipFill>
          <a:blip r:embed="rId5"/>
          <a:stretch>
            <a:fillRect/>
          </a:stretch>
        </p:blipFill>
        <p:spPr>
          <a:xfrm>
            <a:off x="61263" y="5096082"/>
            <a:ext cx="1050748" cy="497473"/>
          </a:xfrm>
          <a:prstGeom prst="rect">
            <a:avLst/>
          </a:prstGeom>
        </p:spPr>
      </p:pic>
      <p:sp>
        <p:nvSpPr>
          <p:cNvPr id="7" name="Rectangle 6"/>
          <p:cNvSpPr/>
          <p:nvPr/>
        </p:nvSpPr>
        <p:spPr>
          <a:xfrm>
            <a:off x="7933118" y="3088708"/>
            <a:ext cx="6096000" cy="369332"/>
          </a:xfrm>
          <a:prstGeom prst="rect">
            <a:avLst/>
          </a:prstGeom>
        </p:spPr>
        <p:txBody>
          <a:bodyPr>
            <a:spAutoFit/>
          </a:bodyPr>
          <a:lstStyle/>
          <a:p>
            <a:pPr fontAlgn="t"/>
            <a:endParaRPr lang="en-GB" dirty="0"/>
          </a:p>
        </p:txBody>
      </p:sp>
      <p:sp>
        <p:nvSpPr>
          <p:cNvPr id="4" name="TextBox 3"/>
          <p:cNvSpPr txBox="1"/>
          <p:nvPr/>
        </p:nvSpPr>
        <p:spPr>
          <a:xfrm>
            <a:off x="1567542" y="151644"/>
            <a:ext cx="10624457" cy="646331"/>
          </a:xfrm>
          <a:prstGeom prst="rect">
            <a:avLst/>
          </a:prstGeom>
          <a:noFill/>
        </p:spPr>
        <p:txBody>
          <a:bodyPr wrap="square" rtlCol="0">
            <a:spAutoFit/>
          </a:bodyPr>
          <a:lstStyle/>
          <a:p>
            <a:r>
              <a:rPr lang="en-GB" sz="3600" dirty="0"/>
              <a:t>Pete Hickerton &lt;</a:t>
            </a:r>
            <a:r>
              <a:rPr lang="en-GB" sz="3600" u="sng" dirty="0">
                <a:hlinkClick r:id="rId6"/>
              </a:rPr>
              <a:t>pete@phsports.co.uk</a:t>
            </a:r>
            <a:r>
              <a:rPr lang="en-GB" sz="3600" u="sng" dirty="0"/>
              <a:t>  Conference</a:t>
            </a:r>
            <a:endParaRPr lang="en-GB" sz="8800" b="1" dirty="0">
              <a:solidFill>
                <a:schemeClr val="accent1"/>
              </a:solidFill>
            </a:endParaRPr>
          </a:p>
        </p:txBody>
      </p:sp>
      <p:pic>
        <p:nvPicPr>
          <p:cNvPr id="25" name="Picture 24">
            <a:extLst>
              <a:ext uri="{FF2B5EF4-FFF2-40B4-BE49-F238E27FC236}">
                <a16:creationId xmlns:a16="http://schemas.microsoft.com/office/drawing/2014/main" id="{B29A2A32-997F-4941-BBE5-4011EEA2052A}"/>
              </a:ext>
            </a:extLst>
          </p:cNvPr>
          <p:cNvPicPr>
            <a:picLocks noChangeAspect="1"/>
          </p:cNvPicPr>
          <p:nvPr/>
        </p:nvPicPr>
        <p:blipFill rotWithShape="1">
          <a:blip r:embed="rId7"/>
          <a:srcRect l="14928" t="18081" r="77356" b="7585"/>
          <a:stretch/>
        </p:blipFill>
        <p:spPr>
          <a:xfrm>
            <a:off x="-25798" y="-59969"/>
            <a:ext cx="1244998" cy="6917969"/>
          </a:xfrm>
          <a:prstGeom prst="rect">
            <a:avLst/>
          </a:prstGeom>
        </p:spPr>
      </p:pic>
      <p:sp>
        <p:nvSpPr>
          <p:cNvPr id="3" name="Rectangle 2">
            <a:extLst>
              <a:ext uri="{FF2B5EF4-FFF2-40B4-BE49-F238E27FC236}">
                <a16:creationId xmlns:a16="http://schemas.microsoft.com/office/drawing/2014/main" id="{91F326CA-2195-4F3C-910E-35E5F40EF06B}"/>
              </a:ext>
            </a:extLst>
          </p:cNvPr>
          <p:cNvSpPr/>
          <p:nvPr/>
        </p:nvSpPr>
        <p:spPr>
          <a:xfrm>
            <a:off x="1528159" y="724012"/>
            <a:ext cx="4083747" cy="5867953"/>
          </a:xfrm>
          <a:prstGeom prst="rect">
            <a:avLst/>
          </a:prstGeom>
        </p:spPr>
        <p:txBody>
          <a:bodyPr wrap="square">
            <a:spAutoFit/>
          </a:bodyPr>
          <a:lstStyle/>
          <a:p>
            <a:pPr>
              <a:lnSpc>
                <a:spcPct val="175000"/>
              </a:lnSpc>
            </a:pPr>
            <a:r>
              <a:rPr lang="en-GB" sz="1200" dirty="0">
                <a:solidFill>
                  <a:srgbClr val="23496D"/>
                </a:solidFill>
                <a:latin typeface="Arial" panose="020B0604020202020204" pitchFamily="34" charset="0"/>
                <a:ea typeface="Calibri" panose="020F0502020204030204" pitchFamily="34" charset="0"/>
              </a:rPr>
              <a:t>We are thrilled to announce the upcoming Primary School PE Conference, an exciting event set to challenge and support you in developing PE, School Sport and Physical Activity in your school and across the region!</a:t>
            </a:r>
            <a:br>
              <a:rPr lang="en-GB" sz="1200" dirty="0">
                <a:solidFill>
                  <a:srgbClr val="23496D"/>
                </a:solidFill>
                <a:latin typeface="Arial" panose="020B0604020202020204" pitchFamily="34" charset="0"/>
                <a:ea typeface="Calibri" panose="020F0502020204030204" pitchFamily="34" charset="0"/>
              </a:rPr>
            </a:br>
            <a:br>
              <a:rPr lang="en-GB" sz="1200" dirty="0">
                <a:solidFill>
                  <a:srgbClr val="23496D"/>
                </a:solidFill>
                <a:latin typeface="Arial" panose="020B0604020202020204" pitchFamily="34" charset="0"/>
                <a:ea typeface="Calibri" panose="020F0502020204030204" pitchFamily="34" charset="0"/>
              </a:rPr>
            </a:br>
            <a:r>
              <a:rPr lang="en-GB" sz="1200" dirty="0">
                <a:solidFill>
                  <a:srgbClr val="23496D"/>
                </a:solidFill>
                <a:latin typeface="Arial" panose="020B0604020202020204" pitchFamily="34" charset="0"/>
                <a:ea typeface="Calibri" panose="020F0502020204030204" pitchFamily="34" charset="0"/>
              </a:rPr>
              <a:t>Mark your calendars for 26</a:t>
            </a:r>
            <a:r>
              <a:rPr lang="en-GB" sz="1200" baseline="30000" dirty="0">
                <a:solidFill>
                  <a:srgbClr val="23496D"/>
                </a:solidFill>
                <a:latin typeface="Arial" panose="020B0604020202020204" pitchFamily="34" charset="0"/>
                <a:ea typeface="Calibri" panose="020F0502020204030204" pitchFamily="34" charset="0"/>
              </a:rPr>
              <a:t>th</a:t>
            </a:r>
            <a:r>
              <a:rPr lang="en-GB" sz="1200" dirty="0">
                <a:solidFill>
                  <a:srgbClr val="23496D"/>
                </a:solidFill>
                <a:latin typeface="Arial" panose="020B0604020202020204" pitchFamily="34" charset="0"/>
                <a:ea typeface="Calibri" panose="020F0502020204030204" pitchFamily="34" charset="0"/>
              </a:rPr>
              <a:t> March 2024, as we gather at </a:t>
            </a:r>
            <a:r>
              <a:rPr lang="en-GB" sz="1200" dirty="0" err="1">
                <a:solidFill>
                  <a:srgbClr val="23496D"/>
                </a:solidFill>
                <a:latin typeface="Arial" panose="020B0604020202020204" pitchFamily="34" charset="0"/>
                <a:ea typeface="Calibri" panose="020F0502020204030204" pitchFamily="34" charset="0"/>
              </a:rPr>
              <a:t>Dauntsey</a:t>
            </a:r>
            <a:r>
              <a:rPr lang="en-GB" sz="1200" dirty="0">
                <a:solidFill>
                  <a:srgbClr val="23496D"/>
                </a:solidFill>
                <a:latin typeface="Arial" panose="020B0604020202020204" pitchFamily="34" charset="0"/>
                <a:ea typeface="Calibri" panose="020F0502020204030204" pitchFamily="34" charset="0"/>
              </a:rPr>
              <a:t> School to delve into a day of enriching discussions, practical workshops, and inspirational insights.</a:t>
            </a:r>
            <a:endParaRPr lang="en-GB" sz="1200" dirty="0">
              <a:latin typeface="Calibri" panose="020F0502020204030204" pitchFamily="34" charset="0"/>
              <a:ea typeface="Calibri" panose="020F0502020204030204" pitchFamily="34" charset="0"/>
            </a:endParaRPr>
          </a:p>
          <a:p>
            <a:pPr>
              <a:lnSpc>
                <a:spcPct val="175000"/>
              </a:lnSpc>
            </a:pPr>
            <a:r>
              <a:rPr lang="en-GB" sz="1200" dirty="0">
                <a:solidFill>
                  <a:srgbClr val="23496D"/>
                </a:solidFill>
                <a:latin typeface="Arial" panose="020B0604020202020204" pitchFamily="34" charset="0"/>
                <a:ea typeface="Calibri" panose="020F0502020204030204" pitchFamily="34" charset="0"/>
              </a:rPr>
              <a:t> </a:t>
            </a:r>
            <a:r>
              <a:rPr lang="en-GB" sz="1200" b="1" dirty="0">
                <a:solidFill>
                  <a:srgbClr val="23496D"/>
                </a:solidFill>
                <a:latin typeface="Arial" panose="020B0604020202020204" pitchFamily="34" charset="0"/>
                <a:ea typeface="Calibri" panose="020F0502020204030204" pitchFamily="34" charset="0"/>
              </a:rPr>
              <a:t>Express your interest before end of today to attend for just £25</a:t>
            </a:r>
            <a:endParaRPr lang="en-GB" sz="1200" dirty="0">
              <a:latin typeface="Calibri" panose="020F0502020204030204" pitchFamily="34" charset="0"/>
              <a:ea typeface="Calibri" panose="020F0502020204030204" pitchFamily="34" charset="0"/>
            </a:endParaRPr>
          </a:p>
          <a:p>
            <a:pPr>
              <a:lnSpc>
                <a:spcPct val="175000"/>
              </a:lnSpc>
            </a:pPr>
            <a:r>
              <a:rPr lang="en-GB" sz="1200" dirty="0">
                <a:solidFill>
                  <a:srgbClr val="23496D"/>
                </a:solidFill>
                <a:latin typeface="Arial" panose="020B0604020202020204" pitchFamily="34" charset="0"/>
                <a:ea typeface="Calibri" panose="020F0502020204030204" pitchFamily="34" charset="0"/>
              </a:rPr>
              <a:t>Simply click on the link below to complete a quick form expressing your interest. By doing so, you'll secure your place in the Super Early Bird Registration queue, with no immediate commitments or payments required at this stage. We will then be in touch in the new year to give you unique access to book for just £25 instead of the standard rate of £50.</a:t>
            </a:r>
            <a:endParaRPr lang="en-GB" sz="1200" dirty="0">
              <a:effectLst/>
              <a:latin typeface="Calibri" panose="020F0502020204030204" pitchFamily="34" charset="0"/>
              <a:ea typeface="Calibri" panose="020F0502020204030204" pitchFamily="34" charset="0"/>
            </a:endParaRPr>
          </a:p>
        </p:txBody>
      </p:sp>
      <p:sp>
        <p:nvSpPr>
          <p:cNvPr id="5" name="Rectangle 4">
            <a:extLst>
              <a:ext uri="{FF2B5EF4-FFF2-40B4-BE49-F238E27FC236}">
                <a16:creationId xmlns:a16="http://schemas.microsoft.com/office/drawing/2014/main" id="{4778B512-8511-47AD-8DA4-ACC3047B1F39}"/>
              </a:ext>
            </a:extLst>
          </p:cNvPr>
          <p:cNvSpPr/>
          <p:nvPr/>
        </p:nvSpPr>
        <p:spPr>
          <a:xfrm>
            <a:off x="5853953" y="788204"/>
            <a:ext cx="6427694" cy="5221622"/>
          </a:xfrm>
          <a:prstGeom prst="rect">
            <a:avLst/>
          </a:prstGeom>
        </p:spPr>
        <p:txBody>
          <a:bodyPr wrap="square">
            <a:spAutoFit/>
          </a:bodyPr>
          <a:lstStyle/>
          <a:p>
            <a:pPr>
              <a:lnSpc>
                <a:spcPct val="175000"/>
              </a:lnSpc>
            </a:pPr>
            <a:r>
              <a:rPr lang="en-GB" sz="1200" b="1" dirty="0">
                <a:solidFill>
                  <a:srgbClr val="23496D"/>
                </a:solidFill>
                <a:latin typeface="Arial" panose="020B0604020202020204" pitchFamily="34" charset="0"/>
                <a:ea typeface="Calibri" panose="020F0502020204030204" pitchFamily="34" charset="0"/>
              </a:rPr>
              <a:t>Event Highlights:</a:t>
            </a:r>
            <a:endParaRPr lang="en-GB" sz="1200" dirty="0">
              <a:latin typeface="Calibri" panose="020F0502020204030204" pitchFamily="34" charset="0"/>
              <a:ea typeface="Calibri" panose="020F0502020204030204" pitchFamily="34" charset="0"/>
            </a:endParaRPr>
          </a:p>
          <a:p>
            <a:pPr marL="342900" lvl="0" indent="-342900">
              <a:lnSpc>
                <a:spcPct val="175000"/>
              </a:lnSpc>
              <a:spcAft>
                <a:spcPts val="0"/>
              </a:spcAft>
              <a:buSzPts val="1000"/>
              <a:buFont typeface="Symbol" panose="05050102010706020507" pitchFamily="18" charset="2"/>
              <a:buChar char=""/>
              <a:tabLst>
                <a:tab pos="457200" algn="l"/>
              </a:tabLst>
            </a:pPr>
            <a:r>
              <a:rPr lang="en-GB" sz="1200" b="1" dirty="0">
                <a:solidFill>
                  <a:srgbClr val="23496D"/>
                </a:solidFill>
                <a:latin typeface="Arial" panose="020B0604020202020204" pitchFamily="34" charset="0"/>
                <a:ea typeface="Times New Roman" panose="02020603050405020304" pitchFamily="18" charset="0"/>
              </a:rPr>
              <a:t>Date:</a:t>
            </a:r>
            <a:r>
              <a:rPr lang="en-GB" sz="1200" dirty="0">
                <a:solidFill>
                  <a:srgbClr val="23496D"/>
                </a:solidFill>
                <a:latin typeface="Arial" panose="020B0604020202020204" pitchFamily="34" charset="0"/>
                <a:ea typeface="Times New Roman" panose="02020603050405020304" pitchFamily="18" charset="0"/>
              </a:rPr>
              <a:t> Tuesday, 26</a:t>
            </a:r>
            <a:r>
              <a:rPr lang="en-GB" sz="1200" baseline="30000" dirty="0">
                <a:solidFill>
                  <a:srgbClr val="23496D"/>
                </a:solidFill>
                <a:latin typeface="Arial" panose="020B0604020202020204" pitchFamily="34" charset="0"/>
                <a:ea typeface="Times New Roman" panose="02020603050405020304" pitchFamily="18" charset="0"/>
              </a:rPr>
              <a:t>th</a:t>
            </a:r>
            <a:r>
              <a:rPr lang="en-GB" sz="1200" dirty="0">
                <a:solidFill>
                  <a:srgbClr val="23496D"/>
                </a:solidFill>
                <a:latin typeface="Arial" panose="020B0604020202020204" pitchFamily="34" charset="0"/>
                <a:ea typeface="Times New Roman" panose="02020603050405020304" pitchFamily="18" charset="0"/>
              </a:rPr>
              <a:t> March 2024</a:t>
            </a:r>
            <a:endParaRPr lang="en-GB" sz="1200" dirty="0">
              <a:solidFill>
                <a:srgbClr val="23496D"/>
              </a:solidFill>
              <a:latin typeface="Calibri" panose="020F0502020204030204" pitchFamily="34" charset="0"/>
              <a:ea typeface="Calibri" panose="020F0502020204030204" pitchFamily="34" charset="0"/>
            </a:endParaRPr>
          </a:p>
          <a:p>
            <a:pPr marL="342900" lvl="0" indent="-342900">
              <a:lnSpc>
                <a:spcPct val="175000"/>
              </a:lnSpc>
              <a:spcAft>
                <a:spcPts val="0"/>
              </a:spcAft>
              <a:buSzPts val="1000"/>
              <a:buFont typeface="Symbol" panose="05050102010706020507" pitchFamily="18" charset="2"/>
              <a:buChar char=""/>
              <a:tabLst>
                <a:tab pos="457200" algn="l"/>
              </a:tabLst>
            </a:pPr>
            <a:r>
              <a:rPr lang="en-GB" sz="1200" b="1" dirty="0">
                <a:solidFill>
                  <a:srgbClr val="23496D"/>
                </a:solidFill>
                <a:latin typeface="Arial" panose="020B0604020202020204" pitchFamily="34" charset="0"/>
                <a:ea typeface="Times New Roman" panose="02020603050405020304" pitchFamily="18" charset="0"/>
              </a:rPr>
              <a:t>Location: </a:t>
            </a:r>
            <a:r>
              <a:rPr lang="en-GB" sz="1200" dirty="0" err="1">
                <a:solidFill>
                  <a:srgbClr val="23496D"/>
                </a:solidFill>
                <a:latin typeface="Arial" panose="020B0604020202020204" pitchFamily="34" charset="0"/>
                <a:ea typeface="Times New Roman" panose="02020603050405020304" pitchFamily="18" charset="0"/>
              </a:rPr>
              <a:t>Daunstey</a:t>
            </a:r>
            <a:r>
              <a:rPr lang="en-GB" sz="1200" dirty="0">
                <a:solidFill>
                  <a:srgbClr val="23496D"/>
                </a:solidFill>
                <a:latin typeface="Arial" panose="020B0604020202020204" pitchFamily="34" charset="0"/>
                <a:ea typeface="Times New Roman" panose="02020603050405020304" pitchFamily="18" charset="0"/>
              </a:rPr>
              <a:t> School, West </a:t>
            </a:r>
            <a:r>
              <a:rPr lang="en-GB" sz="1200" dirty="0" err="1">
                <a:solidFill>
                  <a:srgbClr val="23496D"/>
                </a:solidFill>
                <a:latin typeface="Arial" panose="020B0604020202020204" pitchFamily="34" charset="0"/>
                <a:ea typeface="Times New Roman" panose="02020603050405020304" pitchFamily="18" charset="0"/>
              </a:rPr>
              <a:t>Lavington</a:t>
            </a:r>
            <a:r>
              <a:rPr lang="en-GB" sz="1200" dirty="0">
                <a:solidFill>
                  <a:srgbClr val="23496D"/>
                </a:solidFill>
                <a:latin typeface="Arial" panose="020B0604020202020204" pitchFamily="34" charset="0"/>
                <a:ea typeface="Times New Roman" panose="02020603050405020304" pitchFamily="18" charset="0"/>
              </a:rPr>
              <a:t>, Devizes, SN10 4HE</a:t>
            </a:r>
            <a:endParaRPr lang="en-GB" sz="1200" dirty="0">
              <a:solidFill>
                <a:srgbClr val="23496D"/>
              </a:solidFill>
              <a:latin typeface="Calibri" panose="020F0502020204030204" pitchFamily="34" charset="0"/>
              <a:ea typeface="Calibri" panose="020F0502020204030204" pitchFamily="34" charset="0"/>
            </a:endParaRPr>
          </a:p>
          <a:p>
            <a:pPr marL="342900" lvl="0" indent="-342900">
              <a:lnSpc>
                <a:spcPct val="175000"/>
              </a:lnSpc>
              <a:spcAft>
                <a:spcPts val="0"/>
              </a:spcAft>
              <a:buSzPts val="1000"/>
              <a:buFont typeface="Symbol" panose="05050102010706020507" pitchFamily="18" charset="2"/>
              <a:buChar char=""/>
              <a:tabLst>
                <a:tab pos="457200" algn="l"/>
              </a:tabLst>
            </a:pPr>
            <a:r>
              <a:rPr lang="en-GB" sz="1200" b="1" dirty="0">
                <a:solidFill>
                  <a:srgbClr val="23496D"/>
                </a:solidFill>
                <a:latin typeface="Arial" panose="020B0604020202020204" pitchFamily="34" charset="0"/>
                <a:ea typeface="Times New Roman" panose="02020603050405020304" pitchFamily="18" charset="0"/>
              </a:rPr>
              <a:t>Exciting Sessions:</a:t>
            </a:r>
            <a:r>
              <a:rPr lang="en-GB" sz="1200" dirty="0">
                <a:solidFill>
                  <a:srgbClr val="23496D"/>
                </a:solidFill>
                <a:latin typeface="Arial" panose="020B0604020202020204" pitchFamily="34" charset="0"/>
                <a:ea typeface="Times New Roman" panose="02020603050405020304" pitchFamily="18" charset="0"/>
              </a:rPr>
              <a:t> Engage in thought-provoking discussions and hands-on workshops designed to enhance your PESSPA curriculum.</a:t>
            </a:r>
            <a:endParaRPr lang="en-GB" sz="1200" dirty="0">
              <a:solidFill>
                <a:srgbClr val="23496D"/>
              </a:solidFill>
              <a:latin typeface="Calibri" panose="020F0502020204030204" pitchFamily="34" charset="0"/>
              <a:ea typeface="Calibri" panose="020F0502020204030204" pitchFamily="34" charset="0"/>
            </a:endParaRPr>
          </a:p>
          <a:p>
            <a:pPr marL="342900" lvl="0" indent="-342900">
              <a:lnSpc>
                <a:spcPct val="175000"/>
              </a:lnSpc>
              <a:spcAft>
                <a:spcPts val="0"/>
              </a:spcAft>
              <a:buSzPts val="1000"/>
              <a:buFont typeface="Symbol" panose="05050102010706020507" pitchFamily="18" charset="2"/>
              <a:buChar char=""/>
              <a:tabLst>
                <a:tab pos="457200" algn="l"/>
              </a:tabLst>
            </a:pPr>
            <a:r>
              <a:rPr lang="en-GB" sz="1200" b="1" dirty="0">
                <a:solidFill>
                  <a:srgbClr val="23496D"/>
                </a:solidFill>
                <a:latin typeface="Arial" panose="020B0604020202020204" pitchFamily="34" charset="0"/>
                <a:ea typeface="Times New Roman" panose="02020603050405020304" pitchFamily="18" charset="0"/>
              </a:rPr>
              <a:t>Keynote Speakers:</a:t>
            </a:r>
            <a:r>
              <a:rPr lang="en-GB" sz="1200" dirty="0">
                <a:solidFill>
                  <a:srgbClr val="23496D"/>
                </a:solidFill>
                <a:latin typeface="Arial" panose="020B0604020202020204" pitchFamily="34" charset="0"/>
                <a:ea typeface="Times New Roman" panose="02020603050405020304" pitchFamily="18" charset="0"/>
              </a:rPr>
              <a:t> Be inspired by industry experts sharing their expertise in the field of physical education.</a:t>
            </a:r>
            <a:endParaRPr lang="en-GB" sz="1200" dirty="0">
              <a:solidFill>
                <a:srgbClr val="23496D"/>
              </a:solidFill>
              <a:latin typeface="Calibri" panose="020F0502020204030204" pitchFamily="34" charset="0"/>
              <a:ea typeface="Calibri" panose="020F0502020204030204" pitchFamily="34" charset="0"/>
            </a:endParaRPr>
          </a:p>
          <a:p>
            <a:pPr>
              <a:lnSpc>
                <a:spcPct val="175000"/>
              </a:lnSpc>
            </a:pPr>
            <a:r>
              <a:rPr lang="en-GB" sz="1200" dirty="0">
                <a:solidFill>
                  <a:srgbClr val="23496D"/>
                </a:solidFill>
                <a:latin typeface="Arial" panose="020B0604020202020204" pitchFamily="34" charset="0"/>
                <a:ea typeface="Calibri" panose="020F0502020204030204" pitchFamily="34" charset="0"/>
              </a:rPr>
              <a:t> </a:t>
            </a:r>
            <a:r>
              <a:rPr lang="en-GB" sz="1200" b="1" dirty="0">
                <a:solidFill>
                  <a:srgbClr val="23496D"/>
                </a:solidFill>
                <a:latin typeface="Arial" panose="020B0604020202020204" pitchFamily="34" charset="0"/>
                <a:ea typeface="Calibri" panose="020F0502020204030204" pitchFamily="34" charset="0"/>
              </a:rPr>
              <a:t>Why Attend?</a:t>
            </a:r>
            <a:endParaRPr lang="en-GB" sz="1200" dirty="0">
              <a:latin typeface="Calibri" panose="020F0502020204030204" pitchFamily="34" charset="0"/>
              <a:ea typeface="Calibri" panose="020F0502020204030204" pitchFamily="34" charset="0"/>
            </a:endParaRPr>
          </a:p>
          <a:p>
            <a:pPr marL="342900" lvl="0" indent="-342900">
              <a:lnSpc>
                <a:spcPct val="175000"/>
              </a:lnSpc>
              <a:spcAft>
                <a:spcPts val="0"/>
              </a:spcAft>
              <a:buSzPts val="1000"/>
              <a:buFont typeface="Symbol" panose="05050102010706020507" pitchFamily="18" charset="2"/>
              <a:buChar char=""/>
              <a:tabLst>
                <a:tab pos="457200" algn="l"/>
              </a:tabLst>
            </a:pPr>
            <a:r>
              <a:rPr lang="en-GB" sz="1200" dirty="0">
                <a:solidFill>
                  <a:srgbClr val="23496D"/>
                </a:solidFill>
                <a:latin typeface="Arial" panose="020B0604020202020204" pitchFamily="34" charset="0"/>
                <a:ea typeface="Times New Roman" panose="02020603050405020304" pitchFamily="18" charset="0"/>
              </a:rPr>
              <a:t>Gain practical insights to enrich your PE curriculum.</a:t>
            </a:r>
            <a:endParaRPr lang="en-GB" sz="1200" dirty="0">
              <a:solidFill>
                <a:srgbClr val="23496D"/>
              </a:solidFill>
              <a:latin typeface="Calibri" panose="020F0502020204030204" pitchFamily="34" charset="0"/>
              <a:ea typeface="Calibri" panose="020F0502020204030204" pitchFamily="34" charset="0"/>
            </a:endParaRPr>
          </a:p>
          <a:p>
            <a:pPr marL="342900" lvl="0" indent="-342900">
              <a:lnSpc>
                <a:spcPct val="175000"/>
              </a:lnSpc>
              <a:spcAft>
                <a:spcPts val="0"/>
              </a:spcAft>
              <a:buSzPts val="1000"/>
              <a:buFont typeface="Symbol" panose="05050102010706020507" pitchFamily="18" charset="2"/>
              <a:buChar char=""/>
              <a:tabLst>
                <a:tab pos="457200" algn="l"/>
              </a:tabLst>
            </a:pPr>
            <a:r>
              <a:rPr lang="en-GB" sz="1200" dirty="0">
                <a:solidFill>
                  <a:srgbClr val="23496D"/>
                </a:solidFill>
                <a:latin typeface="Arial" panose="020B0604020202020204" pitchFamily="34" charset="0"/>
                <a:ea typeface="Times New Roman" panose="02020603050405020304" pitchFamily="18" charset="0"/>
              </a:rPr>
              <a:t>Network with like-minded PE leads and educators.</a:t>
            </a:r>
            <a:endParaRPr lang="en-GB" sz="1200" dirty="0">
              <a:solidFill>
                <a:srgbClr val="23496D"/>
              </a:solidFill>
              <a:latin typeface="Calibri" panose="020F0502020204030204" pitchFamily="34" charset="0"/>
              <a:ea typeface="Calibri" panose="020F0502020204030204" pitchFamily="34" charset="0"/>
            </a:endParaRPr>
          </a:p>
          <a:p>
            <a:pPr marL="342900" lvl="0" indent="-342900">
              <a:lnSpc>
                <a:spcPct val="175000"/>
              </a:lnSpc>
              <a:spcAft>
                <a:spcPts val="0"/>
              </a:spcAft>
              <a:buSzPts val="1000"/>
              <a:buFont typeface="Symbol" panose="05050102010706020507" pitchFamily="18" charset="2"/>
              <a:buChar char=""/>
              <a:tabLst>
                <a:tab pos="457200" algn="l"/>
              </a:tabLst>
            </a:pPr>
            <a:r>
              <a:rPr lang="en-GB" sz="1200" dirty="0">
                <a:solidFill>
                  <a:srgbClr val="23496D"/>
                </a:solidFill>
                <a:latin typeface="Arial" panose="020B0604020202020204" pitchFamily="34" charset="0"/>
                <a:ea typeface="Times New Roman" panose="02020603050405020304" pitchFamily="18" charset="0"/>
              </a:rPr>
              <a:t>Discover innovative approaches to physical education.</a:t>
            </a:r>
            <a:endParaRPr lang="en-GB" sz="1200" dirty="0">
              <a:solidFill>
                <a:srgbClr val="23496D"/>
              </a:solidFill>
              <a:latin typeface="Calibri" panose="020F0502020204030204" pitchFamily="34" charset="0"/>
              <a:ea typeface="Calibri" panose="020F0502020204030204" pitchFamily="34" charset="0"/>
            </a:endParaRPr>
          </a:p>
          <a:p>
            <a:pPr marL="342900" lvl="0" indent="-342900">
              <a:lnSpc>
                <a:spcPct val="175000"/>
              </a:lnSpc>
              <a:spcAft>
                <a:spcPts val="0"/>
              </a:spcAft>
              <a:buSzPts val="1000"/>
              <a:buFont typeface="Symbol" panose="05050102010706020507" pitchFamily="18" charset="2"/>
              <a:buChar char=""/>
              <a:tabLst>
                <a:tab pos="457200" algn="l"/>
              </a:tabLst>
            </a:pPr>
            <a:r>
              <a:rPr lang="en-GB" sz="1200" dirty="0">
                <a:solidFill>
                  <a:srgbClr val="23496D"/>
                </a:solidFill>
                <a:latin typeface="Arial" panose="020B0604020202020204" pitchFamily="34" charset="0"/>
                <a:ea typeface="Times New Roman" panose="02020603050405020304" pitchFamily="18" charset="0"/>
              </a:rPr>
              <a:t>Elevate your school's commitment to pupil well-being.</a:t>
            </a:r>
            <a:endParaRPr lang="en-GB" sz="1200" dirty="0">
              <a:solidFill>
                <a:srgbClr val="23496D"/>
              </a:solidFill>
              <a:latin typeface="Calibri" panose="020F0502020204030204" pitchFamily="34" charset="0"/>
              <a:ea typeface="Calibri" panose="020F0502020204030204" pitchFamily="34" charset="0"/>
            </a:endParaRPr>
          </a:p>
          <a:p>
            <a:pPr>
              <a:lnSpc>
                <a:spcPct val="175000"/>
              </a:lnSpc>
            </a:pPr>
            <a:r>
              <a:rPr lang="en-GB" sz="1200" dirty="0">
                <a:solidFill>
                  <a:srgbClr val="23496D"/>
                </a:solidFill>
                <a:latin typeface="Arial" panose="020B0604020202020204" pitchFamily="34" charset="0"/>
                <a:ea typeface="Calibri" panose="020F0502020204030204" pitchFamily="34" charset="0"/>
              </a:rPr>
              <a:t> Tickets will be released in the new year and we expect them to go very quickly! We are really looking forward to welcoming you to a day of inspiration, collaboration, and growth. Don't miss out on this opportunity to be at the forefront of primary school physical education excellence.</a:t>
            </a:r>
            <a:endParaRPr lang="en-GB" sz="1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1046064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1" y="0"/>
            <a:ext cx="1202940" cy="6858000"/>
          </a:xfrm>
          <a:prstGeom prst="rect">
            <a:avLst/>
          </a:prstGeom>
          <a:solidFill>
            <a:srgbClr val="FFFF99"/>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p:cNvPicPr/>
          <p:nvPr/>
        </p:nvPicPr>
        <p:blipFill>
          <a:blip r:embed="rId2"/>
          <a:stretch>
            <a:fillRect/>
          </a:stretch>
        </p:blipFill>
        <p:spPr>
          <a:xfrm>
            <a:off x="90931" y="207440"/>
            <a:ext cx="1021080" cy="1033145"/>
          </a:xfrm>
          <a:prstGeom prst="rect">
            <a:avLst/>
          </a:prstGeom>
        </p:spPr>
      </p:pic>
      <p:pic>
        <p:nvPicPr>
          <p:cNvPr id="17" name="Picture 16"/>
          <p:cNvPicPr/>
          <p:nvPr/>
        </p:nvPicPr>
        <p:blipFill>
          <a:blip r:embed="rId2"/>
          <a:stretch>
            <a:fillRect/>
          </a:stretch>
        </p:blipFill>
        <p:spPr>
          <a:xfrm>
            <a:off x="90931" y="1911612"/>
            <a:ext cx="1021080" cy="1033145"/>
          </a:xfrm>
          <a:prstGeom prst="rect">
            <a:avLst/>
          </a:prstGeom>
        </p:spPr>
      </p:pic>
      <p:pic>
        <p:nvPicPr>
          <p:cNvPr id="18" name="Picture 17"/>
          <p:cNvPicPr/>
          <p:nvPr/>
        </p:nvPicPr>
        <p:blipFill>
          <a:blip r:embed="rId2"/>
          <a:stretch>
            <a:fillRect/>
          </a:stretch>
        </p:blipFill>
        <p:spPr>
          <a:xfrm>
            <a:off x="90931" y="3922168"/>
            <a:ext cx="1021080" cy="1033145"/>
          </a:xfrm>
          <a:prstGeom prst="rect">
            <a:avLst/>
          </a:prstGeom>
        </p:spPr>
      </p:pic>
      <p:pic>
        <p:nvPicPr>
          <p:cNvPr id="19" name="Picture 18"/>
          <p:cNvPicPr/>
          <p:nvPr/>
        </p:nvPicPr>
        <p:blipFill>
          <a:blip r:embed="rId2"/>
          <a:stretch>
            <a:fillRect/>
          </a:stretch>
        </p:blipFill>
        <p:spPr>
          <a:xfrm>
            <a:off x="90931" y="5674031"/>
            <a:ext cx="1021080" cy="1033145"/>
          </a:xfrm>
          <a:prstGeom prst="rect">
            <a:avLst/>
          </a:prstGeom>
        </p:spPr>
      </p:pic>
      <p:pic>
        <p:nvPicPr>
          <p:cNvPr id="20" name="Picture 19"/>
          <p:cNvPicPr/>
          <p:nvPr/>
        </p:nvPicPr>
        <p:blipFill>
          <a:blip r:embed="rId3"/>
          <a:stretch>
            <a:fillRect/>
          </a:stretch>
        </p:blipFill>
        <p:spPr>
          <a:xfrm>
            <a:off x="97050" y="1353912"/>
            <a:ext cx="1019409" cy="440173"/>
          </a:xfrm>
          <a:prstGeom prst="rect">
            <a:avLst/>
          </a:prstGeom>
        </p:spPr>
      </p:pic>
      <p:pic>
        <p:nvPicPr>
          <p:cNvPr id="21" name="Picture 20" descr="N:\ABBEYFIELD\Logos\2014\Abbeyfield School New Logo Apr 2014 Colour.png"/>
          <p:cNvPicPr/>
          <p:nvPr/>
        </p:nvPicPr>
        <p:blipFill>
          <a:blip r:embed="rId4">
            <a:extLst>
              <a:ext uri="{28A0092B-C50C-407E-A947-70E740481C1C}">
                <a14:useLocalDpi xmlns:a14="http://schemas.microsoft.com/office/drawing/2010/main" val="0"/>
              </a:ext>
            </a:extLst>
          </a:blip>
          <a:srcRect/>
          <a:stretch>
            <a:fillRect/>
          </a:stretch>
        </p:blipFill>
        <p:spPr bwMode="auto">
          <a:xfrm>
            <a:off x="79631" y="3100893"/>
            <a:ext cx="1014012" cy="680506"/>
          </a:xfrm>
          <a:prstGeom prst="rect">
            <a:avLst/>
          </a:prstGeom>
          <a:noFill/>
          <a:ln>
            <a:noFill/>
          </a:ln>
        </p:spPr>
      </p:pic>
      <p:pic>
        <p:nvPicPr>
          <p:cNvPr id="22" name="Picture 21"/>
          <p:cNvPicPr/>
          <p:nvPr/>
        </p:nvPicPr>
        <p:blipFill>
          <a:blip r:embed="rId5"/>
          <a:stretch>
            <a:fillRect/>
          </a:stretch>
        </p:blipFill>
        <p:spPr>
          <a:xfrm>
            <a:off x="61263" y="5096082"/>
            <a:ext cx="1050748" cy="497473"/>
          </a:xfrm>
          <a:prstGeom prst="rect">
            <a:avLst/>
          </a:prstGeom>
        </p:spPr>
      </p:pic>
      <p:sp>
        <p:nvSpPr>
          <p:cNvPr id="7" name="Rectangle 6"/>
          <p:cNvSpPr/>
          <p:nvPr/>
        </p:nvSpPr>
        <p:spPr>
          <a:xfrm>
            <a:off x="7933118" y="3088708"/>
            <a:ext cx="6096000" cy="369332"/>
          </a:xfrm>
          <a:prstGeom prst="rect">
            <a:avLst/>
          </a:prstGeom>
        </p:spPr>
        <p:txBody>
          <a:bodyPr>
            <a:spAutoFit/>
          </a:bodyPr>
          <a:lstStyle/>
          <a:p>
            <a:pPr fontAlgn="t"/>
            <a:endParaRPr lang="en-GB" dirty="0"/>
          </a:p>
        </p:txBody>
      </p:sp>
      <p:sp>
        <p:nvSpPr>
          <p:cNvPr id="4" name="TextBox 3"/>
          <p:cNvSpPr txBox="1"/>
          <p:nvPr/>
        </p:nvSpPr>
        <p:spPr>
          <a:xfrm>
            <a:off x="1603400" y="832962"/>
            <a:ext cx="7459917" cy="1200329"/>
          </a:xfrm>
          <a:prstGeom prst="rect">
            <a:avLst/>
          </a:prstGeom>
          <a:noFill/>
        </p:spPr>
        <p:txBody>
          <a:bodyPr wrap="square" rtlCol="0">
            <a:spAutoFit/>
          </a:bodyPr>
          <a:lstStyle/>
          <a:p>
            <a:r>
              <a:rPr lang="en-GB" sz="3600" b="1" dirty="0"/>
              <a:t>Jonathan </a:t>
            </a:r>
            <a:r>
              <a:rPr lang="en-GB" sz="3600" b="1" dirty="0" err="1"/>
              <a:t>Akehurst</a:t>
            </a:r>
            <a:endParaRPr lang="en-GB" sz="3600" dirty="0"/>
          </a:p>
          <a:p>
            <a:r>
              <a:rPr lang="en-GB" sz="3600" dirty="0"/>
              <a:t>Youth and Early Intervention PCSO</a:t>
            </a:r>
          </a:p>
        </p:txBody>
      </p:sp>
      <p:pic>
        <p:nvPicPr>
          <p:cNvPr id="25" name="Picture 24">
            <a:extLst>
              <a:ext uri="{FF2B5EF4-FFF2-40B4-BE49-F238E27FC236}">
                <a16:creationId xmlns:a16="http://schemas.microsoft.com/office/drawing/2014/main" id="{B29A2A32-997F-4941-BBE5-4011EEA2052A}"/>
              </a:ext>
            </a:extLst>
          </p:cNvPr>
          <p:cNvPicPr>
            <a:picLocks noChangeAspect="1"/>
          </p:cNvPicPr>
          <p:nvPr/>
        </p:nvPicPr>
        <p:blipFill rotWithShape="1">
          <a:blip r:embed="rId6"/>
          <a:srcRect l="14928" t="18081" r="77356" b="7585"/>
          <a:stretch/>
        </p:blipFill>
        <p:spPr>
          <a:xfrm>
            <a:off x="-25798" y="-59969"/>
            <a:ext cx="1244998" cy="6917969"/>
          </a:xfrm>
          <a:prstGeom prst="rect">
            <a:avLst/>
          </a:prstGeom>
        </p:spPr>
      </p:pic>
      <p:pic>
        <p:nvPicPr>
          <p:cNvPr id="5122" name="Picture 1" descr="A close-up of a black background&#10;&#10;Description automatically generated">
            <a:extLst>
              <a:ext uri="{FF2B5EF4-FFF2-40B4-BE49-F238E27FC236}">
                <a16:creationId xmlns:a16="http://schemas.microsoft.com/office/drawing/2014/main" id="{59F6EB8F-2FF8-456F-AAEC-63FBB239837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96892" y="2805953"/>
            <a:ext cx="10333845" cy="39012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31348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1" y="0"/>
            <a:ext cx="1202940" cy="6858000"/>
          </a:xfrm>
          <a:prstGeom prst="rect">
            <a:avLst/>
          </a:prstGeom>
          <a:solidFill>
            <a:srgbClr val="FFFF99"/>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p:cNvPicPr/>
          <p:nvPr/>
        </p:nvPicPr>
        <p:blipFill>
          <a:blip r:embed="rId2"/>
          <a:stretch>
            <a:fillRect/>
          </a:stretch>
        </p:blipFill>
        <p:spPr>
          <a:xfrm>
            <a:off x="90931" y="207440"/>
            <a:ext cx="1021080" cy="1033145"/>
          </a:xfrm>
          <a:prstGeom prst="rect">
            <a:avLst/>
          </a:prstGeom>
        </p:spPr>
      </p:pic>
      <p:pic>
        <p:nvPicPr>
          <p:cNvPr id="17" name="Picture 16"/>
          <p:cNvPicPr/>
          <p:nvPr/>
        </p:nvPicPr>
        <p:blipFill>
          <a:blip r:embed="rId2"/>
          <a:stretch>
            <a:fillRect/>
          </a:stretch>
        </p:blipFill>
        <p:spPr>
          <a:xfrm>
            <a:off x="90931" y="1911612"/>
            <a:ext cx="1021080" cy="1033145"/>
          </a:xfrm>
          <a:prstGeom prst="rect">
            <a:avLst/>
          </a:prstGeom>
        </p:spPr>
      </p:pic>
      <p:pic>
        <p:nvPicPr>
          <p:cNvPr id="18" name="Picture 17"/>
          <p:cNvPicPr/>
          <p:nvPr/>
        </p:nvPicPr>
        <p:blipFill>
          <a:blip r:embed="rId2"/>
          <a:stretch>
            <a:fillRect/>
          </a:stretch>
        </p:blipFill>
        <p:spPr>
          <a:xfrm>
            <a:off x="90931" y="3922168"/>
            <a:ext cx="1021080" cy="1033145"/>
          </a:xfrm>
          <a:prstGeom prst="rect">
            <a:avLst/>
          </a:prstGeom>
        </p:spPr>
      </p:pic>
      <p:pic>
        <p:nvPicPr>
          <p:cNvPr id="19" name="Picture 18"/>
          <p:cNvPicPr/>
          <p:nvPr/>
        </p:nvPicPr>
        <p:blipFill>
          <a:blip r:embed="rId2"/>
          <a:stretch>
            <a:fillRect/>
          </a:stretch>
        </p:blipFill>
        <p:spPr>
          <a:xfrm>
            <a:off x="90931" y="5674031"/>
            <a:ext cx="1021080" cy="1033145"/>
          </a:xfrm>
          <a:prstGeom prst="rect">
            <a:avLst/>
          </a:prstGeom>
        </p:spPr>
      </p:pic>
      <p:pic>
        <p:nvPicPr>
          <p:cNvPr id="20" name="Picture 19"/>
          <p:cNvPicPr/>
          <p:nvPr/>
        </p:nvPicPr>
        <p:blipFill>
          <a:blip r:embed="rId3"/>
          <a:stretch>
            <a:fillRect/>
          </a:stretch>
        </p:blipFill>
        <p:spPr>
          <a:xfrm>
            <a:off x="97050" y="1353912"/>
            <a:ext cx="1019409" cy="440173"/>
          </a:xfrm>
          <a:prstGeom prst="rect">
            <a:avLst/>
          </a:prstGeom>
        </p:spPr>
      </p:pic>
      <p:pic>
        <p:nvPicPr>
          <p:cNvPr id="21" name="Picture 20" descr="N:\ABBEYFIELD\Logos\2014\Abbeyfield School New Logo Apr 2014 Colour.png"/>
          <p:cNvPicPr/>
          <p:nvPr/>
        </p:nvPicPr>
        <p:blipFill>
          <a:blip r:embed="rId4">
            <a:extLst>
              <a:ext uri="{28A0092B-C50C-407E-A947-70E740481C1C}">
                <a14:useLocalDpi xmlns:a14="http://schemas.microsoft.com/office/drawing/2010/main" val="0"/>
              </a:ext>
            </a:extLst>
          </a:blip>
          <a:srcRect/>
          <a:stretch>
            <a:fillRect/>
          </a:stretch>
        </p:blipFill>
        <p:spPr bwMode="auto">
          <a:xfrm>
            <a:off x="79631" y="3100893"/>
            <a:ext cx="1014012" cy="680506"/>
          </a:xfrm>
          <a:prstGeom prst="rect">
            <a:avLst/>
          </a:prstGeom>
          <a:noFill/>
          <a:ln>
            <a:noFill/>
          </a:ln>
        </p:spPr>
      </p:pic>
      <p:pic>
        <p:nvPicPr>
          <p:cNvPr id="22" name="Picture 21"/>
          <p:cNvPicPr/>
          <p:nvPr/>
        </p:nvPicPr>
        <p:blipFill>
          <a:blip r:embed="rId5"/>
          <a:stretch>
            <a:fillRect/>
          </a:stretch>
        </p:blipFill>
        <p:spPr>
          <a:xfrm>
            <a:off x="61263" y="5096082"/>
            <a:ext cx="1050748" cy="497473"/>
          </a:xfrm>
          <a:prstGeom prst="rect">
            <a:avLst/>
          </a:prstGeom>
        </p:spPr>
      </p:pic>
      <p:sp>
        <p:nvSpPr>
          <p:cNvPr id="7" name="Rectangle 6"/>
          <p:cNvSpPr/>
          <p:nvPr/>
        </p:nvSpPr>
        <p:spPr>
          <a:xfrm>
            <a:off x="7933118" y="3088708"/>
            <a:ext cx="6096000" cy="369332"/>
          </a:xfrm>
          <a:prstGeom prst="rect">
            <a:avLst/>
          </a:prstGeom>
        </p:spPr>
        <p:txBody>
          <a:bodyPr>
            <a:spAutoFit/>
          </a:bodyPr>
          <a:lstStyle/>
          <a:p>
            <a:pPr fontAlgn="t"/>
            <a:endParaRPr lang="en-GB" dirty="0"/>
          </a:p>
        </p:txBody>
      </p:sp>
      <p:sp>
        <p:nvSpPr>
          <p:cNvPr id="4" name="TextBox 3"/>
          <p:cNvSpPr txBox="1"/>
          <p:nvPr/>
        </p:nvSpPr>
        <p:spPr>
          <a:xfrm>
            <a:off x="1803071" y="476749"/>
            <a:ext cx="7236822" cy="923330"/>
          </a:xfrm>
          <a:prstGeom prst="rect">
            <a:avLst/>
          </a:prstGeom>
          <a:noFill/>
        </p:spPr>
        <p:txBody>
          <a:bodyPr wrap="square" rtlCol="0">
            <a:spAutoFit/>
          </a:bodyPr>
          <a:lstStyle/>
          <a:p>
            <a:r>
              <a:rPr lang="en-GB" sz="5400" b="1" dirty="0">
                <a:solidFill>
                  <a:schemeClr val="accent1"/>
                </a:solidFill>
              </a:rPr>
              <a:t>Phil Smith – New SGO</a:t>
            </a:r>
          </a:p>
        </p:txBody>
      </p:sp>
      <p:pic>
        <p:nvPicPr>
          <p:cNvPr id="25" name="Picture 24">
            <a:extLst>
              <a:ext uri="{FF2B5EF4-FFF2-40B4-BE49-F238E27FC236}">
                <a16:creationId xmlns:a16="http://schemas.microsoft.com/office/drawing/2014/main" id="{B29A2A32-997F-4941-BBE5-4011EEA2052A}"/>
              </a:ext>
            </a:extLst>
          </p:cNvPr>
          <p:cNvPicPr>
            <a:picLocks noChangeAspect="1"/>
          </p:cNvPicPr>
          <p:nvPr/>
        </p:nvPicPr>
        <p:blipFill rotWithShape="1">
          <a:blip r:embed="rId6"/>
          <a:srcRect l="14928" t="18081" r="77356" b="7585"/>
          <a:stretch/>
        </p:blipFill>
        <p:spPr>
          <a:xfrm>
            <a:off x="-25798" y="-59969"/>
            <a:ext cx="1244998" cy="6917969"/>
          </a:xfrm>
          <a:prstGeom prst="rect">
            <a:avLst/>
          </a:prstGeom>
        </p:spPr>
      </p:pic>
      <p:sp>
        <p:nvSpPr>
          <p:cNvPr id="3" name="Rectangle 2">
            <a:extLst>
              <a:ext uri="{FF2B5EF4-FFF2-40B4-BE49-F238E27FC236}">
                <a16:creationId xmlns:a16="http://schemas.microsoft.com/office/drawing/2014/main" id="{49074934-763F-474D-B1C7-D9C32910BF42}"/>
              </a:ext>
            </a:extLst>
          </p:cNvPr>
          <p:cNvSpPr/>
          <p:nvPr/>
        </p:nvSpPr>
        <p:spPr>
          <a:xfrm>
            <a:off x="1623624" y="1853450"/>
            <a:ext cx="6442941" cy="4401205"/>
          </a:xfrm>
          <a:prstGeom prst="rect">
            <a:avLst/>
          </a:prstGeom>
        </p:spPr>
        <p:txBody>
          <a:bodyPr wrap="square">
            <a:spAutoFit/>
          </a:bodyPr>
          <a:lstStyle/>
          <a:p>
            <a:pPr fontAlgn="base"/>
            <a:r>
              <a:rPr lang="en-GB" sz="2000" dirty="0">
                <a:solidFill>
                  <a:srgbClr val="222222"/>
                </a:solidFill>
                <a:latin typeface="museo-sans"/>
              </a:rPr>
              <a:t>I'm the SGO for Mid Wilts. I came into post in Sept 2023 and am based at Kingsbury Green Academy in Calne 3 days per week. I originally trained in Secondary PE but have spent the last 21 years in the primary classroom and as a primary PE specialist. Alongside my primary teaching I was and still am a School Sports Coordinator for the North Wiltshire Schools based at Royal Wootton Bassett Academy.</a:t>
            </a:r>
          </a:p>
          <a:p>
            <a:pPr fontAlgn="base"/>
            <a:r>
              <a:rPr lang="en-GB" sz="2000" dirty="0">
                <a:solidFill>
                  <a:srgbClr val="222222"/>
                </a:solidFill>
                <a:latin typeface="museo-sans"/>
              </a:rPr>
              <a:t>I have an amazing family including my wife and two boys and often find myself running from one activity to the next, day after day… We are active!</a:t>
            </a:r>
          </a:p>
          <a:p>
            <a:pPr fontAlgn="base"/>
            <a:r>
              <a:rPr lang="en-GB" sz="2000" dirty="0">
                <a:solidFill>
                  <a:srgbClr val="222222"/>
                </a:solidFill>
                <a:latin typeface="museo-sans"/>
              </a:rPr>
              <a:t>I love my role in developing sport, physical activity and linking schools, clubs and communities together. Please get in touch if you work in a school or sports club and would like some support.</a:t>
            </a:r>
            <a:endParaRPr lang="en-GB" sz="2000" b="0" i="0" dirty="0">
              <a:solidFill>
                <a:srgbClr val="222222"/>
              </a:solidFill>
              <a:effectLst/>
              <a:latin typeface="museo-sans"/>
            </a:endParaRPr>
          </a:p>
        </p:txBody>
      </p:sp>
      <p:sp>
        <p:nvSpPr>
          <p:cNvPr id="5" name="Rectangle 3">
            <a:extLst>
              <a:ext uri="{FF2B5EF4-FFF2-40B4-BE49-F238E27FC236}">
                <a16:creationId xmlns:a16="http://schemas.microsoft.com/office/drawing/2014/main" id="{EF882919-8E01-4827-9711-27F6612C03C7}"/>
              </a:ext>
            </a:extLst>
          </p:cNvPr>
          <p:cNvSpPr>
            <a:spLocks noChangeArrowheads="1"/>
          </p:cNvSpPr>
          <p:nvPr/>
        </p:nvSpPr>
        <p:spPr bwMode="auto">
          <a:xfrm>
            <a:off x="7933118" y="3284612"/>
            <a:ext cx="4167951"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0" i="0" u="sng" strike="noStrike" cap="none" normalizeH="0" baseline="0" dirty="0">
                <a:ln>
                  <a:noFill/>
                </a:ln>
                <a:solidFill>
                  <a:srgbClr val="5A2AA1"/>
                </a:solidFill>
                <a:effectLst/>
                <a:latin typeface="museo-sans"/>
                <a:hlinkClick r:id="rId7"/>
              </a:rPr>
              <a:t>07932 632013</a:t>
            </a:r>
            <a:endParaRPr kumimoji="0" lang="en-US" altLang="en-US" sz="1600" b="0" i="0" u="none" strike="noStrike" cap="none" normalizeH="0" baseline="0" dirty="0">
              <a:ln>
                <a:noFill/>
              </a:ln>
              <a:solidFill>
                <a:srgbClr val="222222"/>
              </a:solidFill>
              <a:effectLst/>
              <a:latin typeface="museo-sans"/>
            </a:endParaRPr>
          </a:p>
          <a:p>
            <a:pPr marL="457200" marR="0" lvl="1" indent="-457200" algn="ctr" defTabSz="914400" rtl="0" eaLnBrk="0" fontAlgn="base" latinLnBrk="0" hangingPunct="0">
              <a:lnSpc>
                <a:spcPct val="100000"/>
              </a:lnSpc>
              <a:spcBef>
                <a:spcPct val="0"/>
              </a:spcBef>
              <a:spcAft>
                <a:spcPct val="0"/>
              </a:spcAft>
              <a:buClrTx/>
              <a:buSzTx/>
              <a:buFontTx/>
              <a:buNone/>
              <a:tabLst/>
            </a:pPr>
            <a:r>
              <a:rPr kumimoji="0" lang="en-US" altLang="en-US" sz="1600" b="0" i="0" u="sng" strike="noStrike" cap="none" normalizeH="0" baseline="0" dirty="0">
                <a:ln>
                  <a:noFill/>
                </a:ln>
                <a:solidFill>
                  <a:srgbClr val="5A2AA1"/>
                </a:solidFill>
                <a:effectLst/>
                <a:latin typeface="museo-sans"/>
                <a:hlinkClick r:id="rId8"/>
              </a:rPr>
              <a:t>SGO@kga.ascendlearningtrust.org.uk</a:t>
            </a:r>
            <a:endParaRPr kumimoji="0" lang="en-US" altLang="en-US" sz="1600" b="0" i="0" u="none" strike="noStrike" cap="none" normalizeH="0" baseline="0" dirty="0">
              <a:ln>
                <a:noFill/>
              </a:ln>
              <a:solidFill>
                <a:srgbClr val="222222"/>
              </a:solidFill>
              <a:effectLst/>
              <a:latin typeface="museo-sans"/>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3077" name="Picture 5" descr="Phil Smith">
            <a:extLst>
              <a:ext uri="{FF2B5EF4-FFF2-40B4-BE49-F238E27FC236}">
                <a16:creationId xmlns:a16="http://schemas.microsoft.com/office/drawing/2014/main" id="{34887EA8-2EFF-453D-9702-F6422F6060F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444317" y="256746"/>
            <a:ext cx="2286000"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67769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1" y="0"/>
            <a:ext cx="1202940" cy="6858000"/>
          </a:xfrm>
          <a:prstGeom prst="rect">
            <a:avLst/>
          </a:prstGeom>
          <a:solidFill>
            <a:srgbClr val="FFFF99"/>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p:cNvPicPr/>
          <p:nvPr/>
        </p:nvPicPr>
        <p:blipFill>
          <a:blip r:embed="rId2"/>
          <a:stretch>
            <a:fillRect/>
          </a:stretch>
        </p:blipFill>
        <p:spPr>
          <a:xfrm>
            <a:off x="90931" y="207440"/>
            <a:ext cx="1021080" cy="1033145"/>
          </a:xfrm>
          <a:prstGeom prst="rect">
            <a:avLst/>
          </a:prstGeom>
        </p:spPr>
      </p:pic>
      <p:pic>
        <p:nvPicPr>
          <p:cNvPr id="17" name="Picture 16"/>
          <p:cNvPicPr/>
          <p:nvPr/>
        </p:nvPicPr>
        <p:blipFill>
          <a:blip r:embed="rId2"/>
          <a:stretch>
            <a:fillRect/>
          </a:stretch>
        </p:blipFill>
        <p:spPr>
          <a:xfrm>
            <a:off x="90931" y="1911612"/>
            <a:ext cx="1021080" cy="1033145"/>
          </a:xfrm>
          <a:prstGeom prst="rect">
            <a:avLst/>
          </a:prstGeom>
        </p:spPr>
      </p:pic>
      <p:pic>
        <p:nvPicPr>
          <p:cNvPr id="18" name="Picture 17"/>
          <p:cNvPicPr/>
          <p:nvPr/>
        </p:nvPicPr>
        <p:blipFill>
          <a:blip r:embed="rId2"/>
          <a:stretch>
            <a:fillRect/>
          </a:stretch>
        </p:blipFill>
        <p:spPr>
          <a:xfrm>
            <a:off x="90931" y="3922168"/>
            <a:ext cx="1021080" cy="1033145"/>
          </a:xfrm>
          <a:prstGeom prst="rect">
            <a:avLst/>
          </a:prstGeom>
        </p:spPr>
      </p:pic>
      <p:pic>
        <p:nvPicPr>
          <p:cNvPr id="19" name="Picture 18"/>
          <p:cNvPicPr/>
          <p:nvPr/>
        </p:nvPicPr>
        <p:blipFill>
          <a:blip r:embed="rId2"/>
          <a:stretch>
            <a:fillRect/>
          </a:stretch>
        </p:blipFill>
        <p:spPr>
          <a:xfrm>
            <a:off x="90931" y="5674031"/>
            <a:ext cx="1021080" cy="1033145"/>
          </a:xfrm>
          <a:prstGeom prst="rect">
            <a:avLst/>
          </a:prstGeom>
        </p:spPr>
      </p:pic>
      <p:pic>
        <p:nvPicPr>
          <p:cNvPr id="20" name="Picture 19"/>
          <p:cNvPicPr/>
          <p:nvPr/>
        </p:nvPicPr>
        <p:blipFill>
          <a:blip r:embed="rId3"/>
          <a:stretch>
            <a:fillRect/>
          </a:stretch>
        </p:blipFill>
        <p:spPr>
          <a:xfrm>
            <a:off x="97050" y="1353912"/>
            <a:ext cx="1019409" cy="440173"/>
          </a:xfrm>
          <a:prstGeom prst="rect">
            <a:avLst/>
          </a:prstGeom>
        </p:spPr>
      </p:pic>
      <p:pic>
        <p:nvPicPr>
          <p:cNvPr id="21" name="Picture 20" descr="N:\ABBEYFIELD\Logos\2014\Abbeyfield School New Logo Apr 2014 Colour.png"/>
          <p:cNvPicPr/>
          <p:nvPr/>
        </p:nvPicPr>
        <p:blipFill>
          <a:blip r:embed="rId4">
            <a:extLst>
              <a:ext uri="{28A0092B-C50C-407E-A947-70E740481C1C}">
                <a14:useLocalDpi xmlns:a14="http://schemas.microsoft.com/office/drawing/2010/main" val="0"/>
              </a:ext>
            </a:extLst>
          </a:blip>
          <a:srcRect/>
          <a:stretch>
            <a:fillRect/>
          </a:stretch>
        </p:blipFill>
        <p:spPr bwMode="auto">
          <a:xfrm>
            <a:off x="79631" y="3100893"/>
            <a:ext cx="1014012" cy="680506"/>
          </a:xfrm>
          <a:prstGeom prst="rect">
            <a:avLst/>
          </a:prstGeom>
          <a:noFill/>
          <a:ln>
            <a:noFill/>
          </a:ln>
        </p:spPr>
      </p:pic>
      <p:pic>
        <p:nvPicPr>
          <p:cNvPr id="22" name="Picture 21"/>
          <p:cNvPicPr/>
          <p:nvPr/>
        </p:nvPicPr>
        <p:blipFill>
          <a:blip r:embed="rId5"/>
          <a:stretch>
            <a:fillRect/>
          </a:stretch>
        </p:blipFill>
        <p:spPr>
          <a:xfrm>
            <a:off x="61263" y="5096082"/>
            <a:ext cx="1050748" cy="497473"/>
          </a:xfrm>
          <a:prstGeom prst="rect">
            <a:avLst/>
          </a:prstGeom>
        </p:spPr>
      </p:pic>
      <p:sp>
        <p:nvSpPr>
          <p:cNvPr id="7" name="Rectangle 6"/>
          <p:cNvSpPr/>
          <p:nvPr/>
        </p:nvSpPr>
        <p:spPr>
          <a:xfrm>
            <a:off x="7933118" y="3088708"/>
            <a:ext cx="6096000" cy="369332"/>
          </a:xfrm>
          <a:prstGeom prst="rect">
            <a:avLst/>
          </a:prstGeom>
        </p:spPr>
        <p:txBody>
          <a:bodyPr>
            <a:spAutoFit/>
          </a:bodyPr>
          <a:lstStyle/>
          <a:p>
            <a:pPr fontAlgn="t"/>
            <a:endParaRPr lang="en-GB" dirty="0"/>
          </a:p>
        </p:txBody>
      </p:sp>
      <p:pic>
        <p:nvPicPr>
          <p:cNvPr id="25" name="Picture 24">
            <a:extLst>
              <a:ext uri="{FF2B5EF4-FFF2-40B4-BE49-F238E27FC236}">
                <a16:creationId xmlns:a16="http://schemas.microsoft.com/office/drawing/2014/main" id="{B29A2A32-997F-4941-BBE5-4011EEA2052A}"/>
              </a:ext>
            </a:extLst>
          </p:cNvPr>
          <p:cNvPicPr>
            <a:picLocks noChangeAspect="1"/>
          </p:cNvPicPr>
          <p:nvPr/>
        </p:nvPicPr>
        <p:blipFill rotWithShape="1">
          <a:blip r:embed="rId6"/>
          <a:srcRect l="14928" t="18081" r="77356" b="7585"/>
          <a:stretch/>
        </p:blipFill>
        <p:spPr>
          <a:xfrm>
            <a:off x="-25798" y="-59969"/>
            <a:ext cx="1244998" cy="6917969"/>
          </a:xfrm>
          <a:prstGeom prst="rect">
            <a:avLst/>
          </a:prstGeom>
        </p:spPr>
      </p:pic>
      <p:sp>
        <p:nvSpPr>
          <p:cNvPr id="3" name="Rectangle 2">
            <a:extLst>
              <a:ext uri="{FF2B5EF4-FFF2-40B4-BE49-F238E27FC236}">
                <a16:creationId xmlns:a16="http://schemas.microsoft.com/office/drawing/2014/main" id="{49074934-763F-474D-B1C7-D9C32910BF42}"/>
              </a:ext>
            </a:extLst>
          </p:cNvPr>
          <p:cNvSpPr/>
          <p:nvPr/>
        </p:nvSpPr>
        <p:spPr>
          <a:xfrm>
            <a:off x="1471224" y="1440859"/>
            <a:ext cx="10326329" cy="5078313"/>
          </a:xfrm>
          <a:prstGeom prst="rect">
            <a:avLst/>
          </a:prstGeom>
        </p:spPr>
        <p:txBody>
          <a:bodyPr wrap="square">
            <a:spAutoFit/>
          </a:bodyPr>
          <a:lstStyle/>
          <a:p>
            <a:r>
              <a:rPr lang="en-GB" dirty="0"/>
              <a:t>The Corn Exchange in Devizes from 9.30-2.30pm.  This will become an annual event from Sept.</a:t>
            </a:r>
          </a:p>
          <a:p>
            <a:r>
              <a:rPr lang="en-GB" dirty="0"/>
              <a:t> </a:t>
            </a:r>
          </a:p>
          <a:p>
            <a:r>
              <a:rPr lang="en-GB" dirty="0"/>
              <a:t>The day will run as follows:</a:t>
            </a:r>
          </a:p>
          <a:p>
            <a:pPr lvl="0"/>
            <a:r>
              <a:rPr lang="en-GB" dirty="0"/>
              <a:t>9.30am keynote speaker </a:t>
            </a:r>
            <a:r>
              <a:rPr lang="en-GB" b="1" dirty="0"/>
              <a:t>Lizzy Yarnold OBE </a:t>
            </a:r>
            <a:r>
              <a:rPr lang="en-GB" dirty="0"/>
              <a:t>British Skeleton Racer - With consecutive Olympic gold medals in 2014 and 2018, she is the most successful British Winter Olympian and the most successful Olympic skeleton athlete of all time from any nation.</a:t>
            </a:r>
          </a:p>
          <a:p>
            <a:pPr lvl="0"/>
            <a:r>
              <a:rPr lang="en-GB" dirty="0"/>
              <a:t>Lunch is provided - I would like to ask for any special dietary requirements via the booking system</a:t>
            </a:r>
          </a:p>
          <a:p>
            <a:pPr lvl="0"/>
            <a:r>
              <a:rPr lang="en-GB" dirty="0"/>
              <a:t>Workshop 1 - Introduction to the Mid Wilts SSP - Phil Smith</a:t>
            </a:r>
          </a:p>
          <a:p>
            <a:pPr lvl="0"/>
            <a:r>
              <a:rPr lang="en-GB" dirty="0"/>
              <a:t>Workshop 2 - PE premium including </a:t>
            </a:r>
            <a:r>
              <a:rPr lang="en-GB" i="1" dirty="0"/>
              <a:t>changes</a:t>
            </a:r>
            <a:r>
              <a:rPr lang="en-GB" dirty="0"/>
              <a:t> and early years - Steve Caldecott &amp; Sue Wilkinson </a:t>
            </a:r>
            <a:r>
              <a:rPr lang="en-GB" dirty="0" err="1"/>
              <a:t>AfPE</a:t>
            </a:r>
            <a:endParaRPr lang="en-GB" dirty="0"/>
          </a:p>
          <a:p>
            <a:pPr lvl="0"/>
            <a:r>
              <a:rPr lang="en-GB" dirty="0"/>
              <a:t>Workshop 3 - Inclusion tools and every PE lesson should have - GetSet4PE</a:t>
            </a:r>
          </a:p>
          <a:p>
            <a:pPr lvl="0"/>
            <a:r>
              <a:rPr lang="en-GB" dirty="0"/>
              <a:t>Workshop 4 - PE in the classroom - H5 Adventure</a:t>
            </a:r>
          </a:p>
          <a:p>
            <a:pPr lvl="0"/>
            <a:r>
              <a:rPr lang="en-GB" dirty="0"/>
              <a:t>2.30pm finish</a:t>
            </a:r>
          </a:p>
          <a:p>
            <a:pPr lvl="0"/>
            <a:r>
              <a:rPr lang="en-GB" dirty="0"/>
              <a:t>Cost - £10pp special introductory price for 2023/24</a:t>
            </a:r>
          </a:p>
          <a:p>
            <a:pPr lvl="0"/>
            <a:r>
              <a:rPr lang="en-GB" dirty="0"/>
              <a:t>Initially 50 places available but more could be released. </a:t>
            </a:r>
          </a:p>
          <a:p>
            <a:r>
              <a:rPr lang="en-GB" dirty="0"/>
              <a:t> </a:t>
            </a:r>
          </a:p>
          <a:p>
            <a:r>
              <a:rPr lang="en-GB" b="1" dirty="0"/>
              <a:t>This is the important bit.  Please copy and paste the below link into your browser to book a place</a:t>
            </a:r>
            <a:endParaRPr lang="en-GB" dirty="0"/>
          </a:p>
          <a:p>
            <a:r>
              <a:rPr lang="en-GB" dirty="0"/>
              <a:t> </a:t>
            </a:r>
          </a:p>
          <a:p>
            <a:r>
              <a:rPr lang="en-GB" b="1" u="sng" dirty="0">
                <a:hlinkClick r:id="rId7"/>
              </a:rPr>
              <a:t>Mid Wilts School Sports Partnership - Primary PE Conference - </a:t>
            </a:r>
            <a:r>
              <a:rPr lang="en-GB" b="1" u="sng" dirty="0" err="1">
                <a:hlinkClick r:id="rId7"/>
              </a:rPr>
              <a:t>EntryCentral</a:t>
            </a:r>
            <a:endParaRPr lang="en-GB" dirty="0"/>
          </a:p>
        </p:txBody>
      </p:sp>
      <p:sp>
        <p:nvSpPr>
          <p:cNvPr id="5" name="Rectangle 3">
            <a:extLst>
              <a:ext uri="{FF2B5EF4-FFF2-40B4-BE49-F238E27FC236}">
                <a16:creationId xmlns:a16="http://schemas.microsoft.com/office/drawing/2014/main" id="{EF882919-8E01-4827-9711-27F6612C03C7}"/>
              </a:ext>
            </a:extLst>
          </p:cNvPr>
          <p:cNvSpPr>
            <a:spLocks noChangeArrowheads="1"/>
          </p:cNvSpPr>
          <p:nvPr/>
        </p:nvSpPr>
        <p:spPr bwMode="auto">
          <a:xfrm>
            <a:off x="8345495" y="6213886"/>
            <a:ext cx="4167951"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0" i="0" u="sng" strike="noStrike" cap="none" normalizeH="0" baseline="0" dirty="0">
                <a:ln>
                  <a:noFill/>
                </a:ln>
                <a:solidFill>
                  <a:srgbClr val="5A2AA1"/>
                </a:solidFill>
                <a:effectLst/>
                <a:latin typeface="museo-sans"/>
                <a:hlinkClick r:id="rId8"/>
              </a:rPr>
              <a:t>07932 632013</a:t>
            </a:r>
            <a:endParaRPr kumimoji="0" lang="en-US" altLang="en-US" sz="1600" b="0" i="0" u="none" strike="noStrike" cap="none" normalizeH="0" baseline="0" dirty="0">
              <a:ln>
                <a:noFill/>
              </a:ln>
              <a:solidFill>
                <a:srgbClr val="222222"/>
              </a:solidFill>
              <a:effectLst/>
              <a:latin typeface="museo-sans"/>
            </a:endParaRPr>
          </a:p>
          <a:p>
            <a:pPr marL="457200" marR="0" lvl="1" indent="-457200" algn="ctr" defTabSz="914400" rtl="0" eaLnBrk="0" fontAlgn="base" latinLnBrk="0" hangingPunct="0">
              <a:lnSpc>
                <a:spcPct val="100000"/>
              </a:lnSpc>
              <a:spcBef>
                <a:spcPct val="0"/>
              </a:spcBef>
              <a:spcAft>
                <a:spcPct val="0"/>
              </a:spcAft>
              <a:buClrTx/>
              <a:buSzTx/>
              <a:buFontTx/>
              <a:buNone/>
              <a:tabLst/>
            </a:pPr>
            <a:r>
              <a:rPr kumimoji="0" lang="en-US" altLang="en-US" sz="1600" b="0" i="0" u="sng" strike="noStrike" cap="none" normalizeH="0" baseline="0" dirty="0">
                <a:ln>
                  <a:noFill/>
                </a:ln>
                <a:solidFill>
                  <a:srgbClr val="5A2AA1"/>
                </a:solidFill>
                <a:effectLst/>
                <a:latin typeface="museo-sans"/>
                <a:hlinkClick r:id="rId9"/>
              </a:rPr>
              <a:t>SGO@kga.ascendlearningtrust.org.uk</a:t>
            </a:r>
            <a:endParaRPr kumimoji="0" lang="en-US" altLang="en-US" sz="1600" b="0" i="0" u="none" strike="noStrike" cap="none" normalizeH="0" baseline="0" dirty="0">
              <a:ln>
                <a:noFill/>
              </a:ln>
              <a:solidFill>
                <a:srgbClr val="222222"/>
              </a:solidFill>
              <a:effectLst/>
              <a:latin typeface="museo-sans"/>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2" name="Rectangle 1">
            <a:extLst>
              <a:ext uri="{FF2B5EF4-FFF2-40B4-BE49-F238E27FC236}">
                <a16:creationId xmlns:a16="http://schemas.microsoft.com/office/drawing/2014/main" id="{BCF35D6E-4CFE-4E42-B4AB-93D885FDE8E8}"/>
              </a:ext>
            </a:extLst>
          </p:cNvPr>
          <p:cNvSpPr/>
          <p:nvPr/>
        </p:nvSpPr>
        <p:spPr>
          <a:xfrm>
            <a:off x="1654377" y="681011"/>
            <a:ext cx="8091061" cy="523220"/>
          </a:xfrm>
          <a:prstGeom prst="rect">
            <a:avLst/>
          </a:prstGeom>
        </p:spPr>
        <p:txBody>
          <a:bodyPr wrap="none">
            <a:spAutoFit/>
          </a:bodyPr>
          <a:lstStyle/>
          <a:p>
            <a:r>
              <a:rPr lang="en-GB" sz="2800" b="1" dirty="0"/>
              <a:t>Monday 22</a:t>
            </a:r>
            <a:r>
              <a:rPr lang="en-GB" sz="2800" b="1" baseline="30000" dirty="0"/>
              <a:t>nd</a:t>
            </a:r>
            <a:r>
              <a:rPr lang="en-GB" sz="2800" b="1" dirty="0"/>
              <a:t> January MWSSP Primary PE Conference</a:t>
            </a:r>
            <a:endParaRPr lang="en-GB" sz="2800" dirty="0"/>
          </a:p>
        </p:txBody>
      </p:sp>
    </p:spTree>
    <p:extLst>
      <p:ext uri="{BB962C8B-B14F-4D97-AF65-F5344CB8AC3E}">
        <p14:creationId xmlns:p14="http://schemas.microsoft.com/office/powerpoint/2010/main" val="14538904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1" y="0"/>
            <a:ext cx="1202940" cy="6858000"/>
          </a:xfrm>
          <a:prstGeom prst="rect">
            <a:avLst/>
          </a:prstGeom>
          <a:solidFill>
            <a:srgbClr val="FFFF99"/>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p:cNvPicPr/>
          <p:nvPr/>
        </p:nvPicPr>
        <p:blipFill>
          <a:blip r:embed="rId2"/>
          <a:stretch>
            <a:fillRect/>
          </a:stretch>
        </p:blipFill>
        <p:spPr>
          <a:xfrm>
            <a:off x="90931" y="207440"/>
            <a:ext cx="1021080" cy="1033145"/>
          </a:xfrm>
          <a:prstGeom prst="rect">
            <a:avLst/>
          </a:prstGeom>
        </p:spPr>
      </p:pic>
      <p:pic>
        <p:nvPicPr>
          <p:cNvPr id="17" name="Picture 16"/>
          <p:cNvPicPr/>
          <p:nvPr/>
        </p:nvPicPr>
        <p:blipFill>
          <a:blip r:embed="rId2"/>
          <a:stretch>
            <a:fillRect/>
          </a:stretch>
        </p:blipFill>
        <p:spPr>
          <a:xfrm>
            <a:off x="90931" y="1911612"/>
            <a:ext cx="1021080" cy="1033145"/>
          </a:xfrm>
          <a:prstGeom prst="rect">
            <a:avLst/>
          </a:prstGeom>
        </p:spPr>
      </p:pic>
      <p:pic>
        <p:nvPicPr>
          <p:cNvPr id="18" name="Picture 17"/>
          <p:cNvPicPr/>
          <p:nvPr/>
        </p:nvPicPr>
        <p:blipFill>
          <a:blip r:embed="rId2"/>
          <a:stretch>
            <a:fillRect/>
          </a:stretch>
        </p:blipFill>
        <p:spPr>
          <a:xfrm>
            <a:off x="90931" y="3922168"/>
            <a:ext cx="1021080" cy="1033145"/>
          </a:xfrm>
          <a:prstGeom prst="rect">
            <a:avLst/>
          </a:prstGeom>
        </p:spPr>
      </p:pic>
      <p:pic>
        <p:nvPicPr>
          <p:cNvPr id="19" name="Picture 18"/>
          <p:cNvPicPr/>
          <p:nvPr/>
        </p:nvPicPr>
        <p:blipFill>
          <a:blip r:embed="rId2"/>
          <a:stretch>
            <a:fillRect/>
          </a:stretch>
        </p:blipFill>
        <p:spPr>
          <a:xfrm>
            <a:off x="90931" y="5674031"/>
            <a:ext cx="1021080" cy="1033145"/>
          </a:xfrm>
          <a:prstGeom prst="rect">
            <a:avLst/>
          </a:prstGeom>
        </p:spPr>
      </p:pic>
      <p:pic>
        <p:nvPicPr>
          <p:cNvPr id="20" name="Picture 19"/>
          <p:cNvPicPr/>
          <p:nvPr/>
        </p:nvPicPr>
        <p:blipFill>
          <a:blip r:embed="rId3"/>
          <a:stretch>
            <a:fillRect/>
          </a:stretch>
        </p:blipFill>
        <p:spPr>
          <a:xfrm>
            <a:off x="97050" y="1353912"/>
            <a:ext cx="1019409" cy="440173"/>
          </a:xfrm>
          <a:prstGeom prst="rect">
            <a:avLst/>
          </a:prstGeom>
        </p:spPr>
      </p:pic>
      <p:pic>
        <p:nvPicPr>
          <p:cNvPr id="21" name="Picture 20" descr="N:\ABBEYFIELD\Logos\2014\Abbeyfield School New Logo Apr 2014 Colour.png"/>
          <p:cNvPicPr/>
          <p:nvPr/>
        </p:nvPicPr>
        <p:blipFill>
          <a:blip r:embed="rId4">
            <a:extLst>
              <a:ext uri="{28A0092B-C50C-407E-A947-70E740481C1C}">
                <a14:useLocalDpi xmlns:a14="http://schemas.microsoft.com/office/drawing/2010/main" val="0"/>
              </a:ext>
            </a:extLst>
          </a:blip>
          <a:srcRect/>
          <a:stretch>
            <a:fillRect/>
          </a:stretch>
        </p:blipFill>
        <p:spPr bwMode="auto">
          <a:xfrm>
            <a:off x="79631" y="3100893"/>
            <a:ext cx="1014012" cy="680506"/>
          </a:xfrm>
          <a:prstGeom prst="rect">
            <a:avLst/>
          </a:prstGeom>
          <a:noFill/>
          <a:ln>
            <a:noFill/>
          </a:ln>
        </p:spPr>
      </p:pic>
      <p:pic>
        <p:nvPicPr>
          <p:cNvPr id="22" name="Picture 21"/>
          <p:cNvPicPr/>
          <p:nvPr/>
        </p:nvPicPr>
        <p:blipFill>
          <a:blip r:embed="rId5"/>
          <a:stretch>
            <a:fillRect/>
          </a:stretch>
        </p:blipFill>
        <p:spPr>
          <a:xfrm>
            <a:off x="61263" y="5096082"/>
            <a:ext cx="1050748" cy="497473"/>
          </a:xfrm>
          <a:prstGeom prst="rect">
            <a:avLst/>
          </a:prstGeom>
        </p:spPr>
      </p:pic>
      <p:sp>
        <p:nvSpPr>
          <p:cNvPr id="7" name="Rectangle 6"/>
          <p:cNvSpPr/>
          <p:nvPr/>
        </p:nvSpPr>
        <p:spPr>
          <a:xfrm>
            <a:off x="7933118" y="3088708"/>
            <a:ext cx="6096000" cy="369332"/>
          </a:xfrm>
          <a:prstGeom prst="rect">
            <a:avLst/>
          </a:prstGeom>
        </p:spPr>
        <p:txBody>
          <a:bodyPr>
            <a:spAutoFit/>
          </a:bodyPr>
          <a:lstStyle/>
          <a:p>
            <a:pPr fontAlgn="t"/>
            <a:endParaRPr lang="en-GB" dirty="0"/>
          </a:p>
        </p:txBody>
      </p:sp>
      <p:sp>
        <p:nvSpPr>
          <p:cNvPr id="4" name="TextBox 3"/>
          <p:cNvSpPr txBox="1"/>
          <p:nvPr/>
        </p:nvSpPr>
        <p:spPr>
          <a:xfrm>
            <a:off x="1803071" y="476749"/>
            <a:ext cx="7236822" cy="923330"/>
          </a:xfrm>
          <a:prstGeom prst="rect">
            <a:avLst/>
          </a:prstGeom>
          <a:noFill/>
        </p:spPr>
        <p:txBody>
          <a:bodyPr wrap="square" rtlCol="0">
            <a:spAutoFit/>
          </a:bodyPr>
          <a:lstStyle/>
          <a:p>
            <a:r>
              <a:rPr lang="en-GB" sz="5400" b="1" dirty="0">
                <a:solidFill>
                  <a:schemeClr val="accent1"/>
                </a:solidFill>
              </a:rPr>
              <a:t>Tony </a:t>
            </a:r>
            <a:r>
              <a:rPr lang="en-GB" sz="5400" b="1" dirty="0" err="1">
                <a:solidFill>
                  <a:schemeClr val="accent1"/>
                </a:solidFill>
              </a:rPr>
              <a:t>Bromilow</a:t>
            </a:r>
            <a:endParaRPr lang="en-GB" sz="5400" b="1" dirty="0">
              <a:solidFill>
                <a:schemeClr val="accent1"/>
              </a:solidFill>
            </a:endParaRPr>
          </a:p>
        </p:txBody>
      </p:sp>
      <p:pic>
        <p:nvPicPr>
          <p:cNvPr id="25" name="Picture 24">
            <a:extLst>
              <a:ext uri="{FF2B5EF4-FFF2-40B4-BE49-F238E27FC236}">
                <a16:creationId xmlns:a16="http://schemas.microsoft.com/office/drawing/2014/main" id="{B29A2A32-997F-4941-BBE5-4011EEA2052A}"/>
              </a:ext>
            </a:extLst>
          </p:cNvPr>
          <p:cNvPicPr>
            <a:picLocks noChangeAspect="1"/>
          </p:cNvPicPr>
          <p:nvPr/>
        </p:nvPicPr>
        <p:blipFill rotWithShape="1">
          <a:blip r:embed="rId6"/>
          <a:srcRect l="14928" t="18081" r="77356" b="7585"/>
          <a:stretch/>
        </p:blipFill>
        <p:spPr>
          <a:xfrm>
            <a:off x="-25798" y="-59969"/>
            <a:ext cx="1244998" cy="6917969"/>
          </a:xfrm>
          <a:prstGeom prst="rect">
            <a:avLst/>
          </a:prstGeom>
        </p:spPr>
      </p:pic>
      <p:sp>
        <p:nvSpPr>
          <p:cNvPr id="2" name="Rectangle 1">
            <a:extLst>
              <a:ext uri="{FF2B5EF4-FFF2-40B4-BE49-F238E27FC236}">
                <a16:creationId xmlns:a16="http://schemas.microsoft.com/office/drawing/2014/main" id="{689497E1-3269-4093-9006-4343D57FB0F5}"/>
              </a:ext>
            </a:extLst>
          </p:cNvPr>
          <p:cNvSpPr/>
          <p:nvPr/>
        </p:nvSpPr>
        <p:spPr>
          <a:xfrm>
            <a:off x="1966083" y="5821271"/>
            <a:ext cx="3811941" cy="369332"/>
          </a:xfrm>
          <a:prstGeom prst="rect">
            <a:avLst/>
          </a:prstGeom>
        </p:spPr>
        <p:txBody>
          <a:bodyPr wrap="none">
            <a:spAutoFit/>
          </a:bodyPr>
          <a:lstStyle/>
          <a:p>
            <a:r>
              <a:rPr lang="en-GB" b="1" dirty="0">
                <a:solidFill>
                  <a:schemeClr val="accent1"/>
                </a:solidFill>
              </a:rPr>
              <a:t> Contact: tonybrom5670@gmail.com</a:t>
            </a:r>
            <a:endParaRPr lang="en-US" dirty="0"/>
          </a:p>
        </p:txBody>
      </p:sp>
      <p:sp>
        <p:nvSpPr>
          <p:cNvPr id="3" name="Rectangle 2">
            <a:extLst>
              <a:ext uri="{FF2B5EF4-FFF2-40B4-BE49-F238E27FC236}">
                <a16:creationId xmlns:a16="http://schemas.microsoft.com/office/drawing/2014/main" id="{7D89F4B2-AF6B-4E41-95EB-E8F6A1A48658}"/>
              </a:ext>
            </a:extLst>
          </p:cNvPr>
          <p:cNvSpPr/>
          <p:nvPr/>
        </p:nvSpPr>
        <p:spPr>
          <a:xfrm>
            <a:off x="1686332" y="1634836"/>
            <a:ext cx="6230528" cy="3416320"/>
          </a:xfrm>
          <a:prstGeom prst="rect">
            <a:avLst/>
          </a:prstGeom>
        </p:spPr>
        <p:txBody>
          <a:bodyPr wrap="square">
            <a:spAutoFit/>
          </a:bodyPr>
          <a:lstStyle/>
          <a:p>
            <a:r>
              <a:rPr lang="en-US" sz="2400" dirty="0">
                <a:latin typeface="Calibri" panose="020F0502020204030204" pitchFamily="34" charset="0"/>
                <a:ea typeface="Calibri" panose="020F0502020204030204" pitchFamily="34" charset="0"/>
              </a:rPr>
              <a:t>Level 1 Coaching qualification achieved back in 2017 then I went onto my Level 2  qualification in 2019 and in August 2023 I attended a Mentoring Bowls Coaches Module, all that after only taking up the sport late 2016.</a:t>
            </a:r>
          </a:p>
          <a:p>
            <a:r>
              <a:rPr lang="en-US" sz="2400" dirty="0">
                <a:latin typeface="Calibri" panose="020F0502020204030204" pitchFamily="34" charset="0"/>
                <a:ea typeface="Calibri" panose="020F0502020204030204" pitchFamily="34" charset="0"/>
              </a:rPr>
              <a:t> </a:t>
            </a:r>
          </a:p>
          <a:p>
            <a:r>
              <a:rPr lang="en-US" sz="2400" dirty="0">
                <a:latin typeface="Calibri" panose="020F0502020204030204" pitchFamily="34" charset="0"/>
                <a:ea typeface="Calibri" panose="020F0502020204030204" pitchFamily="34" charset="0"/>
              </a:rPr>
              <a:t>My aim/objective is trying to introduce young children into the sport, maybe a alternative sport to mainstream school sports.</a:t>
            </a:r>
          </a:p>
        </p:txBody>
      </p:sp>
      <p:pic>
        <p:nvPicPr>
          <p:cNvPr id="1026" name="Picture 2" descr="Young bowlers take to the greens at Whitehaven | Whitehaven News">
            <a:extLst>
              <a:ext uri="{FF2B5EF4-FFF2-40B4-BE49-F238E27FC236}">
                <a16:creationId xmlns:a16="http://schemas.microsoft.com/office/drawing/2014/main" id="{553D8447-799A-4F48-B236-9191B48FA76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28109" y="560081"/>
            <a:ext cx="3563434" cy="246800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owling – Partickhill Bowling Club">
            <a:extLst>
              <a:ext uri="{FF2B5EF4-FFF2-40B4-BE49-F238E27FC236}">
                <a16:creationId xmlns:a16="http://schemas.microsoft.com/office/drawing/2014/main" id="{06F59A78-7CEF-4EA5-889B-D16BE7221ED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28109" y="3601991"/>
            <a:ext cx="3563434" cy="23713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88469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1" y="0"/>
            <a:ext cx="1202940" cy="6858000"/>
          </a:xfrm>
          <a:prstGeom prst="rect">
            <a:avLst/>
          </a:prstGeom>
          <a:solidFill>
            <a:srgbClr val="FFFF99"/>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p:cNvPicPr/>
          <p:nvPr/>
        </p:nvPicPr>
        <p:blipFill>
          <a:blip r:embed="rId2"/>
          <a:stretch>
            <a:fillRect/>
          </a:stretch>
        </p:blipFill>
        <p:spPr>
          <a:xfrm>
            <a:off x="90931" y="207440"/>
            <a:ext cx="1021080" cy="1033145"/>
          </a:xfrm>
          <a:prstGeom prst="rect">
            <a:avLst/>
          </a:prstGeom>
        </p:spPr>
      </p:pic>
      <p:pic>
        <p:nvPicPr>
          <p:cNvPr id="17" name="Picture 16"/>
          <p:cNvPicPr/>
          <p:nvPr/>
        </p:nvPicPr>
        <p:blipFill>
          <a:blip r:embed="rId2"/>
          <a:stretch>
            <a:fillRect/>
          </a:stretch>
        </p:blipFill>
        <p:spPr>
          <a:xfrm>
            <a:off x="90931" y="1911612"/>
            <a:ext cx="1021080" cy="1033145"/>
          </a:xfrm>
          <a:prstGeom prst="rect">
            <a:avLst/>
          </a:prstGeom>
        </p:spPr>
      </p:pic>
      <p:pic>
        <p:nvPicPr>
          <p:cNvPr id="18" name="Picture 17"/>
          <p:cNvPicPr/>
          <p:nvPr/>
        </p:nvPicPr>
        <p:blipFill>
          <a:blip r:embed="rId2"/>
          <a:stretch>
            <a:fillRect/>
          </a:stretch>
        </p:blipFill>
        <p:spPr>
          <a:xfrm>
            <a:off x="90931" y="3922168"/>
            <a:ext cx="1021080" cy="1033145"/>
          </a:xfrm>
          <a:prstGeom prst="rect">
            <a:avLst/>
          </a:prstGeom>
        </p:spPr>
      </p:pic>
      <p:pic>
        <p:nvPicPr>
          <p:cNvPr id="19" name="Picture 18"/>
          <p:cNvPicPr/>
          <p:nvPr/>
        </p:nvPicPr>
        <p:blipFill>
          <a:blip r:embed="rId2"/>
          <a:stretch>
            <a:fillRect/>
          </a:stretch>
        </p:blipFill>
        <p:spPr>
          <a:xfrm>
            <a:off x="90931" y="5674031"/>
            <a:ext cx="1021080" cy="1033145"/>
          </a:xfrm>
          <a:prstGeom prst="rect">
            <a:avLst/>
          </a:prstGeom>
        </p:spPr>
      </p:pic>
      <p:pic>
        <p:nvPicPr>
          <p:cNvPr id="20" name="Picture 19"/>
          <p:cNvPicPr/>
          <p:nvPr/>
        </p:nvPicPr>
        <p:blipFill>
          <a:blip r:embed="rId3"/>
          <a:stretch>
            <a:fillRect/>
          </a:stretch>
        </p:blipFill>
        <p:spPr>
          <a:xfrm>
            <a:off x="97050" y="1353912"/>
            <a:ext cx="1019409" cy="440173"/>
          </a:xfrm>
          <a:prstGeom prst="rect">
            <a:avLst/>
          </a:prstGeom>
        </p:spPr>
      </p:pic>
      <p:pic>
        <p:nvPicPr>
          <p:cNvPr id="21" name="Picture 20" descr="N:\ABBEYFIELD\Logos\2014\Abbeyfield School New Logo Apr 2014 Colour.png"/>
          <p:cNvPicPr/>
          <p:nvPr/>
        </p:nvPicPr>
        <p:blipFill>
          <a:blip r:embed="rId4">
            <a:extLst>
              <a:ext uri="{28A0092B-C50C-407E-A947-70E740481C1C}">
                <a14:useLocalDpi xmlns:a14="http://schemas.microsoft.com/office/drawing/2010/main" val="0"/>
              </a:ext>
            </a:extLst>
          </a:blip>
          <a:srcRect/>
          <a:stretch>
            <a:fillRect/>
          </a:stretch>
        </p:blipFill>
        <p:spPr bwMode="auto">
          <a:xfrm>
            <a:off x="79631" y="3100893"/>
            <a:ext cx="1014012" cy="680506"/>
          </a:xfrm>
          <a:prstGeom prst="rect">
            <a:avLst/>
          </a:prstGeom>
          <a:noFill/>
          <a:ln>
            <a:noFill/>
          </a:ln>
        </p:spPr>
      </p:pic>
      <p:pic>
        <p:nvPicPr>
          <p:cNvPr id="22" name="Picture 21"/>
          <p:cNvPicPr/>
          <p:nvPr/>
        </p:nvPicPr>
        <p:blipFill>
          <a:blip r:embed="rId5"/>
          <a:stretch>
            <a:fillRect/>
          </a:stretch>
        </p:blipFill>
        <p:spPr>
          <a:xfrm>
            <a:off x="61263" y="5096082"/>
            <a:ext cx="1050748" cy="497473"/>
          </a:xfrm>
          <a:prstGeom prst="rect">
            <a:avLst/>
          </a:prstGeom>
        </p:spPr>
      </p:pic>
      <p:sp>
        <p:nvSpPr>
          <p:cNvPr id="7" name="Rectangle 6"/>
          <p:cNvSpPr/>
          <p:nvPr/>
        </p:nvSpPr>
        <p:spPr>
          <a:xfrm>
            <a:off x="7933118" y="3088708"/>
            <a:ext cx="6096000" cy="369332"/>
          </a:xfrm>
          <a:prstGeom prst="rect">
            <a:avLst/>
          </a:prstGeom>
        </p:spPr>
        <p:txBody>
          <a:bodyPr>
            <a:spAutoFit/>
          </a:bodyPr>
          <a:lstStyle/>
          <a:p>
            <a:pPr fontAlgn="t"/>
            <a:endParaRPr lang="en-GB" dirty="0"/>
          </a:p>
        </p:txBody>
      </p:sp>
      <p:sp>
        <p:nvSpPr>
          <p:cNvPr id="2" name="Content Placeholder 1"/>
          <p:cNvSpPr>
            <a:spLocks noGrp="1"/>
          </p:cNvSpPr>
          <p:nvPr>
            <p:ph idx="1"/>
          </p:nvPr>
        </p:nvSpPr>
        <p:spPr>
          <a:xfrm>
            <a:off x="1371600" y="2285999"/>
            <a:ext cx="9601200" cy="4051845"/>
          </a:xfrm>
        </p:spPr>
        <p:txBody>
          <a:bodyPr/>
          <a:lstStyle/>
          <a:p>
            <a:pPr marL="0" indent="0">
              <a:buNone/>
            </a:pPr>
            <a:endParaRPr lang="en-GB" dirty="0"/>
          </a:p>
          <a:p>
            <a:pPr marL="0" indent="0">
              <a:buNone/>
            </a:pPr>
            <a:endParaRPr lang="en-GB" dirty="0"/>
          </a:p>
        </p:txBody>
      </p:sp>
      <p:sp>
        <p:nvSpPr>
          <p:cNvPr id="4" name="TextBox 3"/>
          <p:cNvSpPr txBox="1"/>
          <p:nvPr/>
        </p:nvSpPr>
        <p:spPr>
          <a:xfrm>
            <a:off x="1784560" y="1573998"/>
            <a:ext cx="10167954" cy="5016758"/>
          </a:xfrm>
          <a:prstGeom prst="rect">
            <a:avLst/>
          </a:prstGeom>
          <a:noFill/>
        </p:spPr>
        <p:txBody>
          <a:bodyPr wrap="square" rtlCol="0">
            <a:spAutoFit/>
          </a:bodyPr>
          <a:lstStyle/>
          <a:p>
            <a:r>
              <a:rPr lang="en-GB" sz="4000" dirty="0"/>
              <a:t>Thank you for your continued support and for  joining us today.</a:t>
            </a:r>
          </a:p>
          <a:p>
            <a:endParaRPr lang="en-GB" sz="4000" dirty="0"/>
          </a:p>
          <a:p>
            <a:r>
              <a:rPr lang="en-GB" sz="4000" dirty="0"/>
              <a:t>Please let us know what CPD you would love to receive in the new year!</a:t>
            </a:r>
          </a:p>
          <a:p>
            <a:endParaRPr lang="en-GB" sz="4000" dirty="0"/>
          </a:p>
          <a:p>
            <a:r>
              <a:rPr lang="en-GB" sz="4000" dirty="0"/>
              <a:t>As always please do not hesitate to contact us with any questions or comments.</a:t>
            </a:r>
          </a:p>
        </p:txBody>
      </p:sp>
      <p:sp>
        <p:nvSpPr>
          <p:cNvPr id="3" name="TextBox 2"/>
          <p:cNvSpPr txBox="1"/>
          <p:nvPr/>
        </p:nvSpPr>
        <p:spPr>
          <a:xfrm>
            <a:off x="1972490" y="509451"/>
            <a:ext cx="9980024" cy="769441"/>
          </a:xfrm>
          <a:prstGeom prst="rect">
            <a:avLst/>
          </a:prstGeom>
          <a:noFill/>
        </p:spPr>
        <p:txBody>
          <a:bodyPr wrap="square" rtlCol="0">
            <a:spAutoFit/>
          </a:bodyPr>
          <a:lstStyle/>
          <a:p>
            <a:r>
              <a:rPr lang="en-GB" sz="4400" dirty="0"/>
              <a:t>Your next PLT Meeting – April 2024!</a:t>
            </a:r>
          </a:p>
        </p:txBody>
      </p:sp>
      <p:pic>
        <p:nvPicPr>
          <p:cNvPr id="14" name="Picture 13">
            <a:extLst>
              <a:ext uri="{FF2B5EF4-FFF2-40B4-BE49-F238E27FC236}">
                <a16:creationId xmlns:a16="http://schemas.microsoft.com/office/drawing/2014/main" id="{2A4F564E-50B7-4009-A7AA-DA872CC86FB9}"/>
              </a:ext>
            </a:extLst>
          </p:cNvPr>
          <p:cNvPicPr>
            <a:picLocks noChangeAspect="1"/>
          </p:cNvPicPr>
          <p:nvPr/>
        </p:nvPicPr>
        <p:blipFill rotWithShape="1">
          <a:blip r:embed="rId6"/>
          <a:srcRect l="14928" t="18081" r="77356" b="7585"/>
          <a:stretch/>
        </p:blipFill>
        <p:spPr>
          <a:xfrm>
            <a:off x="-25798" y="-59969"/>
            <a:ext cx="1244998" cy="6917969"/>
          </a:xfrm>
          <a:prstGeom prst="rect">
            <a:avLst/>
          </a:prstGeom>
        </p:spPr>
      </p:pic>
    </p:spTree>
    <p:extLst>
      <p:ext uri="{BB962C8B-B14F-4D97-AF65-F5344CB8AC3E}">
        <p14:creationId xmlns:p14="http://schemas.microsoft.com/office/powerpoint/2010/main" val="3566677789"/>
      </p:ext>
    </p:extLst>
  </p:cSld>
  <p:clrMapOvr>
    <a:masterClrMapping/>
  </p:clrMapOvr>
</p:sld>
</file>

<file path=ppt/theme/theme1.xml><?xml version="1.0" encoding="utf-8"?>
<a:theme xmlns:a="http://schemas.openxmlformats.org/drawingml/2006/main" name="Office The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50490</TotalTime>
  <Words>1755</Words>
  <Application>Microsoft Office PowerPoint</Application>
  <PresentationFormat>Widescreen</PresentationFormat>
  <Paragraphs>189</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Calibri Light</vt:lpstr>
      <vt:lpstr>museo-sans</vt:lpstr>
      <vt:lpstr>Symbol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Abbeyfield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 Pierce</dc:creator>
  <cp:lastModifiedBy>Emma Barton</cp:lastModifiedBy>
  <cp:revision>144</cp:revision>
  <dcterms:created xsi:type="dcterms:W3CDTF">2020-11-10T13:20:20Z</dcterms:created>
  <dcterms:modified xsi:type="dcterms:W3CDTF">2024-01-04T20:30:30Z</dcterms:modified>
</cp:coreProperties>
</file>