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10">
  <p:sldMasterIdLst>
    <p:sldMasterId id="2147483829" r:id="rId1"/>
  </p:sldMasterIdLst>
  <p:notesMasterIdLst>
    <p:notesMasterId r:id="rId30"/>
  </p:notesMasterIdLst>
  <p:sldIdLst>
    <p:sldId id="259" r:id="rId2"/>
    <p:sldId id="267" r:id="rId3"/>
    <p:sldId id="256" r:id="rId4"/>
    <p:sldId id="257" r:id="rId5"/>
    <p:sldId id="305" r:id="rId6"/>
    <p:sldId id="269" r:id="rId7"/>
    <p:sldId id="270" r:id="rId8"/>
    <p:sldId id="297" r:id="rId9"/>
    <p:sldId id="312" r:id="rId10"/>
    <p:sldId id="308" r:id="rId11"/>
    <p:sldId id="314" r:id="rId12"/>
    <p:sldId id="303" r:id="rId13"/>
    <p:sldId id="304" r:id="rId14"/>
    <p:sldId id="294" r:id="rId15"/>
    <p:sldId id="313" r:id="rId16"/>
    <p:sldId id="300" r:id="rId17"/>
    <p:sldId id="296" r:id="rId18"/>
    <p:sldId id="299" r:id="rId19"/>
    <p:sldId id="309" r:id="rId20"/>
    <p:sldId id="310" r:id="rId21"/>
    <p:sldId id="258" r:id="rId22"/>
    <p:sldId id="260" r:id="rId23"/>
    <p:sldId id="261" r:id="rId24"/>
    <p:sldId id="262" r:id="rId25"/>
    <p:sldId id="265" r:id="rId26"/>
    <p:sldId id="307" r:id="rId27"/>
    <p:sldId id="311" r:id="rId28"/>
    <p:sldId id="28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33CB"/>
    <a:srgbClr val="47F418"/>
    <a:srgbClr val="004C22"/>
    <a:srgbClr val="AE021B"/>
    <a:srgbClr val="C13B25"/>
    <a:srgbClr val="B858AD"/>
    <a:srgbClr val="0D39F3"/>
    <a:srgbClr val="28022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snapToGrid="0">
      <p:cViewPr varScale="1">
        <p:scale>
          <a:sx n="72" d="100"/>
          <a:sy n="72" d="100"/>
        </p:scale>
        <p:origin x="6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8AC5F8-C68F-4472-AE69-2F3197531EA7}" type="datetimeFigureOut">
              <a:rPr lang="en-GB" smtClean="0"/>
              <a:t>19/09/2023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DBEFEC-6243-43B3-AB2F-0A85CD5F4A86}" type="slidenum">
              <a:rPr lang="en-GB" smtClean="0"/>
              <a:t>‹#›</a:t>
            </a:fld>
            <a:endParaRPr lang="en-GB"/>
          </a:p>
        </p:txBody>
      </p:sp>
    </p:spTree>
    <p:extLst>
      <p:ext uri="{BB962C8B-B14F-4D97-AF65-F5344CB8AC3E}">
        <p14:creationId xmlns:p14="http://schemas.microsoft.com/office/powerpoint/2010/main" val="26594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panose="020B0604020202020204" pitchFamily="34" charset="0"/>
                <a:ea typeface="+mn-ea"/>
                <a:cs typeface="+mn-cs"/>
              </a:rPr>
              <a:t>Using the inspiration of Disney stories, sessions are facilitated via a storybook where girls get ‘lost in play’. As they engage with the storyline, children become physically active through thoughtfully designed activities which support the development of their social skills, creativity, teamwork, communication and confidence as well as increasing their emotional awareness.</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Active Play Through Storytelling inspired by Disney has been developed to support girls aged 5-8 to develop their fundamental movement skills, subsequently supporting the development of; physical literacy, speaking and listening, confidence and competence.</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Girls’ Football Club inspired by Disney and Marvel builds on their sporting confidence and competence of fundamental movement skills developed in Active Play Through Storytelling. Girls are introduced to basic football movements through Marvel’s super-human powers, high-tech gadgets and superheroes to truly capture their imagination. </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Whether rescuing Groot the Root or flying across New York as Captain Marvel, girls will be inspired to get active and engage with their friends whilst learning how to play football. Through the activities girls will develop their problem solving, decision making, leadership and confidence all of which are transferable to other settings.</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For more information about the programme elements check out </a:t>
            </a:r>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20</a:t>
            </a:fld>
            <a:endParaRPr lang="en-US"/>
          </a:p>
        </p:txBody>
      </p:sp>
    </p:spTree>
    <p:extLst>
      <p:ext uri="{BB962C8B-B14F-4D97-AF65-F5344CB8AC3E}">
        <p14:creationId xmlns:p14="http://schemas.microsoft.com/office/powerpoint/2010/main" val="405433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panose="020B0604020202020204" pitchFamily="34" charset="0"/>
                <a:ea typeface="+mn-ea"/>
                <a:cs typeface="+mn-cs"/>
              </a:rPr>
              <a:t>The training will provide you with the skills and confidence to deliver Disney inspired Shooting Stars in your school regardless of your previous level of experience in delivering football or other extracurricular activity.</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Each year, Barclays Girls’ Football School Partnerships will run a face to face practical CPD session to further upskill you in your delivery of Shooting Stars. This will provide you with more practical hints and tips on how to improve your delivery, and you will have the opportunity to get involved as a participant in the programme!</a:t>
            </a:r>
            <a:endParaRPr lang="en-US" dirty="0"/>
          </a:p>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21</a:t>
            </a:fld>
            <a:endParaRPr lang="en-US"/>
          </a:p>
        </p:txBody>
      </p:sp>
    </p:spTree>
    <p:extLst>
      <p:ext uri="{BB962C8B-B14F-4D97-AF65-F5344CB8AC3E}">
        <p14:creationId xmlns:p14="http://schemas.microsoft.com/office/powerpoint/2010/main" val="1124618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panose="020B0604020202020204" pitchFamily="34" charset="0"/>
                <a:ea typeface="+mn-ea"/>
                <a:cs typeface="+mn-cs"/>
              </a:rPr>
              <a:t>Specifically targets girls who are inactive/ have low levels of physical literacy;</a:t>
            </a:r>
          </a:p>
          <a:p>
            <a:r>
              <a:rPr lang="en-GB" sz="1200" b="0" i="0" kern="1200" dirty="0">
                <a:solidFill>
                  <a:schemeClr val="tx1"/>
                </a:solidFill>
                <a:effectLst/>
                <a:latin typeface="Arial" panose="020B0604020202020204" pitchFamily="34" charset="0"/>
                <a:ea typeface="+mn-ea"/>
                <a:cs typeface="+mn-cs"/>
              </a:rPr>
              <a:t>Opportunity for girls to reflect on behaviours and understand their impact on self and others.</a:t>
            </a:r>
            <a:endParaRPr lang="en-US" dirty="0"/>
          </a:p>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22</a:t>
            </a:fld>
            <a:endParaRPr lang="en-US"/>
          </a:p>
        </p:txBody>
      </p:sp>
    </p:spTree>
    <p:extLst>
      <p:ext uri="{BB962C8B-B14F-4D97-AF65-F5344CB8AC3E}">
        <p14:creationId xmlns:p14="http://schemas.microsoft.com/office/powerpoint/2010/main" val="35416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panose="020B0604020202020204" pitchFamily="34" charset="0"/>
                <a:ea typeface="+mn-ea"/>
                <a:cs typeface="+mn-cs"/>
              </a:rPr>
              <a:t>Don’t forget to share the school case studies to further demonstrate the impact of the programme.</a:t>
            </a:r>
            <a:endParaRPr lang="en-US" dirty="0"/>
          </a:p>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23</a:t>
            </a:fld>
            <a:endParaRPr lang="en-US"/>
          </a:p>
        </p:txBody>
      </p:sp>
    </p:spTree>
    <p:extLst>
      <p:ext uri="{BB962C8B-B14F-4D97-AF65-F5344CB8AC3E}">
        <p14:creationId xmlns:p14="http://schemas.microsoft.com/office/powerpoint/2010/main" val="4119072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24</a:t>
            </a:fld>
            <a:endParaRPr lang="en-US"/>
          </a:p>
        </p:txBody>
      </p:sp>
    </p:spTree>
    <p:extLst>
      <p:ext uri="{BB962C8B-B14F-4D97-AF65-F5344CB8AC3E}">
        <p14:creationId xmlns:p14="http://schemas.microsoft.com/office/powerpoint/2010/main" val="1734392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0182-AB1E-4F5B-8BC4-9C4C19BFE4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DA350D-DFD8-47D4-BC2F-A8F834FC00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D14FF6-E55B-4823-BD92-744C09A08FF7}"/>
              </a:ext>
            </a:extLst>
          </p:cNvPr>
          <p:cNvSpPr>
            <a:spLocks noGrp="1"/>
          </p:cNvSpPr>
          <p:nvPr>
            <p:ph type="dt" sz="half" idx="10"/>
          </p:nvPr>
        </p:nvSpPr>
        <p:spPr/>
        <p:txBody>
          <a:bodyPr/>
          <a:lstStyle/>
          <a:p>
            <a:fld id="{08B9EBBA-996F-894A-B54A-D6246ED52CEA}" type="datetimeFigureOut">
              <a:rPr lang="en-US" smtClean="0"/>
              <a:pPr/>
              <a:t>9/19/2023</a:t>
            </a:fld>
            <a:endParaRPr lang="en-US" dirty="0"/>
          </a:p>
        </p:txBody>
      </p:sp>
      <p:sp>
        <p:nvSpPr>
          <p:cNvPr id="5" name="Footer Placeholder 4">
            <a:extLst>
              <a:ext uri="{FF2B5EF4-FFF2-40B4-BE49-F238E27FC236}">
                <a16:creationId xmlns:a16="http://schemas.microsoft.com/office/drawing/2014/main" id="{4B8AE3D1-A33C-4DA3-B397-CCC03F5C41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067A27-7445-4787-86E8-4F053EEF7BE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995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432F-C45D-48E3-A83C-BCBB319E44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559D49-4A08-4010-89CE-EDF8F7D0B36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527F0-308B-491F-9C8C-E24C4B2F4D71}"/>
              </a:ext>
            </a:extLst>
          </p:cNvPr>
          <p:cNvSpPr>
            <a:spLocks noGrp="1"/>
          </p:cNvSpPr>
          <p:nvPr>
            <p:ph type="dt" sz="half" idx="10"/>
          </p:nvPr>
        </p:nvSpPr>
        <p:spPr/>
        <p:txBody>
          <a:bodyPr/>
          <a:lstStyle/>
          <a:p>
            <a:fld id="{9B3A1323-8D79-1946-B0D7-40001CF92E9D}" type="datetimeFigureOut">
              <a:rPr lang="en-US" smtClean="0"/>
              <a:pPr/>
              <a:t>9/19/2023</a:t>
            </a:fld>
            <a:endParaRPr lang="en-US" dirty="0"/>
          </a:p>
        </p:txBody>
      </p:sp>
      <p:sp>
        <p:nvSpPr>
          <p:cNvPr id="5" name="Footer Placeholder 4">
            <a:extLst>
              <a:ext uri="{FF2B5EF4-FFF2-40B4-BE49-F238E27FC236}">
                <a16:creationId xmlns:a16="http://schemas.microsoft.com/office/drawing/2014/main" id="{688763C9-3C87-4A61-8C8B-A72D3683E1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9DC81E-8C73-4A69-8328-39CEA3555A4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0090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E482-7109-4AE4-8316-D5813DBCC8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95257-9498-4E7F-9F30-CDC110FA6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2B966FC-65E5-4472-8CB6-608AE0CED3F1}"/>
              </a:ext>
            </a:extLst>
          </p:cNvPr>
          <p:cNvSpPr>
            <a:spLocks noGrp="1"/>
          </p:cNvSpPr>
          <p:nvPr>
            <p:ph type="dt" sz="half" idx="10"/>
          </p:nvPr>
        </p:nvSpPr>
        <p:spPr/>
        <p:txBody>
          <a:bodyPr/>
          <a:lstStyle/>
          <a:p>
            <a:fld id="{8DFA1846-DA80-1C48-A609-854EA85C59AD}" type="datetimeFigureOut">
              <a:rPr lang="en-US" smtClean="0"/>
              <a:pPr/>
              <a:t>9/19/2023</a:t>
            </a:fld>
            <a:endParaRPr lang="en-US" dirty="0"/>
          </a:p>
        </p:txBody>
      </p:sp>
      <p:sp>
        <p:nvSpPr>
          <p:cNvPr id="5" name="Footer Placeholder 4">
            <a:extLst>
              <a:ext uri="{FF2B5EF4-FFF2-40B4-BE49-F238E27FC236}">
                <a16:creationId xmlns:a16="http://schemas.microsoft.com/office/drawing/2014/main" id="{A84EB2F2-D502-4CB2-97FA-7E40D366C0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95CF6C-1DB4-4600-8F9C-CE8D21A0751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6454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D3337-B22D-4A57-800E-76A95E6339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8AA53-17F1-4D4A-A897-84A21CAC625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E349EA-8707-47BE-9877-D41490DF4D8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B0F6A0-C90A-48D0-B864-BC3B922AC410}"/>
              </a:ext>
            </a:extLst>
          </p:cNvPr>
          <p:cNvSpPr>
            <a:spLocks noGrp="1"/>
          </p:cNvSpPr>
          <p:nvPr>
            <p:ph type="dt" sz="half" idx="10"/>
          </p:nvPr>
        </p:nvSpPr>
        <p:spPr/>
        <p:txBody>
          <a:bodyPr/>
          <a:lstStyle/>
          <a:p>
            <a:fld id="{57302355-E14B-8545-A8F8-0FE83CC9D524}" type="datetimeFigureOut">
              <a:rPr lang="en-US" smtClean="0"/>
              <a:pPr/>
              <a:t>9/19/2023</a:t>
            </a:fld>
            <a:endParaRPr lang="en-US" dirty="0"/>
          </a:p>
        </p:txBody>
      </p:sp>
      <p:sp>
        <p:nvSpPr>
          <p:cNvPr id="6" name="Footer Placeholder 5">
            <a:extLst>
              <a:ext uri="{FF2B5EF4-FFF2-40B4-BE49-F238E27FC236}">
                <a16:creationId xmlns:a16="http://schemas.microsoft.com/office/drawing/2014/main" id="{FF9F5204-6927-44A2-92C9-E5591E2046A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BA05D07-3712-48C7-B9C2-F3634A9D7EA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512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F85E-FA5A-45C3-938C-F229F9C2E7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A51C1F-04CA-40DD-82C4-847BA2BB78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693764-169D-49F5-945D-E6E19220EA6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75AF5B-1DCB-4494-9B77-4D7F96209D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14980B-EB93-4DA0-97D3-0D2753A6DA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53EC30-5EA2-4BC8-8AAE-86494434AC82}"/>
              </a:ext>
            </a:extLst>
          </p:cNvPr>
          <p:cNvSpPr>
            <a:spLocks noGrp="1"/>
          </p:cNvSpPr>
          <p:nvPr>
            <p:ph type="dt" sz="half" idx="10"/>
          </p:nvPr>
        </p:nvSpPr>
        <p:spPr/>
        <p:txBody>
          <a:bodyPr/>
          <a:lstStyle/>
          <a:p>
            <a:fld id="{02640F58-564D-2B4F-AE67-E407BA4FCF45}" type="datetimeFigureOut">
              <a:rPr lang="en-US" smtClean="0"/>
              <a:pPr/>
              <a:t>9/19/2023</a:t>
            </a:fld>
            <a:endParaRPr lang="en-US" dirty="0"/>
          </a:p>
        </p:txBody>
      </p:sp>
      <p:sp>
        <p:nvSpPr>
          <p:cNvPr id="8" name="Footer Placeholder 7">
            <a:extLst>
              <a:ext uri="{FF2B5EF4-FFF2-40B4-BE49-F238E27FC236}">
                <a16:creationId xmlns:a16="http://schemas.microsoft.com/office/drawing/2014/main" id="{18B59CB2-31A8-458D-AEF1-4139BC48750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61D32CE-2FE7-4B62-935D-BED771A95D8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2377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5826-2AD3-4D10-8657-6E7586B7B7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6B8921-9B95-4A30-AE2E-41D7EC4FCE28}"/>
              </a:ext>
            </a:extLst>
          </p:cNvPr>
          <p:cNvSpPr>
            <a:spLocks noGrp="1"/>
          </p:cNvSpPr>
          <p:nvPr>
            <p:ph type="dt" sz="half" idx="10"/>
          </p:nvPr>
        </p:nvSpPr>
        <p:spPr/>
        <p:txBody>
          <a:bodyPr/>
          <a:lstStyle/>
          <a:p>
            <a:fld id="{F13A34C8-038E-2045-AF43-DF7DBB8E0E9E}" type="datetimeFigureOut">
              <a:rPr lang="en-US" smtClean="0"/>
              <a:pPr/>
              <a:t>9/19/2023</a:t>
            </a:fld>
            <a:endParaRPr lang="en-US" dirty="0"/>
          </a:p>
        </p:txBody>
      </p:sp>
      <p:sp>
        <p:nvSpPr>
          <p:cNvPr id="4" name="Footer Placeholder 3">
            <a:extLst>
              <a:ext uri="{FF2B5EF4-FFF2-40B4-BE49-F238E27FC236}">
                <a16:creationId xmlns:a16="http://schemas.microsoft.com/office/drawing/2014/main" id="{682121E2-D617-4881-A646-738E5E4E2CE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0AA7A58-36E0-4660-BBEA-A287CE6E55A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3906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D76F60-93F8-41B6-BC44-371A3E287E9D}"/>
              </a:ext>
            </a:extLst>
          </p:cNvPr>
          <p:cNvSpPr>
            <a:spLocks noGrp="1"/>
          </p:cNvSpPr>
          <p:nvPr>
            <p:ph type="dt" sz="half" idx="10"/>
          </p:nvPr>
        </p:nvSpPr>
        <p:spPr/>
        <p:txBody>
          <a:bodyPr/>
          <a:lstStyle/>
          <a:p>
            <a:fld id="{8818C68F-D26B-8F47-958C-23B49CF8A634}" type="datetimeFigureOut">
              <a:rPr lang="en-US" smtClean="0"/>
              <a:pPr/>
              <a:t>9/19/2023</a:t>
            </a:fld>
            <a:endParaRPr lang="en-US" dirty="0"/>
          </a:p>
        </p:txBody>
      </p:sp>
      <p:sp>
        <p:nvSpPr>
          <p:cNvPr id="3" name="Footer Placeholder 2">
            <a:extLst>
              <a:ext uri="{FF2B5EF4-FFF2-40B4-BE49-F238E27FC236}">
                <a16:creationId xmlns:a16="http://schemas.microsoft.com/office/drawing/2014/main" id="{724D5662-A9F6-4C04-8F0D-1DDA07553CE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3D15556-1F85-4E94-AC18-14D886506F5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140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4FB2C-4DF8-49EE-9160-8D98E10F9B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2A6A80-C631-49C3-BC63-41D4EABE47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72D461-6CC2-483C-9F27-54076A383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6ECC26-4FEE-418D-90D0-B0EDE15A3C54}"/>
              </a:ext>
            </a:extLst>
          </p:cNvPr>
          <p:cNvSpPr>
            <a:spLocks noGrp="1"/>
          </p:cNvSpPr>
          <p:nvPr>
            <p:ph type="dt" sz="half" idx="10"/>
          </p:nvPr>
        </p:nvSpPr>
        <p:spPr/>
        <p:txBody>
          <a:bodyPr/>
          <a:lstStyle/>
          <a:p>
            <a:fld id="{D0DF5E60-9974-AC48-9591-99C2BB44B7CF}" type="datetimeFigureOut">
              <a:rPr lang="en-US" smtClean="0"/>
              <a:pPr/>
              <a:t>9/19/2023</a:t>
            </a:fld>
            <a:endParaRPr lang="en-US" dirty="0"/>
          </a:p>
        </p:txBody>
      </p:sp>
      <p:sp>
        <p:nvSpPr>
          <p:cNvPr id="6" name="Footer Placeholder 5">
            <a:extLst>
              <a:ext uri="{FF2B5EF4-FFF2-40B4-BE49-F238E27FC236}">
                <a16:creationId xmlns:a16="http://schemas.microsoft.com/office/drawing/2014/main" id="{A53FF9DC-EA7E-4F36-824B-DB4D788ED1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CBF3481-E56C-4497-869F-6A5BE376C94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5810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27EE8-5B67-49CB-85D4-F3C33204E5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C1E73C-CE4C-4719-B6DF-456F4E22A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E7C679-6D90-492F-9DF4-72FE4E5C5C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9A8C5E5-D428-4CAC-876E-82771C797A5E}"/>
              </a:ext>
            </a:extLst>
          </p:cNvPr>
          <p:cNvSpPr>
            <a:spLocks noGrp="1"/>
          </p:cNvSpPr>
          <p:nvPr>
            <p:ph type="dt" sz="half" idx="10"/>
          </p:nvPr>
        </p:nvSpPr>
        <p:spPr/>
        <p:txBody>
          <a:bodyPr/>
          <a:lstStyle/>
          <a:p>
            <a:fld id="{09B482E8-6E0E-1B4F-B1FD-C69DB9E858D9}" type="datetimeFigureOut">
              <a:rPr lang="en-US" smtClean="0"/>
              <a:pPr/>
              <a:t>9/19/2023</a:t>
            </a:fld>
            <a:endParaRPr lang="en-US" dirty="0"/>
          </a:p>
        </p:txBody>
      </p:sp>
      <p:sp>
        <p:nvSpPr>
          <p:cNvPr id="6" name="Footer Placeholder 5">
            <a:extLst>
              <a:ext uri="{FF2B5EF4-FFF2-40B4-BE49-F238E27FC236}">
                <a16:creationId xmlns:a16="http://schemas.microsoft.com/office/drawing/2014/main" id="{FF29B2DE-42F3-464D-9883-864A47BB672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72912F5-371A-42CD-8468-290C85A126F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567442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E62B6-7312-4B57-91E8-12CA23796B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871895-492B-454A-B663-59BA1A8519A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F4DC2C-D133-4BA0-8FA8-66CA1D832E45}"/>
              </a:ext>
            </a:extLst>
          </p:cNvPr>
          <p:cNvSpPr>
            <a:spLocks noGrp="1"/>
          </p:cNvSpPr>
          <p:nvPr>
            <p:ph type="dt" sz="half" idx="10"/>
          </p:nvPr>
        </p:nvSpPr>
        <p:spPr/>
        <p:txBody>
          <a:bodyPr/>
          <a:lstStyle/>
          <a:p>
            <a:fld id="{C6C52C72-DE31-F449-A4ED-4C594FD91407}" type="datetimeFigureOut">
              <a:rPr lang="en-US" smtClean="0"/>
              <a:pPr/>
              <a:t>9/19/2023</a:t>
            </a:fld>
            <a:endParaRPr lang="en-US" dirty="0"/>
          </a:p>
        </p:txBody>
      </p:sp>
      <p:sp>
        <p:nvSpPr>
          <p:cNvPr id="5" name="Footer Placeholder 4">
            <a:extLst>
              <a:ext uri="{FF2B5EF4-FFF2-40B4-BE49-F238E27FC236}">
                <a16:creationId xmlns:a16="http://schemas.microsoft.com/office/drawing/2014/main" id="{4D21B88C-DA3D-4338-9203-6FF17DC571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CA8A54-F0E3-4029-8AA4-5CADA37B74A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690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286C89-3964-4D8B-85EA-70796E68BB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F24CAC-1D1F-4514-A374-C2C1514EA34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845DA6-1D6E-4683-ADC2-7C0AB712119B}"/>
              </a:ext>
            </a:extLst>
          </p:cNvPr>
          <p:cNvSpPr>
            <a:spLocks noGrp="1"/>
          </p:cNvSpPr>
          <p:nvPr>
            <p:ph type="dt" sz="half" idx="10"/>
          </p:nvPr>
        </p:nvSpPr>
        <p:spPr/>
        <p:txBody>
          <a:bodyPr/>
          <a:lstStyle/>
          <a:p>
            <a:fld id="{ED62726E-379B-B349-9EED-81ED093FA806}" type="datetimeFigureOut">
              <a:rPr lang="en-US" smtClean="0"/>
              <a:pPr/>
              <a:t>9/19/2023</a:t>
            </a:fld>
            <a:endParaRPr lang="en-US" dirty="0"/>
          </a:p>
        </p:txBody>
      </p:sp>
      <p:sp>
        <p:nvSpPr>
          <p:cNvPr id="5" name="Footer Placeholder 4">
            <a:extLst>
              <a:ext uri="{FF2B5EF4-FFF2-40B4-BE49-F238E27FC236}">
                <a16:creationId xmlns:a16="http://schemas.microsoft.com/office/drawing/2014/main" id="{A0B9E569-3DBF-4EF9-806C-82E3D832E1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0102F1-AA9E-4236-8251-766D58FC3F34}"/>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4594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A picture containing text, posing, female, clipart&#10;&#10;Description automatically generated">
            <a:extLst>
              <a:ext uri="{FF2B5EF4-FFF2-40B4-BE49-F238E27FC236}">
                <a16:creationId xmlns:a16="http://schemas.microsoft.com/office/drawing/2014/main" id="{6BC0E090-B399-97F7-A784-8A3DA2C4F831}"/>
              </a:ext>
            </a:extLst>
          </p:cNvPr>
          <p:cNvPicPr>
            <a:picLocks noChangeAspect="1"/>
          </p:cNvPicPr>
          <p:nvPr userDrawn="1"/>
        </p:nvPicPr>
        <p:blipFill>
          <a:blip r:embed="rId2"/>
          <a:stretch>
            <a:fillRect/>
          </a:stretch>
        </p:blipFill>
        <p:spPr>
          <a:xfrm>
            <a:off x="0" y="-33363"/>
            <a:ext cx="12192000" cy="6845059"/>
          </a:xfrm>
          <a:prstGeom prst="rect">
            <a:avLst/>
          </a:prstGeom>
        </p:spPr>
      </p:pic>
      <p:sp>
        <p:nvSpPr>
          <p:cNvPr id="7" name="Rectangle 6">
            <a:extLst>
              <a:ext uri="{FF2B5EF4-FFF2-40B4-BE49-F238E27FC236}">
                <a16:creationId xmlns:a16="http://schemas.microsoft.com/office/drawing/2014/main" id="{A5E0A831-5F96-D99C-E82E-ABD15FCF3863}"/>
              </a:ext>
            </a:extLst>
          </p:cNvPr>
          <p:cNvSpPr/>
          <p:nvPr userDrawn="1"/>
        </p:nvSpPr>
        <p:spPr>
          <a:xfrm>
            <a:off x="0" y="6023810"/>
            <a:ext cx="12192000" cy="834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8" name="Picture 7" descr="A picture containing text, tableware, plate, dishware&#10;&#10;Description automatically generated">
            <a:extLst>
              <a:ext uri="{FF2B5EF4-FFF2-40B4-BE49-F238E27FC236}">
                <a16:creationId xmlns:a16="http://schemas.microsoft.com/office/drawing/2014/main" id="{0D9AC1EF-AF24-7442-679C-8BA540BDFE26}"/>
              </a:ext>
            </a:extLst>
          </p:cNvPr>
          <p:cNvPicPr>
            <a:picLocks noChangeAspect="1"/>
          </p:cNvPicPr>
          <p:nvPr userDrawn="1"/>
        </p:nvPicPr>
        <p:blipFill>
          <a:blip r:embed="rId3"/>
          <a:stretch>
            <a:fillRect/>
          </a:stretch>
        </p:blipFill>
        <p:spPr>
          <a:xfrm>
            <a:off x="261112" y="6212146"/>
            <a:ext cx="1422400" cy="495300"/>
          </a:xfrm>
          <a:prstGeom prst="rect">
            <a:avLst/>
          </a:prstGeom>
        </p:spPr>
      </p:pic>
      <p:pic>
        <p:nvPicPr>
          <p:cNvPr id="9" name="Picture 8" descr="Text&#10;&#10;Description automatically generated">
            <a:extLst>
              <a:ext uri="{FF2B5EF4-FFF2-40B4-BE49-F238E27FC236}">
                <a16:creationId xmlns:a16="http://schemas.microsoft.com/office/drawing/2014/main" id="{4A18C978-A8CB-4C09-7FFE-87595A9A69B4}"/>
              </a:ext>
            </a:extLst>
          </p:cNvPr>
          <p:cNvPicPr>
            <a:picLocks noChangeAspect="1"/>
          </p:cNvPicPr>
          <p:nvPr userDrawn="1"/>
        </p:nvPicPr>
        <p:blipFill>
          <a:blip r:embed="rId4"/>
          <a:stretch>
            <a:fillRect/>
          </a:stretch>
        </p:blipFill>
        <p:spPr>
          <a:xfrm>
            <a:off x="4674619" y="5675498"/>
            <a:ext cx="2842762" cy="1485343"/>
          </a:xfrm>
          <a:prstGeom prst="rect">
            <a:avLst/>
          </a:prstGeom>
        </p:spPr>
      </p:pic>
      <p:pic>
        <p:nvPicPr>
          <p:cNvPr id="10" name="Picture 9" descr="Shape&#10;&#10;Description automatically generated with medium confidence">
            <a:extLst>
              <a:ext uri="{FF2B5EF4-FFF2-40B4-BE49-F238E27FC236}">
                <a16:creationId xmlns:a16="http://schemas.microsoft.com/office/drawing/2014/main" id="{4567B1EF-C783-576D-A6B4-A0C44286CFDF}"/>
              </a:ext>
            </a:extLst>
          </p:cNvPr>
          <p:cNvPicPr>
            <a:picLocks noChangeAspect="1"/>
          </p:cNvPicPr>
          <p:nvPr userDrawn="1"/>
        </p:nvPicPr>
        <p:blipFill>
          <a:blip r:embed="rId5"/>
          <a:stretch>
            <a:fillRect/>
          </a:stretch>
        </p:blipFill>
        <p:spPr>
          <a:xfrm>
            <a:off x="10569329" y="6388770"/>
            <a:ext cx="650359" cy="259155"/>
          </a:xfrm>
          <a:prstGeom prst="rect">
            <a:avLst/>
          </a:prstGeom>
        </p:spPr>
      </p:pic>
      <p:sp>
        <p:nvSpPr>
          <p:cNvPr id="11" name="TextBox 10">
            <a:extLst>
              <a:ext uri="{FF2B5EF4-FFF2-40B4-BE49-F238E27FC236}">
                <a16:creationId xmlns:a16="http://schemas.microsoft.com/office/drawing/2014/main" id="{AD47555C-D040-50B4-F7DD-3B0FACAF4C76}"/>
              </a:ext>
            </a:extLst>
          </p:cNvPr>
          <p:cNvSpPr txBox="1"/>
          <p:nvPr userDrawn="1"/>
        </p:nvSpPr>
        <p:spPr>
          <a:xfrm>
            <a:off x="10531857" y="6134862"/>
            <a:ext cx="126245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Supporting Partners</a:t>
            </a:r>
          </a:p>
          <a:p>
            <a:pPr algn="ctr"/>
            <a:endParaRPr lang="en-US" sz="900" dirty="0"/>
          </a:p>
        </p:txBody>
      </p:sp>
      <p:pic>
        <p:nvPicPr>
          <p:cNvPr id="12" name="Picture 11">
            <a:extLst>
              <a:ext uri="{FF2B5EF4-FFF2-40B4-BE49-F238E27FC236}">
                <a16:creationId xmlns:a16="http://schemas.microsoft.com/office/drawing/2014/main" id="{345C5148-FCC2-5379-C61A-1BF734261EC6}"/>
              </a:ext>
            </a:extLst>
          </p:cNvPr>
          <p:cNvPicPr>
            <a:picLocks noChangeAspect="1"/>
          </p:cNvPicPr>
          <p:nvPr userDrawn="1"/>
        </p:nvPicPr>
        <p:blipFill>
          <a:blip r:embed="rId6"/>
          <a:stretch>
            <a:fillRect/>
          </a:stretch>
        </p:blipFill>
        <p:spPr>
          <a:xfrm>
            <a:off x="11449223" y="6388770"/>
            <a:ext cx="273385" cy="273385"/>
          </a:xfrm>
          <a:prstGeom prst="rect">
            <a:avLst/>
          </a:prstGeom>
        </p:spPr>
      </p:pic>
    </p:spTree>
    <p:extLst>
      <p:ext uri="{BB962C8B-B14F-4D97-AF65-F5344CB8AC3E}">
        <p14:creationId xmlns:p14="http://schemas.microsoft.com/office/powerpoint/2010/main" val="1788160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6D42FE7E-22AA-1CBD-01CF-28F2F4BAD105}"/>
              </a:ext>
            </a:extLst>
          </p:cNvPr>
          <p:cNvPicPr>
            <a:picLocks noChangeAspect="1"/>
          </p:cNvPicPr>
          <p:nvPr userDrawn="1"/>
        </p:nvPicPr>
        <p:blipFill>
          <a:blip r:embed="rId2"/>
          <a:stretch>
            <a:fillRect/>
          </a:stretch>
        </p:blipFill>
        <p:spPr>
          <a:xfrm>
            <a:off x="0" y="6470"/>
            <a:ext cx="12203526" cy="6851530"/>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C765AEA-4563-3615-F49A-06D2ABC869A5}"/>
              </a:ext>
            </a:extLst>
          </p:cNvPr>
          <p:cNvPicPr>
            <a:picLocks noChangeAspect="1"/>
          </p:cNvPicPr>
          <p:nvPr userDrawn="1"/>
        </p:nvPicPr>
        <p:blipFill>
          <a:blip r:embed="rId3"/>
          <a:stretch>
            <a:fillRect/>
          </a:stretch>
        </p:blipFill>
        <p:spPr>
          <a:xfrm>
            <a:off x="236729" y="6182614"/>
            <a:ext cx="1422400" cy="495300"/>
          </a:xfrm>
          <a:prstGeom prst="rect">
            <a:avLst/>
          </a:prstGeom>
        </p:spPr>
      </p:pic>
    </p:spTree>
    <p:extLst>
      <p:ext uri="{BB962C8B-B14F-4D97-AF65-F5344CB8AC3E}">
        <p14:creationId xmlns:p14="http://schemas.microsoft.com/office/powerpoint/2010/main" val="835143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930FE-4391-48F9-95B9-9ECFC3C2DA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7E1FDA-DFD6-4010-9A55-220A3D880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1233B0-C882-4AB1-9A61-6E60B040F3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482E8-6E0E-1B4F-B1FD-C69DB9E858D9}" type="datetimeFigureOut">
              <a:rPr lang="en-US" smtClean="0"/>
              <a:pPr/>
              <a:t>9/19/2023</a:t>
            </a:fld>
            <a:endParaRPr lang="en-US" dirty="0"/>
          </a:p>
        </p:txBody>
      </p:sp>
      <p:sp>
        <p:nvSpPr>
          <p:cNvPr id="5" name="Footer Placeholder 4">
            <a:extLst>
              <a:ext uri="{FF2B5EF4-FFF2-40B4-BE49-F238E27FC236}">
                <a16:creationId xmlns:a16="http://schemas.microsoft.com/office/drawing/2014/main" id="{F882BD04-19AE-4372-A96A-8597A1E863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5AA7FD-AB78-4101-8FF9-1503FDFAF2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838379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www.youtube.com/watch?v=A5jrJ8v7pWE" TargetMode="External"/><Relationship Id="rId3" Type="http://schemas.openxmlformats.org/officeDocument/2006/relationships/image" Target="../media/image8.jpg"/><Relationship Id="rId7" Type="http://schemas.openxmlformats.org/officeDocument/2006/relationships/image" Target="../media/image12.jpe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hyperlink" Target="https://www.tiktok.com/@electric8online?_t=8Zz8USWGajG&amp;_r=1" TargetMode="External"/><Relationship Id="rId3" Type="http://schemas.openxmlformats.org/officeDocument/2006/relationships/image" Target="../media/image8.jpg"/><Relationship Id="rId7" Type="http://schemas.openxmlformats.org/officeDocument/2006/relationships/hyperlink" Target="https://instagram.com/electric8online?igshid=YmMyMTA2M2Y="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10" Type="http://schemas.openxmlformats.org/officeDocument/2006/relationships/image" Target="../media/image16.jpeg"/><Relationship Id="rId4" Type="http://schemas.openxmlformats.org/officeDocument/2006/relationships/image" Target="../media/image9.png"/><Relationship Id="rId9" Type="http://schemas.openxmlformats.org/officeDocument/2006/relationships/hyperlink" Target="https://www.facebook.com/profile.php?id=100090394476138"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mailto:fitsteps6@gmail.com" TargetMode="External"/><Relationship Id="rId3" Type="http://schemas.openxmlformats.org/officeDocument/2006/relationships/image" Target="../media/image8.jpg"/><Relationship Id="rId7" Type="http://schemas.openxmlformats.org/officeDocument/2006/relationships/image" Target="../media/image17.jpe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hyperlink" Target="http://www.jaxdance.co.uk/" TargetMode="External"/><Relationship Id="rId3" Type="http://schemas.openxmlformats.org/officeDocument/2006/relationships/image" Target="../media/image8.jpg"/><Relationship Id="rId7" Type="http://schemas.openxmlformats.org/officeDocument/2006/relationships/hyperlink" Target="mailto:Jax@JaxDance.co.uk"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 Id="rId9"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s_OZhY7MttM"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8.jpg"/><Relationship Id="rId7" Type="http://schemas.openxmlformats.org/officeDocument/2006/relationships/image" Target="../media/image20.jpe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http://kga.ascendlearningtrust.org.uk/" TargetMode="Externa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hyperlink" Target="https://learn.englandfootball.com/courses/PHYSICAL-EDUCATION/disney-inspired-shooting-stars"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hyperlink" Target="https://chipsportpart.co.uk/letters-and-checklist/" TargetMode="External"/><Relationship Id="rId3" Type="http://schemas.openxmlformats.org/officeDocument/2006/relationships/image" Target="../media/image8.jpg"/><Relationship Id="rId7" Type="http://schemas.openxmlformats.org/officeDocument/2006/relationships/image" Target="../media/image27.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10" Type="http://schemas.openxmlformats.org/officeDocument/2006/relationships/hyperlink" Target="https://www.eventbrite.co.uk/organizations/events" TargetMode="External"/><Relationship Id="rId4" Type="http://schemas.openxmlformats.org/officeDocument/2006/relationships/image" Target="../media/image9.png"/><Relationship Id="rId9" Type="http://schemas.openxmlformats.org/officeDocument/2006/relationships/hyperlink" Target="https://forms.office.com/e/NP8sbSSg6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chemeClr val="accent5"/>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3376554" y="2138758"/>
            <a:ext cx="9601200" cy="4051845"/>
          </a:xfrm>
        </p:spPr>
        <p:txBody>
          <a:bodyPr/>
          <a:lstStyle/>
          <a:p>
            <a:pPr marL="0" indent="0">
              <a:buNone/>
            </a:pPr>
            <a:endParaRPr lang="en-GB" dirty="0"/>
          </a:p>
          <a:p>
            <a:pPr marL="0" indent="0">
              <a:buNone/>
            </a:pPr>
            <a:endParaRPr lang="en-GB" dirty="0"/>
          </a:p>
        </p:txBody>
      </p:sp>
      <p:sp>
        <p:nvSpPr>
          <p:cNvPr id="15" name="Title 1"/>
          <p:cNvSpPr txBox="1">
            <a:spLocks/>
          </p:cNvSpPr>
          <p:nvPr/>
        </p:nvSpPr>
        <p:spPr>
          <a:xfrm>
            <a:off x="741792" y="257678"/>
            <a:ext cx="10554788" cy="4580652"/>
          </a:xfrm>
          <a:prstGeom prst="rect">
            <a:avLst/>
          </a:prstGeom>
        </p:spPr>
        <p:txBody>
          <a:bodyPr vert="horz" lIns="91440" tIns="45720" rIns="91440" bIns="45720" rtlCol="0" anchor="t">
            <a:normAutofit fontScale="975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GB" sz="5300" b="1" dirty="0">
                <a:solidFill>
                  <a:schemeClr val="tx1">
                    <a:lumMod val="95000"/>
                    <a:lumOff val="5000"/>
                  </a:schemeClr>
                </a:solidFill>
              </a:rPr>
              <a:t>PLT &amp; PE Coordinator meeting</a:t>
            </a:r>
          </a:p>
          <a:p>
            <a:pPr algn="ctr"/>
            <a:endParaRPr lang="en-GB" sz="3400" dirty="0">
              <a:solidFill>
                <a:schemeClr val="tx1">
                  <a:lumMod val="95000"/>
                  <a:lumOff val="5000"/>
                </a:schemeClr>
              </a:solidFill>
            </a:endParaRPr>
          </a:p>
          <a:p>
            <a:pPr algn="ctr"/>
            <a:r>
              <a:rPr lang="en-GB" sz="3400" dirty="0">
                <a:solidFill>
                  <a:schemeClr val="tx1">
                    <a:lumMod val="95000"/>
                    <a:lumOff val="5000"/>
                  </a:schemeClr>
                </a:solidFill>
              </a:rPr>
              <a:t>Friday 22</a:t>
            </a:r>
            <a:r>
              <a:rPr lang="en-GB" sz="3400" baseline="30000" dirty="0">
                <a:solidFill>
                  <a:schemeClr val="tx1">
                    <a:lumMod val="95000"/>
                    <a:lumOff val="5000"/>
                  </a:schemeClr>
                </a:solidFill>
              </a:rPr>
              <a:t>nd</a:t>
            </a:r>
            <a:r>
              <a:rPr lang="en-GB" sz="3400" dirty="0">
                <a:solidFill>
                  <a:schemeClr val="tx1">
                    <a:lumMod val="95000"/>
                    <a:lumOff val="5000"/>
                  </a:schemeClr>
                </a:solidFill>
              </a:rPr>
              <a:t> September 9am – 12pm</a:t>
            </a:r>
            <a:br>
              <a:rPr lang="en-GB" sz="3400" dirty="0">
                <a:solidFill>
                  <a:schemeClr val="tx1">
                    <a:lumMod val="95000"/>
                    <a:lumOff val="5000"/>
                  </a:schemeClr>
                </a:solidFill>
              </a:rPr>
            </a:br>
            <a:br>
              <a:rPr lang="en-GB" sz="3400" dirty="0">
                <a:solidFill>
                  <a:schemeClr val="tx1">
                    <a:lumMod val="95000"/>
                    <a:lumOff val="5000"/>
                  </a:schemeClr>
                </a:solidFill>
              </a:rPr>
            </a:br>
            <a:r>
              <a:rPr lang="en-GB" sz="3400" dirty="0">
                <a:solidFill>
                  <a:schemeClr val="tx1">
                    <a:lumMod val="95000"/>
                    <a:lumOff val="5000"/>
                  </a:schemeClr>
                </a:solidFill>
              </a:rPr>
              <a:t>Clip shown on arrival </a:t>
            </a:r>
          </a:p>
          <a:p>
            <a:pPr algn="ctr"/>
            <a:r>
              <a:rPr lang="en-GB" sz="3400" dirty="0">
                <a:solidFill>
                  <a:schemeClr val="tx1">
                    <a:lumMod val="95000"/>
                    <a:lumOff val="5000"/>
                  </a:schemeClr>
                </a:solidFill>
              </a:rPr>
              <a:t>Golf Training 2023</a:t>
            </a:r>
          </a:p>
          <a:p>
            <a:pPr algn="ctr"/>
            <a:endParaRPr lang="en-GB" sz="3400" dirty="0">
              <a:solidFill>
                <a:schemeClr val="tx1">
                  <a:lumMod val="95000"/>
                  <a:lumOff val="5000"/>
                </a:schemeClr>
              </a:solidFill>
            </a:endParaRPr>
          </a:p>
          <a:p>
            <a:pPr algn="ctr"/>
            <a:endParaRPr lang="en-GB" sz="3400" dirty="0">
              <a:solidFill>
                <a:schemeClr val="tx1">
                  <a:lumMod val="95000"/>
                  <a:lumOff val="5000"/>
                </a:schemeClr>
              </a:solidFill>
            </a:endParaRPr>
          </a:p>
          <a:p>
            <a:pPr algn="ctr"/>
            <a:r>
              <a:rPr lang="en-GB" sz="3400" dirty="0">
                <a:solidFill>
                  <a:schemeClr val="tx1">
                    <a:lumMod val="95000"/>
                    <a:lumOff val="5000"/>
                  </a:schemeClr>
                </a:solidFill>
              </a:rPr>
              <a:t>Your </a:t>
            </a:r>
            <a:r>
              <a:rPr lang="en-GB" sz="3400" dirty="0" err="1">
                <a:solidFill>
                  <a:schemeClr val="tx1">
                    <a:lumMod val="95000"/>
                    <a:lumOff val="5000"/>
                  </a:schemeClr>
                </a:solidFill>
              </a:rPr>
              <a:t>SSCos</a:t>
            </a:r>
            <a:r>
              <a:rPr lang="en-GB" sz="3400" dirty="0">
                <a:solidFill>
                  <a:schemeClr val="tx1">
                    <a:lumMod val="95000"/>
                    <a:lumOff val="5000"/>
                  </a:schemeClr>
                </a:solidFill>
              </a:rPr>
              <a:t> Selina, Jessica &amp; Emma</a:t>
            </a:r>
            <a:endParaRPr lang="en-GB" sz="7600" dirty="0">
              <a:solidFill>
                <a:schemeClr val="tx1">
                  <a:lumMod val="95000"/>
                  <a:lumOff val="5000"/>
                </a:schemeClr>
              </a:solidFill>
            </a:endParaRPr>
          </a:p>
        </p:txBody>
      </p:sp>
      <p:pic>
        <p:nvPicPr>
          <p:cNvPr id="24" name="Picture 23">
            <a:extLst>
              <a:ext uri="{FF2B5EF4-FFF2-40B4-BE49-F238E27FC236}">
                <a16:creationId xmlns:a16="http://schemas.microsoft.com/office/drawing/2014/main" id="{1DEAA306-92B6-4C0F-AF8F-7F00083733F4}"/>
              </a:ext>
            </a:extLst>
          </p:cNvPr>
          <p:cNvPicPr>
            <a:picLocks noChangeAspect="1"/>
          </p:cNvPicPr>
          <p:nvPr/>
        </p:nvPicPr>
        <p:blipFill rotWithShape="1">
          <a:blip r:embed="rId6"/>
          <a:srcRect l="14928" t="18081" r="77356" b="7585"/>
          <a:stretch/>
        </p:blipFill>
        <p:spPr>
          <a:xfrm>
            <a:off x="10750858" y="0"/>
            <a:ext cx="1441142" cy="6917969"/>
          </a:xfrm>
          <a:prstGeom prst="rect">
            <a:avLst/>
          </a:prstGeom>
        </p:spPr>
      </p:pic>
      <p:pic>
        <p:nvPicPr>
          <p:cNvPr id="25" name="Picture 24" descr="Image">
            <a:extLst>
              <a:ext uri="{FF2B5EF4-FFF2-40B4-BE49-F238E27FC236}">
                <a16:creationId xmlns:a16="http://schemas.microsoft.com/office/drawing/2014/main" id="{E7F49406-4BEB-446E-AA54-18C7AE4FC8C1}"/>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3111144" y="4639150"/>
            <a:ext cx="5731510" cy="1908810"/>
          </a:xfrm>
          <a:prstGeom prst="rect">
            <a:avLst/>
          </a:prstGeom>
          <a:noFill/>
          <a:ln>
            <a:noFill/>
          </a:ln>
        </p:spPr>
      </p:pic>
      <p:sp>
        <p:nvSpPr>
          <p:cNvPr id="3" name="Rectangle 1">
            <a:extLst>
              <a:ext uri="{FF2B5EF4-FFF2-40B4-BE49-F238E27FC236}">
                <a16:creationId xmlns:a16="http://schemas.microsoft.com/office/drawing/2014/main" id="{6454941D-8B37-4752-8F6F-2DC6662F366F}"/>
              </a:ext>
            </a:extLst>
          </p:cNvPr>
          <p:cNvSpPr>
            <a:spLocks noChangeArrowheads="1"/>
          </p:cNvSpPr>
          <p:nvPr/>
        </p:nvSpPr>
        <p:spPr bwMode="auto">
          <a:xfrm>
            <a:off x="1738385" y="3506048"/>
            <a:ext cx="74748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hlinkClick r:id="rId8"/>
              </a:rPr>
              <a:t>https://www.youtube.com/watch?v=A5jrJ8v7pWE</a:t>
            </a:r>
            <a:endParaRPr kumimoji="0" lang="en-GB" altLang="en-US" sz="4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4317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817244" y="140823"/>
            <a:ext cx="7236822" cy="923330"/>
          </a:xfrm>
          <a:prstGeom prst="rect">
            <a:avLst/>
          </a:prstGeom>
          <a:noFill/>
        </p:spPr>
        <p:txBody>
          <a:bodyPr wrap="square" rtlCol="0">
            <a:spAutoFit/>
          </a:bodyPr>
          <a:lstStyle/>
          <a:p>
            <a:r>
              <a:rPr lang="en-GB" sz="5400" dirty="0"/>
              <a:t>Agenda</a:t>
            </a:r>
          </a:p>
        </p:txBody>
      </p:sp>
      <p:sp>
        <p:nvSpPr>
          <p:cNvPr id="6" name="TextBox 5"/>
          <p:cNvSpPr txBox="1"/>
          <p:nvPr/>
        </p:nvSpPr>
        <p:spPr>
          <a:xfrm>
            <a:off x="1889566" y="1064153"/>
            <a:ext cx="9235634" cy="4801314"/>
          </a:xfrm>
          <a:prstGeom prst="rect">
            <a:avLst/>
          </a:prstGeom>
          <a:noFill/>
        </p:spPr>
        <p:txBody>
          <a:bodyPr wrap="square" rtlCol="0">
            <a:spAutoFit/>
          </a:bodyPr>
          <a:lstStyle/>
          <a:p>
            <a:r>
              <a:rPr lang="en-GB" sz="2400" dirty="0"/>
              <a:t>9.00am – 10.45am, 11am -12pm</a:t>
            </a:r>
          </a:p>
          <a:p>
            <a:pPr marL="800100" lvl="1" indent="-342900">
              <a:buFont typeface="+mj-lt"/>
              <a:buAutoNum type="arabicPeriod"/>
            </a:pPr>
            <a:r>
              <a:rPr lang="en-GB" sz="2400" dirty="0"/>
              <a:t>Welcome Back </a:t>
            </a:r>
          </a:p>
          <a:p>
            <a:pPr marL="800100" lvl="1" indent="-342900">
              <a:buFont typeface="+mj-lt"/>
              <a:buAutoNum type="arabicPeriod"/>
            </a:pPr>
            <a:r>
              <a:rPr lang="en-GB" sz="2400" dirty="0"/>
              <a:t>Year at a Glance, Expectations, </a:t>
            </a:r>
            <a:r>
              <a:rPr lang="en-US" sz="2400" dirty="0"/>
              <a:t>Photography </a:t>
            </a:r>
            <a:r>
              <a:rPr lang="en-GB" sz="2400" dirty="0"/>
              <a:t> </a:t>
            </a:r>
            <a:endParaRPr lang="en-US" sz="2400" dirty="0"/>
          </a:p>
          <a:p>
            <a:pPr marL="800100" lvl="1" indent="-342900">
              <a:buFont typeface="+mj-lt"/>
              <a:buAutoNum type="arabicPeriod"/>
            </a:pPr>
            <a:r>
              <a:rPr lang="en-GB" sz="2400" dirty="0"/>
              <a:t>Dance Festival</a:t>
            </a:r>
          </a:p>
          <a:p>
            <a:pPr marL="800100" lvl="1" indent="-342900">
              <a:buFont typeface="+mj-lt"/>
              <a:buAutoNum type="arabicPeriod"/>
            </a:pPr>
            <a:r>
              <a:rPr lang="en-GB" sz="2400" dirty="0"/>
              <a:t>9.30am Richard Youth </a:t>
            </a:r>
            <a:r>
              <a:rPr lang="en-GB" sz="2400"/>
              <a:t>Sport Trust</a:t>
            </a:r>
            <a:endParaRPr lang="en-GB" sz="2400" dirty="0"/>
          </a:p>
          <a:p>
            <a:pPr marL="800100" lvl="1" indent="-342900">
              <a:buFont typeface="+mj-lt"/>
              <a:buAutoNum type="arabicPeriod"/>
            </a:pPr>
            <a:r>
              <a:rPr lang="en-GB" sz="2400" dirty="0"/>
              <a:t>Chippenham Games</a:t>
            </a:r>
          </a:p>
          <a:p>
            <a:pPr marL="800100" lvl="1" indent="-342900">
              <a:buFont typeface="+mj-lt"/>
              <a:buAutoNum type="arabicPeriod"/>
            </a:pPr>
            <a:r>
              <a:rPr lang="en-GB" sz="2400" dirty="0"/>
              <a:t>10am Bowls</a:t>
            </a:r>
          </a:p>
          <a:p>
            <a:pPr marL="800100" lvl="1" indent="-342900">
              <a:buFont typeface="+mj-lt"/>
              <a:buAutoNum type="arabicPeriod"/>
            </a:pPr>
            <a:r>
              <a:rPr lang="en-GB" sz="2400" dirty="0"/>
              <a:t>Mid Wilts girls football partnership </a:t>
            </a:r>
          </a:p>
          <a:p>
            <a:pPr marL="800100" lvl="1" indent="-342900">
              <a:buFont typeface="+mj-lt"/>
              <a:buAutoNum type="arabicPeriod"/>
            </a:pPr>
            <a:r>
              <a:rPr lang="en-GB" sz="2400" dirty="0"/>
              <a:t>CPD on website and Bookings System</a:t>
            </a:r>
          </a:p>
          <a:p>
            <a:pPr marL="800100" lvl="1" indent="-342900">
              <a:buFont typeface="+mj-lt"/>
              <a:buAutoNum type="arabicPeriod"/>
            </a:pPr>
            <a:r>
              <a:rPr lang="en-GB" sz="2400" dirty="0"/>
              <a:t>AOB</a:t>
            </a:r>
          </a:p>
          <a:p>
            <a:pPr marL="800100" lvl="1" indent="-342900">
              <a:buFont typeface="+mj-lt"/>
              <a:buAutoNum type="arabicPeriod"/>
            </a:pPr>
            <a:r>
              <a:rPr lang="en-GB" sz="2400" dirty="0"/>
              <a:t>Break, tea, coffee and biscuits</a:t>
            </a:r>
          </a:p>
          <a:p>
            <a:pPr marL="800100" lvl="1" indent="-342900">
              <a:buFont typeface="+mj-lt"/>
              <a:buAutoNum type="arabicPeriod"/>
            </a:pPr>
            <a:r>
              <a:rPr lang="en-GB" sz="2400" dirty="0"/>
              <a:t>11.00am – 12pm, CPD Health &amp; Wellbeing</a:t>
            </a:r>
          </a:p>
          <a:p>
            <a:endParaRPr lang="en-GB" dirty="0"/>
          </a:p>
        </p:txBody>
      </p:sp>
      <p:pic>
        <p:nvPicPr>
          <p:cNvPr id="15" name="Picture 14">
            <a:extLst>
              <a:ext uri="{FF2B5EF4-FFF2-40B4-BE49-F238E27FC236}">
                <a16:creationId xmlns:a16="http://schemas.microsoft.com/office/drawing/2014/main" id="{194199A0-3207-4940-8643-D2D92C4048AB}"/>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3" name="TextBox 2">
            <a:extLst>
              <a:ext uri="{FF2B5EF4-FFF2-40B4-BE49-F238E27FC236}">
                <a16:creationId xmlns:a16="http://schemas.microsoft.com/office/drawing/2014/main" id="{229F55E8-E8B6-4BD8-B961-C09A0D03A1E0}"/>
              </a:ext>
            </a:extLst>
          </p:cNvPr>
          <p:cNvSpPr txBox="1"/>
          <p:nvPr/>
        </p:nvSpPr>
        <p:spPr>
          <a:xfrm>
            <a:off x="2230582" y="5818909"/>
            <a:ext cx="7176654" cy="369332"/>
          </a:xfrm>
          <a:prstGeom prst="rect">
            <a:avLst/>
          </a:prstGeom>
          <a:noFill/>
        </p:spPr>
        <p:txBody>
          <a:bodyPr wrap="square" rtlCol="0">
            <a:spAutoFit/>
          </a:bodyPr>
          <a:lstStyle/>
          <a:p>
            <a:r>
              <a:rPr lang="en-US" dirty="0"/>
              <a:t>Kings Coronation photos and mid year </a:t>
            </a:r>
            <a:r>
              <a:rPr lang="en-US"/>
              <a:t>review feedback</a:t>
            </a:r>
          </a:p>
        </p:txBody>
      </p:sp>
    </p:spTree>
    <p:extLst>
      <p:ext uri="{BB962C8B-B14F-4D97-AF65-F5344CB8AC3E}">
        <p14:creationId xmlns:p14="http://schemas.microsoft.com/office/powerpoint/2010/main" val="178792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9A3BA-843A-46CD-BB31-5581CC226E97}"/>
              </a:ext>
            </a:extLst>
          </p:cNvPr>
          <p:cNvSpPr>
            <a:spLocks noGrp="1"/>
          </p:cNvSpPr>
          <p:nvPr>
            <p:ph type="title"/>
          </p:nvPr>
        </p:nvSpPr>
        <p:spPr>
          <a:xfrm>
            <a:off x="1642369" y="19401"/>
            <a:ext cx="10772775" cy="1658198"/>
          </a:xfrm>
        </p:spPr>
        <p:txBody>
          <a:bodyPr/>
          <a:lstStyle/>
          <a:p>
            <a:r>
              <a:rPr lang="en-GB" dirty="0">
                <a:solidFill>
                  <a:schemeClr val="tx1"/>
                </a:solidFill>
              </a:rPr>
              <a:t>Our Promises</a:t>
            </a:r>
          </a:p>
        </p:txBody>
      </p:sp>
      <p:sp>
        <p:nvSpPr>
          <p:cNvPr id="5" name="Content Placeholder 4">
            <a:extLst>
              <a:ext uri="{FF2B5EF4-FFF2-40B4-BE49-F238E27FC236}">
                <a16:creationId xmlns:a16="http://schemas.microsoft.com/office/drawing/2014/main" id="{B920E1B1-999D-4826-92AA-7F78564C1839}"/>
              </a:ext>
            </a:extLst>
          </p:cNvPr>
          <p:cNvSpPr>
            <a:spLocks noGrp="1"/>
          </p:cNvSpPr>
          <p:nvPr>
            <p:ph idx="1"/>
          </p:nvPr>
        </p:nvSpPr>
        <p:spPr>
          <a:xfrm>
            <a:off x="1384721" y="1399519"/>
            <a:ext cx="7585492" cy="4264833"/>
          </a:xfrm>
        </p:spPr>
        <p:txBody>
          <a:bodyPr>
            <a:normAutofit fontScale="85000" lnSpcReduction="10000"/>
          </a:bodyPr>
          <a:lstStyle/>
          <a:p>
            <a:pPr marL="0" indent="0">
              <a:buNone/>
            </a:pPr>
            <a:r>
              <a:rPr lang="en-GB" dirty="0"/>
              <a:t>We will organise good quality events with a range of aims</a:t>
            </a:r>
          </a:p>
          <a:p>
            <a:pPr marL="0" indent="0">
              <a:buNone/>
            </a:pPr>
            <a:r>
              <a:rPr lang="en-GB" dirty="0"/>
              <a:t>We will ensure we have Young Leaders for all competitive </a:t>
            </a:r>
          </a:p>
          <a:p>
            <a:pPr marL="0" indent="0">
              <a:buNone/>
            </a:pPr>
            <a:r>
              <a:rPr lang="en-GB" dirty="0"/>
              <a:t>events so you can just enjoy!</a:t>
            </a:r>
          </a:p>
          <a:p>
            <a:pPr marL="0" indent="0">
              <a:buNone/>
            </a:pPr>
            <a:r>
              <a:rPr lang="en-GB" dirty="0"/>
              <a:t>We will provide equipment</a:t>
            </a:r>
          </a:p>
          <a:p>
            <a:pPr marL="0" indent="0">
              <a:buNone/>
            </a:pPr>
            <a:r>
              <a:rPr lang="en-GB" dirty="0"/>
              <a:t>We will communicate details for these events effectively</a:t>
            </a:r>
          </a:p>
          <a:p>
            <a:pPr marL="0" indent="0">
              <a:buNone/>
            </a:pPr>
            <a:r>
              <a:rPr lang="en-GB" dirty="0"/>
              <a:t>We will provide risk assessments for every event</a:t>
            </a:r>
          </a:p>
          <a:p>
            <a:pPr marL="0" indent="0">
              <a:buNone/>
            </a:pPr>
            <a:r>
              <a:rPr lang="en-GB" dirty="0"/>
              <a:t>We will provide example letters for parents for you to adapt</a:t>
            </a:r>
          </a:p>
          <a:p>
            <a:pPr marL="0" indent="0">
              <a:buNone/>
            </a:pPr>
            <a:r>
              <a:rPr lang="en-GB" dirty="0"/>
              <a:t>We will provide a checklist for most of our events to help you prepare for the day</a:t>
            </a:r>
          </a:p>
        </p:txBody>
      </p:sp>
      <p:pic>
        <p:nvPicPr>
          <p:cNvPr id="6" name="Picture 5">
            <a:extLst>
              <a:ext uri="{FF2B5EF4-FFF2-40B4-BE49-F238E27FC236}">
                <a16:creationId xmlns:a16="http://schemas.microsoft.com/office/drawing/2014/main" id="{4B075CE4-98AD-4689-A921-13C8EC2669F4}"/>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2050" name="Picture 2" descr="Together we can Stock Photos and Images. 1,878 Together we ...">
            <a:extLst>
              <a:ext uri="{FF2B5EF4-FFF2-40B4-BE49-F238E27FC236}">
                <a16:creationId xmlns:a16="http://schemas.microsoft.com/office/drawing/2014/main" id="{C0C7586A-95B4-47D1-86B1-8A82557268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828" t="2019" r="9596" b="9792"/>
          <a:stretch/>
        </p:blipFill>
        <p:spPr bwMode="auto">
          <a:xfrm>
            <a:off x="9393382" y="4597552"/>
            <a:ext cx="2660072"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Together we can Stock Photos and Images. 1,878 Together we ...">
            <a:extLst>
              <a:ext uri="{FF2B5EF4-FFF2-40B4-BE49-F238E27FC236}">
                <a16:creationId xmlns:a16="http://schemas.microsoft.com/office/drawing/2014/main" id="{C3B57C45-AC96-451A-94FC-F4DFA76E0C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828" t="2019" r="9596" b="9792"/>
          <a:stretch/>
        </p:blipFill>
        <p:spPr bwMode="auto">
          <a:xfrm>
            <a:off x="9393382" y="2362200"/>
            <a:ext cx="2660072"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ogether we can Stock Photos and Images. 1,878 Together we ...">
            <a:extLst>
              <a:ext uri="{FF2B5EF4-FFF2-40B4-BE49-F238E27FC236}">
                <a16:creationId xmlns:a16="http://schemas.microsoft.com/office/drawing/2014/main" id="{EE4BC152-31C4-41CC-A86F-12B37FF66C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828" t="2019" r="9596" b="9792"/>
          <a:stretch/>
        </p:blipFill>
        <p:spPr bwMode="auto">
          <a:xfrm>
            <a:off x="9393382" y="126848"/>
            <a:ext cx="2660072"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69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F8B8B-64DB-4EE6-AE1C-69E42F66B668}"/>
              </a:ext>
            </a:extLst>
          </p:cNvPr>
          <p:cNvSpPr>
            <a:spLocks noGrp="1"/>
          </p:cNvSpPr>
          <p:nvPr>
            <p:ph type="title"/>
          </p:nvPr>
        </p:nvSpPr>
        <p:spPr>
          <a:xfrm>
            <a:off x="1322848" y="-245958"/>
            <a:ext cx="10772775" cy="1658198"/>
          </a:xfrm>
        </p:spPr>
        <p:txBody>
          <a:bodyPr/>
          <a:lstStyle/>
          <a:p>
            <a:r>
              <a:rPr lang="en-GB" dirty="0">
                <a:solidFill>
                  <a:schemeClr val="tx1"/>
                </a:solidFill>
              </a:rPr>
              <a:t>How you can help…</a:t>
            </a:r>
          </a:p>
        </p:txBody>
      </p:sp>
      <p:sp>
        <p:nvSpPr>
          <p:cNvPr id="3" name="Content Placeholder 2">
            <a:extLst>
              <a:ext uri="{FF2B5EF4-FFF2-40B4-BE49-F238E27FC236}">
                <a16:creationId xmlns:a16="http://schemas.microsoft.com/office/drawing/2014/main" id="{1C235539-EC21-4A25-8953-CE5F06E821CE}"/>
              </a:ext>
            </a:extLst>
          </p:cNvPr>
          <p:cNvSpPr>
            <a:spLocks noGrp="1"/>
          </p:cNvSpPr>
          <p:nvPr>
            <p:ph idx="1"/>
          </p:nvPr>
        </p:nvSpPr>
        <p:spPr>
          <a:xfrm>
            <a:off x="1219200" y="1232131"/>
            <a:ext cx="7156133" cy="5242560"/>
          </a:xfrm>
        </p:spPr>
        <p:txBody>
          <a:bodyPr>
            <a:normAutofit fontScale="92500" lnSpcReduction="20000"/>
          </a:bodyPr>
          <a:lstStyle/>
          <a:p>
            <a:r>
              <a:rPr lang="en-GB" dirty="0"/>
              <a:t>Please read through the information on Eventbrite and our website. If you are then unsure please ask (please note – we only work for the CSP on Mondays and Fridays although we do try to get back to you on other weekdays / weekends).</a:t>
            </a:r>
          </a:p>
          <a:p>
            <a:r>
              <a:rPr lang="en-GB" dirty="0"/>
              <a:t>Only book tickets for events that you know you are attending.</a:t>
            </a:r>
          </a:p>
          <a:p>
            <a:r>
              <a:rPr lang="en-GB" dirty="0"/>
              <a:t>Please check the numbers you have booked before arriving at an event.</a:t>
            </a:r>
          </a:p>
          <a:p>
            <a:r>
              <a:rPr lang="en-GB" dirty="0"/>
              <a:t>Be responsible for any attending parents (</a:t>
            </a:r>
            <a:r>
              <a:rPr lang="en-GB" b="1" u="sng" dirty="0"/>
              <a:t>parents are only allowed to attend events in public facilities, not schools</a:t>
            </a:r>
            <a:r>
              <a:rPr lang="en-GB" dirty="0"/>
              <a:t>)</a:t>
            </a:r>
          </a:p>
          <a:p>
            <a:r>
              <a:rPr lang="en-GB" dirty="0"/>
              <a:t>If you feel that there is an event you would like us to run – please share! We are always looking to improve our provision.</a:t>
            </a:r>
          </a:p>
          <a:p>
            <a:endParaRPr lang="en-GB" dirty="0"/>
          </a:p>
        </p:txBody>
      </p:sp>
      <p:pic>
        <p:nvPicPr>
          <p:cNvPr id="4" name="Picture 3">
            <a:extLst>
              <a:ext uri="{FF2B5EF4-FFF2-40B4-BE49-F238E27FC236}">
                <a16:creationId xmlns:a16="http://schemas.microsoft.com/office/drawing/2014/main" id="{EBCA1321-B142-4EB3-84F9-EE9F36F9C543}"/>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3074" name="Picture 2" descr="TEAM Together Everyone Achieves More Wall Decal 0176 Home - Etsy UK">
            <a:extLst>
              <a:ext uri="{FF2B5EF4-FFF2-40B4-BE49-F238E27FC236}">
                <a16:creationId xmlns:a16="http://schemas.microsoft.com/office/drawing/2014/main" id="{35747245-2424-44C8-BFA2-24A4A74FC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8981" y="1"/>
            <a:ext cx="37130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98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920E1B1-999D-4826-92AA-7F78564C1839}"/>
              </a:ext>
            </a:extLst>
          </p:cNvPr>
          <p:cNvSpPr>
            <a:spLocks noGrp="1"/>
          </p:cNvSpPr>
          <p:nvPr>
            <p:ph idx="1"/>
          </p:nvPr>
        </p:nvSpPr>
        <p:spPr>
          <a:xfrm>
            <a:off x="1420261" y="174241"/>
            <a:ext cx="6490684" cy="6451845"/>
          </a:xfrm>
        </p:spPr>
        <p:txBody>
          <a:bodyPr>
            <a:normAutofit/>
          </a:bodyPr>
          <a:lstStyle/>
          <a:p>
            <a:endParaRPr lang="en-US" sz="5200" u="sng" dirty="0"/>
          </a:p>
          <a:p>
            <a:r>
              <a:rPr lang="en-US" sz="5200" u="sng" dirty="0"/>
              <a:t>Photography </a:t>
            </a:r>
            <a:r>
              <a:rPr lang="en-GB" dirty="0"/>
              <a:t> </a:t>
            </a:r>
            <a:endParaRPr lang="en-US" dirty="0"/>
          </a:p>
          <a:p>
            <a:r>
              <a:rPr lang="en-US" sz="2600" dirty="0"/>
              <a:t>For all our events we now ask </a:t>
            </a:r>
            <a:r>
              <a:rPr lang="en-GB" sz="2600" b="1" u="sng" dirty="0">
                <a:solidFill>
                  <a:srgbClr val="FF0000"/>
                </a:solidFill>
              </a:rPr>
              <a:t>you to</a:t>
            </a:r>
            <a:r>
              <a:rPr lang="en-GB" sz="2600" dirty="0"/>
              <a:t> check for photo permissions in advance of the event. Any child without permission will need to arrive wearing a coloured sports bib. </a:t>
            </a:r>
          </a:p>
          <a:p>
            <a:r>
              <a:rPr lang="en-GB" sz="2600" dirty="0"/>
              <a:t>This will allow us to share your pictures through our website, twitter feed, newsletter and in any communications you can use to put on your website.</a:t>
            </a:r>
          </a:p>
          <a:p>
            <a:r>
              <a:rPr lang="en-GB" sz="2800" dirty="0"/>
              <a:t>@</a:t>
            </a:r>
            <a:r>
              <a:rPr lang="en-GB" sz="2800" dirty="0" err="1"/>
              <a:t>chipsportpart</a:t>
            </a:r>
            <a:endParaRPr lang="en-GB" sz="2800" dirty="0"/>
          </a:p>
          <a:p>
            <a:endParaRPr lang="en-GB" sz="2600" dirty="0"/>
          </a:p>
        </p:txBody>
      </p:sp>
      <p:pic>
        <p:nvPicPr>
          <p:cNvPr id="6" name="Picture 5">
            <a:extLst>
              <a:ext uri="{FF2B5EF4-FFF2-40B4-BE49-F238E27FC236}">
                <a16:creationId xmlns:a16="http://schemas.microsoft.com/office/drawing/2014/main" id="{4B075CE4-98AD-4689-A921-13C8EC2669F4}"/>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1026" name="Picture 2" descr="No Photo Vector Art, Icons, and Graphics for Free Download">
            <a:extLst>
              <a:ext uri="{FF2B5EF4-FFF2-40B4-BE49-F238E27FC236}">
                <a16:creationId xmlns:a16="http://schemas.microsoft.com/office/drawing/2014/main" id="{9355B636-8BB7-4EF4-854B-799A2DB187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9321" y="174243"/>
            <a:ext cx="4008366" cy="32547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No Photo Vector Art, Icons, and Graphics for Free Download">
            <a:extLst>
              <a:ext uri="{FF2B5EF4-FFF2-40B4-BE49-F238E27FC236}">
                <a16:creationId xmlns:a16="http://schemas.microsoft.com/office/drawing/2014/main" id="{2B86C494-A64D-45BC-9A38-D0BE26454D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9321" y="3429000"/>
            <a:ext cx="4008366" cy="3254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925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525980" y="430582"/>
            <a:ext cx="7236822" cy="923330"/>
          </a:xfrm>
          <a:prstGeom prst="rect">
            <a:avLst/>
          </a:prstGeom>
          <a:noFill/>
        </p:spPr>
        <p:txBody>
          <a:bodyPr wrap="square" rtlCol="0">
            <a:spAutoFit/>
          </a:bodyPr>
          <a:lstStyle/>
          <a:p>
            <a:r>
              <a:rPr lang="en-GB" sz="5400" b="1" dirty="0"/>
              <a:t>Year at a Glance Term 1 </a:t>
            </a:r>
          </a:p>
        </p:txBody>
      </p:sp>
      <p:pic>
        <p:nvPicPr>
          <p:cNvPr id="23" name="Picture 22">
            <a:extLst>
              <a:ext uri="{FF2B5EF4-FFF2-40B4-BE49-F238E27FC236}">
                <a16:creationId xmlns:a16="http://schemas.microsoft.com/office/drawing/2014/main" id="{E38FEA42-8480-4E34-9536-9A60CA95D9F0}"/>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graphicFrame>
        <p:nvGraphicFramePr>
          <p:cNvPr id="10" name="Table 9">
            <a:extLst>
              <a:ext uri="{FF2B5EF4-FFF2-40B4-BE49-F238E27FC236}">
                <a16:creationId xmlns:a16="http://schemas.microsoft.com/office/drawing/2014/main" id="{7F832D33-11F0-42DD-9282-B465BEE1D7FC}"/>
              </a:ext>
            </a:extLst>
          </p:cNvPr>
          <p:cNvGraphicFramePr>
            <a:graphicFrameLocks noGrp="1"/>
          </p:cNvGraphicFramePr>
          <p:nvPr>
            <p:extLst>
              <p:ext uri="{D42A27DB-BD31-4B8C-83A1-F6EECF244321}">
                <p14:modId xmlns:p14="http://schemas.microsoft.com/office/powerpoint/2010/main" val="3258621248"/>
              </p:ext>
            </p:extLst>
          </p:nvPr>
        </p:nvGraphicFramePr>
        <p:xfrm>
          <a:off x="1525980" y="1434476"/>
          <a:ext cx="9599221" cy="4865215"/>
        </p:xfrm>
        <a:graphic>
          <a:graphicData uri="http://schemas.openxmlformats.org/drawingml/2006/table">
            <a:tbl>
              <a:tblPr firstRow="1" firstCol="1" bandRow="1">
                <a:tableStyleId>{5C22544A-7EE6-4342-B048-85BDC9FD1C3A}</a:tableStyleId>
              </a:tblPr>
              <a:tblGrid>
                <a:gridCol w="2425561">
                  <a:extLst>
                    <a:ext uri="{9D8B030D-6E8A-4147-A177-3AD203B41FA5}">
                      <a16:colId xmlns:a16="http://schemas.microsoft.com/office/drawing/2014/main" val="3170717654"/>
                    </a:ext>
                  </a:extLst>
                </a:gridCol>
                <a:gridCol w="1921290">
                  <a:extLst>
                    <a:ext uri="{9D8B030D-6E8A-4147-A177-3AD203B41FA5}">
                      <a16:colId xmlns:a16="http://schemas.microsoft.com/office/drawing/2014/main" val="3214185602"/>
                    </a:ext>
                  </a:extLst>
                </a:gridCol>
                <a:gridCol w="1408886">
                  <a:extLst>
                    <a:ext uri="{9D8B030D-6E8A-4147-A177-3AD203B41FA5}">
                      <a16:colId xmlns:a16="http://schemas.microsoft.com/office/drawing/2014/main" val="2633665946"/>
                    </a:ext>
                  </a:extLst>
                </a:gridCol>
                <a:gridCol w="3843484">
                  <a:extLst>
                    <a:ext uri="{9D8B030D-6E8A-4147-A177-3AD203B41FA5}">
                      <a16:colId xmlns:a16="http://schemas.microsoft.com/office/drawing/2014/main" val="3057676329"/>
                    </a:ext>
                  </a:extLst>
                </a:gridCol>
              </a:tblGrid>
              <a:tr h="527548">
                <a:tc>
                  <a:txBody>
                    <a:bodyPr/>
                    <a:lstStyle/>
                    <a:p>
                      <a:pPr marL="0" marR="0">
                        <a:lnSpc>
                          <a:spcPct val="107000"/>
                        </a:lnSpc>
                        <a:spcBef>
                          <a:spcPts val="0"/>
                        </a:spcBef>
                        <a:spcAft>
                          <a:spcPts val="0"/>
                        </a:spcAft>
                      </a:pPr>
                      <a:r>
                        <a:rPr lang="en-GB" sz="1800">
                          <a:effectLst/>
                        </a:rPr>
                        <a:t>Date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Time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School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Activity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1115635"/>
                  </a:ext>
                </a:extLst>
              </a:tr>
              <a:tr h="1079521">
                <a:tc>
                  <a:txBody>
                    <a:bodyPr/>
                    <a:lstStyle/>
                    <a:p>
                      <a:pPr marL="0" marR="0">
                        <a:lnSpc>
                          <a:spcPct val="107000"/>
                        </a:lnSpc>
                        <a:spcBef>
                          <a:spcPts val="0"/>
                        </a:spcBef>
                        <a:spcAft>
                          <a:spcPts val="0"/>
                        </a:spcAft>
                      </a:pPr>
                      <a:r>
                        <a:rPr lang="en-GB" sz="1800">
                          <a:effectLst/>
                        </a:rPr>
                        <a:t>Friday 22</a:t>
                      </a:r>
                      <a:r>
                        <a:rPr lang="en-GB" sz="1800" baseline="30000">
                          <a:effectLst/>
                        </a:rPr>
                        <a:t>nd</a:t>
                      </a:r>
                      <a:r>
                        <a:rPr lang="en-GB" sz="1800">
                          <a:effectLst/>
                        </a:rPr>
                        <a:t> September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9am – 12pm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Abbeyfield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dirty="0">
                          <a:effectLst/>
                        </a:rPr>
                        <a:t>PLT Meeting, Health &amp; Wellbeing CPD (Active Learning, getting active in the classroom)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0616946"/>
                  </a:ext>
                </a:extLst>
              </a:tr>
              <a:tr h="527548">
                <a:tc>
                  <a:txBody>
                    <a:bodyPr/>
                    <a:lstStyle/>
                    <a:p>
                      <a:pPr marL="0" marR="0">
                        <a:lnSpc>
                          <a:spcPct val="107000"/>
                        </a:lnSpc>
                        <a:spcBef>
                          <a:spcPts val="0"/>
                        </a:spcBef>
                        <a:spcAft>
                          <a:spcPts val="0"/>
                        </a:spcAft>
                      </a:pPr>
                      <a:r>
                        <a:rPr lang="en-GB" sz="1800">
                          <a:effectLst/>
                        </a:rPr>
                        <a:t>Monday 25</a:t>
                      </a:r>
                      <a:r>
                        <a:rPr lang="en-GB" sz="1800" baseline="30000">
                          <a:effectLst/>
                        </a:rPr>
                        <a:t>th</a:t>
                      </a:r>
                      <a:r>
                        <a:rPr lang="en-GB" sz="1800">
                          <a:effectLst/>
                        </a:rPr>
                        <a:t> September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12pm – 3pm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Chip Golf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dirty="0">
                          <a:effectLst/>
                        </a:rPr>
                        <a:t>Golf Festival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4151016"/>
                  </a:ext>
                </a:extLst>
              </a:tr>
              <a:tr h="527548">
                <a:tc>
                  <a:txBody>
                    <a:bodyPr/>
                    <a:lstStyle/>
                    <a:p>
                      <a:pPr marL="0" marR="0">
                        <a:lnSpc>
                          <a:spcPct val="107000"/>
                        </a:lnSpc>
                        <a:spcBef>
                          <a:spcPts val="0"/>
                        </a:spcBef>
                        <a:spcAft>
                          <a:spcPts val="0"/>
                        </a:spcAft>
                      </a:pPr>
                      <a:r>
                        <a:rPr lang="en-GB" sz="1800">
                          <a:effectLst/>
                        </a:rPr>
                        <a:t>Friday 29</a:t>
                      </a:r>
                      <a:r>
                        <a:rPr lang="en-GB" sz="1800" baseline="30000">
                          <a:effectLst/>
                        </a:rPr>
                        <a:t>th</a:t>
                      </a:r>
                      <a:r>
                        <a:rPr lang="en-GB" sz="1800">
                          <a:effectLst/>
                        </a:rPr>
                        <a:t> September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10.45 – 12.00pm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Huish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dirty="0">
                          <a:effectLst/>
                        </a:rPr>
                        <a:t>Wellbeing Champion Event </a:t>
                      </a:r>
                      <a:r>
                        <a:rPr lang="en-GB" sz="1800" b="1" dirty="0">
                          <a:solidFill>
                            <a:srgbClr val="FF0000"/>
                          </a:solidFill>
                          <a:effectLst/>
                        </a:rPr>
                        <a:t>(New)</a:t>
                      </a:r>
                      <a:endPar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62126"/>
                  </a:ext>
                </a:extLst>
              </a:tr>
              <a:tr h="527548">
                <a:tc>
                  <a:txBody>
                    <a:bodyPr/>
                    <a:lstStyle/>
                    <a:p>
                      <a:pPr marL="0" marR="0">
                        <a:lnSpc>
                          <a:spcPct val="107000"/>
                        </a:lnSpc>
                        <a:spcBef>
                          <a:spcPts val="0"/>
                        </a:spcBef>
                        <a:spcAft>
                          <a:spcPts val="0"/>
                        </a:spcAft>
                      </a:pPr>
                      <a:r>
                        <a:rPr lang="en-GB" sz="1800">
                          <a:effectLst/>
                        </a:rPr>
                        <a:t>Friday 6</a:t>
                      </a:r>
                      <a:r>
                        <a:rPr lang="en-GB" sz="1800" baseline="30000">
                          <a:effectLst/>
                        </a:rPr>
                        <a:t>th</a:t>
                      </a:r>
                      <a:r>
                        <a:rPr lang="en-GB" sz="1800">
                          <a:effectLst/>
                        </a:rPr>
                        <a:t> October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10.30am – 12pm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Huish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Young Officials, Football/Netball YR5/6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8067744"/>
                  </a:ext>
                </a:extLst>
              </a:tr>
              <a:tr h="527548">
                <a:tc>
                  <a:txBody>
                    <a:bodyPr/>
                    <a:lstStyle/>
                    <a:p>
                      <a:pPr marL="0" marR="0">
                        <a:lnSpc>
                          <a:spcPct val="107000"/>
                        </a:lnSpc>
                        <a:spcBef>
                          <a:spcPts val="0"/>
                        </a:spcBef>
                        <a:spcAft>
                          <a:spcPts val="0"/>
                        </a:spcAft>
                      </a:pPr>
                      <a:r>
                        <a:rPr lang="en-GB" sz="1800">
                          <a:effectLst/>
                        </a:rPr>
                        <a:t>Friday 6</a:t>
                      </a:r>
                      <a:r>
                        <a:rPr lang="en-GB" sz="1800" baseline="30000">
                          <a:effectLst/>
                        </a:rPr>
                        <a:t>th</a:t>
                      </a:r>
                      <a:r>
                        <a:rPr lang="en-GB" sz="1800">
                          <a:effectLst/>
                        </a:rPr>
                        <a:t> October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1pm – 3pm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Sheldon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dirty="0">
                          <a:effectLst/>
                        </a:rPr>
                        <a:t>Quick Sticks Hockey Festival </a:t>
                      </a:r>
                      <a:r>
                        <a:rPr lang="en-GB" sz="1800" b="1" dirty="0">
                          <a:solidFill>
                            <a:srgbClr val="FF0000"/>
                          </a:solidFill>
                          <a:effectLst/>
                        </a:rPr>
                        <a:t>(New Date)</a:t>
                      </a:r>
                      <a:endPar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2468470"/>
                  </a:ext>
                </a:extLst>
              </a:tr>
              <a:tr h="527548">
                <a:tc>
                  <a:txBody>
                    <a:bodyPr/>
                    <a:lstStyle/>
                    <a:p>
                      <a:pPr marL="0" marR="0">
                        <a:lnSpc>
                          <a:spcPct val="107000"/>
                        </a:lnSpc>
                        <a:spcBef>
                          <a:spcPts val="0"/>
                        </a:spcBef>
                        <a:spcAft>
                          <a:spcPts val="0"/>
                        </a:spcAft>
                      </a:pPr>
                      <a:r>
                        <a:rPr lang="en-GB" sz="1800">
                          <a:effectLst/>
                        </a:rPr>
                        <a:t>Friday 13</a:t>
                      </a:r>
                      <a:r>
                        <a:rPr lang="en-GB" sz="1800" baseline="30000">
                          <a:effectLst/>
                        </a:rPr>
                        <a:t>th</a:t>
                      </a:r>
                      <a:r>
                        <a:rPr lang="en-GB" sz="1800">
                          <a:effectLst/>
                        </a:rPr>
                        <a:t> October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9.15am – 10.45am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Abbeyfield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Multi Skills YR1/2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2238208"/>
                  </a:ext>
                </a:extLst>
              </a:tr>
              <a:tr h="527548">
                <a:tc>
                  <a:txBody>
                    <a:bodyPr/>
                    <a:lstStyle/>
                    <a:p>
                      <a:pPr marL="0" marR="0">
                        <a:lnSpc>
                          <a:spcPct val="107000"/>
                        </a:lnSpc>
                        <a:spcBef>
                          <a:spcPts val="0"/>
                        </a:spcBef>
                        <a:spcAft>
                          <a:spcPts val="0"/>
                        </a:spcAft>
                      </a:pPr>
                      <a:r>
                        <a:rPr lang="en-GB" sz="1800">
                          <a:effectLst/>
                        </a:rPr>
                        <a:t>Friday 13</a:t>
                      </a:r>
                      <a:r>
                        <a:rPr lang="en-GB" sz="1800" baseline="30000">
                          <a:effectLst/>
                        </a:rPr>
                        <a:t>th</a:t>
                      </a:r>
                      <a:r>
                        <a:rPr lang="en-GB" sz="1800">
                          <a:effectLst/>
                        </a:rPr>
                        <a:t> October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10.45am – 12.00pm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a:effectLst/>
                        </a:rPr>
                        <a:t>Huish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800" dirty="0">
                          <a:effectLst/>
                        </a:rPr>
                        <a:t>Multi Skills YR1/2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77215"/>
                  </a:ext>
                </a:extLst>
              </a:tr>
            </a:tbl>
          </a:graphicData>
        </a:graphic>
      </p:graphicFrame>
    </p:spTree>
    <p:extLst>
      <p:ext uri="{BB962C8B-B14F-4D97-AF65-F5344CB8AC3E}">
        <p14:creationId xmlns:p14="http://schemas.microsoft.com/office/powerpoint/2010/main" val="280032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492069" y="261782"/>
            <a:ext cx="7236822" cy="923330"/>
          </a:xfrm>
          <a:prstGeom prst="rect">
            <a:avLst/>
          </a:prstGeom>
          <a:noFill/>
        </p:spPr>
        <p:txBody>
          <a:bodyPr wrap="square" rtlCol="0">
            <a:spAutoFit/>
          </a:bodyPr>
          <a:lstStyle/>
          <a:p>
            <a:r>
              <a:rPr lang="en-GB" sz="5400" b="1" dirty="0"/>
              <a:t>Year at a Glance Term 2 </a:t>
            </a:r>
          </a:p>
        </p:txBody>
      </p:sp>
      <p:pic>
        <p:nvPicPr>
          <p:cNvPr id="15" name="Picture 14">
            <a:extLst>
              <a:ext uri="{FF2B5EF4-FFF2-40B4-BE49-F238E27FC236}">
                <a16:creationId xmlns:a16="http://schemas.microsoft.com/office/drawing/2014/main" id="{A548C0CC-202A-4212-AF0A-969E6F9C4281}"/>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graphicFrame>
        <p:nvGraphicFramePr>
          <p:cNvPr id="3" name="Table 2">
            <a:extLst>
              <a:ext uri="{FF2B5EF4-FFF2-40B4-BE49-F238E27FC236}">
                <a16:creationId xmlns:a16="http://schemas.microsoft.com/office/drawing/2014/main" id="{9201A154-ACDA-41A5-93BB-D3FDA6B8DE40}"/>
              </a:ext>
            </a:extLst>
          </p:cNvPr>
          <p:cNvGraphicFramePr>
            <a:graphicFrameLocks noGrp="1"/>
          </p:cNvGraphicFramePr>
          <p:nvPr>
            <p:extLst>
              <p:ext uri="{D42A27DB-BD31-4B8C-83A1-F6EECF244321}">
                <p14:modId xmlns:p14="http://schemas.microsoft.com/office/powerpoint/2010/main" val="1896655302"/>
              </p:ext>
            </p:extLst>
          </p:nvPr>
        </p:nvGraphicFramePr>
        <p:xfrm>
          <a:off x="1492068" y="1353055"/>
          <a:ext cx="10048767" cy="5130870"/>
        </p:xfrm>
        <a:graphic>
          <a:graphicData uri="http://schemas.openxmlformats.org/drawingml/2006/table">
            <a:tbl>
              <a:tblPr firstRow="1" firstCol="1" bandRow="1">
                <a:tableStyleId>{5C22544A-7EE6-4342-B048-85BDC9FD1C3A}</a:tableStyleId>
              </a:tblPr>
              <a:tblGrid>
                <a:gridCol w="2539154">
                  <a:extLst>
                    <a:ext uri="{9D8B030D-6E8A-4147-A177-3AD203B41FA5}">
                      <a16:colId xmlns:a16="http://schemas.microsoft.com/office/drawing/2014/main" val="717778776"/>
                    </a:ext>
                  </a:extLst>
                </a:gridCol>
                <a:gridCol w="2011267">
                  <a:extLst>
                    <a:ext uri="{9D8B030D-6E8A-4147-A177-3AD203B41FA5}">
                      <a16:colId xmlns:a16="http://schemas.microsoft.com/office/drawing/2014/main" val="4006532025"/>
                    </a:ext>
                  </a:extLst>
                </a:gridCol>
                <a:gridCol w="1474866">
                  <a:extLst>
                    <a:ext uri="{9D8B030D-6E8A-4147-A177-3AD203B41FA5}">
                      <a16:colId xmlns:a16="http://schemas.microsoft.com/office/drawing/2014/main" val="340417963"/>
                    </a:ext>
                  </a:extLst>
                </a:gridCol>
                <a:gridCol w="4023480">
                  <a:extLst>
                    <a:ext uri="{9D8B030D-6E8A-4147-A177-3AD203B41FA5}">
                      <a16:colId xmlns:a16="http://schemas.microsoft.com/office/drawing/2014/main" val="4034858180"/>
                    </a:ext>
                  </a:extLst>
                </a:gridCol>
              </a:tblGrid>
              <a:tr h="513087">
                <a:tc>
                  <a:txBody>
                    <a:bodyPr/>
                    <a:lstStyle/>
                    <a:p>
                      <a:pPr marL="0" marR="0">
                        <a:lnSpc>
                          <a:spcPct val="107000"/>
                        </a:lnSpc>
                        <a:spcBef>
                          <a:spcPts val="0"/>
                        </a:spcBef>
                        <a:spcAft>
                          <a:spcPts val="0"/>
                        </a:spcAft>
                      </a:pPr>
                      <a:r>
                        <a:rPr lang="en-GB" sz="1600">
                          <a:effectLst/>
                        </a:rPr>
                        <a:t>Date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Time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School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Activity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5600459"/>
                  </a:ext>
                </a:extLst>
              </a:tr>
              <a:tr h="513087">
                <a:tc>
                  <a:txBody>
                    <a:bodyPr/>
                    <a:lstStyle/>
                    <a:p>
                      <a:pPr marL="0" marR="0">
                        <a:lnSpc>
                          <a:spcPct val="107000"/>
                        </a:lnSpc>
                        <a:spcBef>
                          <a:spcPts val="0"/>
                        </a:spcBef>
                        <a:spcAft>
                          <a:spcPts val="0"/>
                        </a:spcAft>
                      </a:pPr>
                      <a:r>
                        <a:rPr lang="en-GB" sz="1600">
                          <a:effectLst/>
                        </a:rPr>
                        <a:t>Friday 3</a:t>
                      </a:r>
                      <a:r>
                        <a:rPr lang="en-GB" sz="1600" baseline="30000">
                          <a:effectLst/>
                        </a:rPr>
                        <a:t>rd</a:t>
                      </a:r>
                      <a:r>
                        <a:rPr lang="en-GB" sz="1600">
                          <a:effectLst/>
                        </a:rPr>
                        <a:t> November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10. 45am – 12.00pm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Hardenhuish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YR3/4 Multi Skills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7780961"/>
                  </a:ext>
                </a:extLst>
              </a:tr>
              <a:tr h="513087">
                <a:tc>
                  <a:txBody>
                    <a:bodyPr/>
                    <a:lstStyle/>
                    <a:p>
                      <a:pPr marL="0" marR="0">
                        <a:lnSpc>
                          <a:spcPct val="107000"/>
                        </a:lnSpc>
                        <a:spcBef>
                          <a:spcPts val="0"/>
                        </a:spcBef>
                        <a:spcAft>
                          <a:spcPts val="0"/>
                        </a:spcAft>
                      </a:pPr>
                      <a:r>
                        <a:rPr lang="en-GB" sz="1600">
                          <a:effectLst/>
                        </a:rPr>
                        <a:t>Friday 10</a:t>
                      </a:r>
                      <a:r>
                        <a:rPr lang="en-GB" sz="1600" baseline="30000">
                          <a:effectLst/>
                        </a:rPr>
                        <a:t>th</a:t>
                      </a:r>
                      <a:r>
                        <a:rPr lang="en-GB" sz="1600">
                          <a:effectLst/>
                        </a:rPr>
                        <a:t> November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9.30am – 10.30am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Stanley Park</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Footie for fun YR2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0923418"/>
                  </a:ext>
                </a:extLst>
              </a:tr>
              <a:tr h="513087">
                <a:tc>
                  <a:txBody>
                    <a:bodyPr/>
                    <a:lstStyle/>
                    <a:p>
                      <a:pPr marL="0" marR="0">
                        <a:lnSpc>
                          <a:spcPct val="107000"/>
                        </a:lnSpc>
                        <a:spcBef>
                          <a:spcPts val="0"/>
                        </a:spcBef>
                        <a:spcAft>
                          <a:spcPts val="0"/>
                        </a:spcAft>
                      </a:pPr>
                      <a:r>
                        <a:rPr lang="en-GB" sz="1600">
                          <a:effectLst/>
                        </a:rPr>
                        <a:t>Friday 10</a:t>
                      </a:r>
                      <a:r>
                        <a:rPr lang="en-GB" sz="1600" baseline="30000">
                          <a:effectLst/>
                        </a:rPr>
                        <a:t>th</a:t>
                      </a:r>
                      <a:r>
                        <a:rPr lang="en-GB" sz="1600">
                          <a:effectLst/>
                        </a:rPr>
                        <a:t> November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11.00am – 3.30pm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Stanley Park</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SG Level 2 Football Festival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5906244"/>
                  </a:ext>
                </a:extLst>
              </a:tr>
              <a:tr h="513087">
                <a:tc>
                  <a:txBody>
                    <a:bodyPr/>
                    <a:lstStyle/>
                    <a:p>
                      <a:pPr marL="0" marR="0">
                        <a:lnSpc>
                          <a:spcPct val="107000"/>
                        </a:lnSpc>
                        <a:spcBef>
                          <a:spcPts val="0"/>
                        </a:spcBef>
                        <a:spcAft>
                          <a:spcPts val="0"/>
                        </a:spcAft>
                      </a:pPr>
                      <a:r>
                        <a:rPr lang="en-GB" sz="1600">
                          <a:effectLst/>
                        </a:rPr>
                        <a:t>Friday 17</a:t>
                      </a:r>
                      <a:r>
                        <a:rPr lang="en-GB" sz="1600" baseline="30000">
                          <a:effectLst/>
                        </a:rPr>
                        <a:t>th</a:t>
                      </a:r>
                      <a:r>
                        <a:rPr lang="en-GB" sz="1600">
                          <a:effectLst/>
                        </a:rPr>
                        <a:t> November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10.45am – 12.00pm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Hardenhuish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New Age Kurling </a:t>
                      </a:r>
                      <a:r>
                        <a:rPr lang="en-US" sz="1600">
                          <a:effectLst/>
                        </a:rPr>
                        <a:t>SEND event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642749"/>
                  </a:ext>
                </a:extLst>
              </a:tr>
              <a:tr h="513087">
                <a:tc>
                  <a:txBody>
                    <a:bodyPr/>
                    <a:lstStyle/>
                    <a:p>
                      <a:pPr marL="0" marR="0">
                        <a:lnSpc>
                          <a:spcPct val="107000"/>
                        </a:lnSpc>
                        <a:spcBef>
                          <a:spcPts val="0"/>
                        </a:spcBef>
                        <a:spcAft>
                          <a:spcPts val="0"/>
                        </a:spcAft>
                      </a:pPr>
                      <a:r>
                        <a:rPr lang="en-GB" sz="1600">
                          <a:effectLst/>
                        </a:rPr>
                        <a:t>Friday 24</a:t>
                      </a:r>
                      <a:r>
                        <a:rPr lang="en-GB" sz="1600" baseline="30000">
                          <a:effectLst/>
                        </a:rPr>
                        <a:t>th</a:t>
                      </a:r>
                      <a:r>
                        <a:rPr lang="en-GB" sz="1600">
                          <a:effectLst/>
                        </a:rPr>
                        <a:t> November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9.30am – 10.30am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Abbeyfield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Footie for fun YR1/2/3 GIRLS ONLY *New</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5825862"/>
                  </a:ext>
                </a:extLst>
              </a:tr>
              <a:tr h="513087">
                <a:tc>
                  <a:txBody>
                    <a:bodyPr/>
                    <a:lstStyle/>
                    <a:p>
                      <a:pPr marL="0" marR="0">
                        <a:lnSpc>
                          <a:spcPct val="107000"/>
                        </a:lnSpc>
                        <a:spcBef>
                          <a:spcPts val="0"/>
                        </a:spcBef>
                        <a:spcAft>
                          <a:spcPts val="0"/>
                        </a:spcAft>
                      </a:pPr>
                      <a:r>
                        <a:rPr lang="en-GB" sz="1600">
                          <a:effectLst/>
                        </a:rPr>
                        <a:t>Friday 24</a:t>
                      </a:r>
                      <a:r>
                        <a:rPr lang="en-GB" sz="1600" baseline="30000">
                          <a:effectLst/>
                        </a:rPr>
                        <a:t>th</a:t>
                      </a:r>
                      <a:r>
                        <a:rPr lang="en-GB" sz="1600">
                          <a:effectLst/>
                        </a:rPr>
                        <a:t> November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All day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South Cerney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Fortuis Pe Conference *fee to pay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476124"/>
                  </a:ext>
                </a:extLst>
              </a:tr>
              <a:tr h="513087">
                <a:tc>
                  <a:txBody>
                    <a:bodyPr/>
                    <a:lstStyle/>
                    <a:p>
                      <a:pPr marL="0" marR="0">
                        <a:lnSpc>
                          <a:spcPct val="107000"/>
                        </a:lnSpc>
                        <a:spcBef>
                          <a:spcPts val="0"/>
                        </a:spcBef>
                        <a:spcAft>
                          <a:spcPts val="0"/>
                        </a:spcAft>
                      </a:pPr>
                      <a:r>
                        <a:rPr lang="en-GB" sz="1600">
                          <a:effectLst/>
                        </a:rPr>
                        <a:t>Friday 1</a:t>
                      </a:r>
                      <a:r>
                        <a:rPr lang="en-GB" sz="1600" baseline="30000">
                          <a:effectLst/>
                        </a:rPr>
                        <a:t>st</a:t>
                      </a:r>
                      <a:r>
                        <a:rPr lang="en-GB" sz="1600">
                          <a:effectLst/>
                        </a:rPr>
                        <a:t> December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9.45am – 10.50am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Abbeyfield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REC YR1 Christmas Multi Skills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2035341"/>
                  </a:ext>
                </a:extLst>
              </a:tr>
              <a:tr h="513087">
                <a:tc>
                  <a:txBody>
                    <a:bodyPr/>
                    <a:lstStyle/>
                    <a:p>
                      <a:pPr marL="0" marR="0">
                        <a:lnSpc>
                          <a:spcPct val="107000"/>
                        </a:lnSpc>
                        <a:spcBef>
                          <a:spcPts val="0"/>
                        </a:spcBef>
                        <a:spcAft>
                          <a:spcPts val="0"/>
                        </a:spcAft>
                      </a:pPr>
                      <a:r>
                        <a:rPr lang="en-GB" sz="1600">
                          <a:effectLst/>
                        </a:rPr>
                        <a:t>Friday 8</a:t>
                      </a:r>
                      <a:r>
                        <a:rPr lang="en-GB" sz="1600" baseline="30000">
                          <a:effectLst/>
                        </a:rPr>
                        <a:t>th</a:t>
                      </a:r>
                      <a:r>
                        <a:rPr lang="en-GB" sz="1600">
                          <a:effectLst/>
                        </a:rPr>
                        <a:t> December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10.45am – 12.00pm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Huish/sheldon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Christmas XC  “Fun Run” YR3/4/5/6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2630506"/>
                  </a:ext>
                </a:extLst>
              </a:tr>
              <a:tr h="513087">
                <a:tc>
                  <a:txBody>
                    <a:bodyPr/>
                    <a:lstStyle/>
                    <a:p>
                      <a:pPr marL="0" marR="0">
                        <a:lnSpc>
                          <a:spcPct val="107000"/>
                        </a:lnSpc>
                        <a:spcBef>
                          <a:spcPts val="0"/>
                        </a:spcBef>
                        <a:spcAft>
                          <a:spcPts val="0"/>
                        </a:spcAft>
                      </a:pPr>
                      <a:r>
                        <a:rPr lang="en-GB" sz="1600">
                          <a:effectLst/>
                        </a:rPr>
                        <a:t>Friday 8</a:t>
                      </a:r>
                      <a:r>
                        <a:rPr lang="en-GB" sz="1600" baseline="30000">
                          <a:effectLst/>
                        </a:rPr>
                        <a:t>th</a:t>
                      </a:r>
                      <a:r>
                        <a:rPr lang="en-GB" sz="1600">
                          <a:effectLst/>
                        </a:rPr>
                        <a:t> December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10.45am – 12.00pm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a:effectLst/>
                        </a:rPr>
                        <a:t>Huish/sheldon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600" dirty="0">
                          <a:effectLst/>
                        </a:rPr>
                        <a:t>12 Days of Christmas Dance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3717968"/>
                  </a:ext>
                </a:extLst>
              </a:tr>
            </a:tbl>
          </a:graphicData>
        </a:graphic>
      </p:graphicFrame>
    </p:spTree>
    <p:extLst>
      <p:ext uri="{BB962C8B-B14F-4D97-AF65-F5344CB8AC3E}">
        <p14:creationId xmlns:p14="http://schemas.microsoft.com/office/powerpoint/2010/main" val="284350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3" y="151644"/>
            <a:ext cx="4348348" cy="923330"/>
          </a:xfrm>
          <a:prstGeom prst="rect">
            <a:avLst/>
          </a:prstGeom>
          <a:noFill/>
        </p:spPr>
        <p:txBody>
          <a:bodyPr wrap="square" rtlCol="0">
            <a:spAutoFit/>
          </a:bodyPr>
          <a:lstStyle/>
          <a:p>
            <a:r>
              <a:rPr lang="en-GB" sz="5400" b="1" dirty="0">
                <a:solidFill>
                  <a:schemeClr val="accent1"/>
                </a:solidFill>
              </a:rPr>
              <a:t>Level 3 Dates</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graphicFrame>
        <p:nvGraphicFramePr>
          <p:cNvPr id="2" name="Table 1">
            <a:extLst>
              <a:ext uri="{FF2B5EF4-FFF2-40B4-BE49-F238E27FC236}">
                <a16:creationId xmlns:a16="http://schemas.microsoft.com/office/drawing/2014/main" id="{9773F8B9-7446-43D3-B8C0-F9463C98FB1A}"/>
              </a:ext>
            </a:extLst>
          </p:cNvPr>
          <p:cNvGraphicFramePr>
            <a:graphicFrameLocks noGrp="1"/>
          </p:cNvGraphicFramePr>
          <p:nvPr>
            <p:extLst>
              <p:ext uri="{D42A27DB-BD31-4B8C-83A1-F6EECF244321}">
                <p14:modId xmlns:p14="http://schemas.microsoft.com/office/powerpoint/2010/main" val="3131122275"/>
              </p:ext>
            </p:extLst>
          </p:nvPr>
        </p:nvGraphicFramePr>
        <p:xfrm>
          <a:off x="1415143" y="1026568"/>
          <a:ext cx="10416639" cy="5303520"/>
        </p:xfrm>
        <a:graphic>
          <a:graphicData uri="http://schemas.openxmlformats.org/drawingml/2006/table">
            <a:tbl>
              <a:tblPr firstRow="1" firstCol="1" bandRow="1">
                <a:tableStyleId>{5C22544A-7EE6-4342-B048-85BDC9FD1C3A}</a:tableStyleId>
              </a:tblPr>
              <a:tblGrid>
                <a:gridCol w="1640050">
                  <a:extLst>
                    <a:ext uri="{9D8B030D-6E8A-4147-A177-3AD203B41FA5}">
                      <a16:colId xmlns:a16="http://schemas.microsoft.com/office/drawing/2014/main" val="2037735606"/>
                    </a:ext>
                  </a:extLst>
                </a:gridCol>
                <a:gridCol w="2250771">
                  <a:extLst>
                    <a:ext uri="{9D8B030D-6E8A-4147-A177-3AD203B41FA5}">
                      <a16:colId xmlns:a16="http://schemas.microsoft.com/office/drawing/2014/main" val="728193358"/>
                    </a:ext>
                  </a:extLst>
                </a:gridCol>
                <a:gridCol w="920126">
                  <a:extLst>
                    <a:ext uri="{9D8B030D-6E8A-4147-A177-3AD203B41FA5}">
                      <a16:colId xmlns:a16="http://schemas.microsoft.com/office/drawing/2014/main" val="1326212016"/>
                    </a:ext>
                  </a:extLst>
                </a:gridCol>
                <a:gridCol w="1934237">
                  <a:extLst>
                    <a:ext uri="{9D8B030D-6E8A-4147-A177-3AD203B41FA5}">
                      <a16:colId xmlns:a16="http://schemas.microsoft.com/office/drawing/2014/main" val="1142820655"/>
                    </a:ext>
                  </a:extLst>
                </a:gridCol>
                <a:gridCol w="1039091">
                  <a:extLst>
                    <a:ext uri="{9D8B030D-6E8A-4147-A177-3AD203B41FA5}">
                      <a16:colId xmlns:a16="http://schemas.microsoft.com/office/drawing/2014/main" val="4068854985"/>
                    </a:ext>
                  </a:extLst>
                </a:gridCol>
                <a:gridCol w="1371917">
                  <a:extLst>
                    <a:ext uri="{9D8B030D-6E8A-4147-A177-3AD203B41FA5}">
                      <a16:colId xmlns:a16="http://schemas.microsoft.com/office/drawing/2014/main" val="3539202444"/>
                    </a:ext>
                  </a:extLst>
                </a:gridCol>
                <a:gridCol w="1260447">
                  <a:extLst>
                    <a:ext uri="{9D8B030D-6E8A-4147-A177-3AD203B41FA5}">
                      <a16:colId xmlns:a16="http://schemas.microsoft.com/office/drawing/2014/main" val="393295464"/>
                    </a:ext>
                  </a:extLst>
                </a:gridCol>
              </a:tblGrid>
              <a:tr h="0">
                <a:tc>
                  <a:txBody>
                    <a:bodyPr/>
                    <a:lstStyle/>
                    <a:p>
                      <a:pPr marL="0" marR="0">
                        <a:spcBef>
                          <a:spcPts val="0"/>
                        </a:spcBef>
                        <a:spcAft>
                          <a:spcPts val="0"/>
                        </a:spcAft>
                      </a:pPr>
                      <a:r>
                        <a:rPr lang="en-GB" sz="2400" dirty="0">
                          <a:effectLst/>
                        </a:rPr>
                        <a:t>2023-2024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2400" dirty="0">
                          <a:effectLst/>
                        </a:rPr>
                        <a:t>Event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2400">
                          <a:effectLst/>
                        </a:rPr>
                        <a:t>Year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2400">
                          <a:effectLst/>
                        </a:rPr>
                        <a:t>No of teams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2400" dirty="0">
                          <a:effectLst/>
                        </a:rPr>
                        <a:t>Squad Size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tabLst>
                          <a:tab pos="741680" algn="ctr"/>
                        </a:tabLst>
                      </a:pPr>
                      <a:r>
                        <a:rPr lang="en-GB" sz="2400">
                          <a:effectLst/>
                        </a:rPr>
                        <a:t>Venue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2400">
                          <a:effectLst/>
                        </a:rPr>
                        <a:t>Timings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8446010"/>
                  </a:ext>
                </a:extLst>
              </a:tr>
              <a:tr h="0">
                <a:tc>
                  <a:txBody>
                    <a:bodyPr/>
                    <a:lstStyle/>
                    <a:p>
                      <a:pPr marL="0" marR="0">
                        <a:spcBef>
                          <a:spcPts val="0"/>
                        </a:spcBef>
                        <a:spcAft>
                          <a:spcPts val="0"/>
                        </a:spcAft>
                      </a:pPr>
                      <a:r>
                        <a:rPr lang="en-GB" sz="1600">
                          <a:effectLst/>
                        </a:rPr>
                        <a:t>November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3714041"/>
                  </a:ext>
                </a:extLst>
              </a:tr>
              <a:tr h="0">
                <a:tc>
                  <a:txBody>
                    <a:bodyPr/>
                    <a:lstStyle/>
                    <a:p>
                      <a:pPr marL="0" marR="0">
                        <a:spcBef>
                          <a:spcPts val="0"/>
                        </a:spcBef>
                        <a:spcAft>
                          <a:spcPts val="0"/>
                        </a:spcAft>
                      </a:pPr>
                      <a:r>
                        <a:rPr lang="en-GB" sz="1600">
                          <a:effectLst/>
                        </a:rPr>
                        <a:t>January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5971211"/>
                  </a:ext>
                </a:extLst>
              </a:tr>
              <a:tr h="0">
                <a:tc>
                  <a:txBody>
                    <a:bodyPr/>
                    <a:lstStyle/>
                    <a:p>
                      <a:pPr marL="0" marR="0">
                        <a:spcBef>
                          <a:spcPts val="0"/>
                        </a:spcBef>
                        <a:spcAft>
                          <a:spcPts val="0"/>
                        </a:spcAft>
                      </a:pPr>
                      <a:r>
                        <a:rPr lang="en-GB" sz="1600">
                          <a:effectLst/>
                        </a:rPr>
                        <a:t>Tues 16th</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Football – large  </a:t>
                      </a:r>
                      <a:endParaRPr lang="en-US" sz="2000">
                        <a:effectLst/>
                      </a:endParaRPr>
                    </a:p>
                    <a:p>
                      <a:pPr marL="0" marR="0">
                        <a:spcBef>
                          <a:spcPts val="0"/>
                        </a:spcBef>
                        <a:spcAft>
                          <a:spcPts val="0"/>
                        </a:spcAft>
                      </a:pPr>
                      <a:r>
                        <a:rPr lang="en-GB" sz="1600">
                          <a:effectLst/>
                        </a:rPr>
                        <a:t>small schools*</a:t>
                      </a:r>
                      <a:r>
                        <a:rPr lang="en-GB" sz="1200">
                          <a:effectLst/>
                        </a:rPr>
                        <a:t> max 65 in yr 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5/6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(AV 1 MW 2 PS-1)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FA HQ Devizes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9.30 – 12.30</a:t>
                      </a:r>
                      <a:endParaRPr lang="en-US" sz="2000">
                        <a:effectLst/>
                      </a:endParaRPr>
                    </a:p>
                    <a:p>
                      <a:pPr marL="0" marR="0">
                        <a:spcBef>
                          <a:spcPts val="0"/>
                        </a:spcBef>
                        <a:spcAft>
                          <a:spcPts val="0"/>
                        </a:spcAft>
                      </a:pPr>
                      <a:r>
                        <a:rPr lang="en-GB" sz="1600">
                          <a:effectLst/>
                        </a:rPr>
                        <a:t>12.00 - 3.30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7819692"/>
                  </a:ext>
                </a:extLst>
              </a:tr>
              <a:tr h="0">
                <a:tc>
                  <a:txBody>
                    <a:bodyPr/>
                    <a:lstStyle/>
                    <a:p>
                      <a:pPr marL="0" marR="0">
                        <a:spcBef>
                          <a:spcPts val="0"/>
                        </a:spcBef>
                        <a:spcAft>
                          <a:spcPts val="0"/>
                        </a:spcAft>
                      </a:pPr>
                      <a:r>
                        <a:rPr lang="en-GB" sz="1600">
                          <a:effectLst/>
                        </a:rPr>
                        <a:t>Weds 17</a:t>
                      </a:r>
                      <a:r>
                        <a:rPr lang="en-GB" sz="1600" baseline="30000">
                          <a:effectLst/>
                        </a:rPr>
                        <a:t>th</a:t>
                      </a: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Football – </a:t>
                      </a:r>
                      <a:r>
                        <a:rPr lang="en-GB" sz="1400">
                          <a:effectLst/>
                        </a:rPr>
                        <a:t>girls</a:t>
                      </a: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(AV 1 MW 2 PS-1)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FA HQ Devizes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9.00 – 3.00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2359816"/>
                  </a:ext>
                </a:extLst>
              </a:tr>
              <a:tr h="0">
                <a:tc>
                  <a:txBody>
                    <a:bodyPr/>
                    <a:lstStyle/>
                    <a:p>
                      <a:pPr marL="0" marR="0">
                        <a:spcBef>
                          <a:spcPts val="0"/>
                        </a:spcBef>
                        <a:spcAft>
                          <a:spcPts val="0"/>
                        </a:spcAft>
                      </a:pPr>
                      <a:r>
                        <a:rPr lang="en-GB" sz="1600">
                          <a:effectLst/>
                        </a:rPr>
                        <a:t>March</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2073413"/>
                  </a:ext>
                </a:extLst>
              </a:tr>
              <a:tr h="0">
                <a:tc>
                  <a:txBody>
                    <a:bodyPr/>
                    <a:lstStyle/>
                    <a:p>
                      <a:pPr marL="0" marR="0">
                        <a:spcBef>
                          <a:spcPts val="0"/>
                        </a:spcBef>
                        <a:spcAft>
                          <a:spcPts val="0"/>
                        </a:spcAft>
                      </a:pPr>
                      <a:r>
                        <a:rPr lang="en-GB" sz="1600">
                          <a:effectLst/>
                        </a:rPr>
                        <a:t>Thurs 28</a:t>
                      </a:r>
                      <a:r>
                        <a:rPr lang="en-GB" sz="1600" baseline="30000">
                          <a:effectLst/>
                        </a:rPr>
                        <a:t>th</a:t>
                      </a: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NAK</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KS 2/3/4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30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Devizes School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10.00 - 2.00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6780084"/>
                  </a:ext>
                </a:extLst>
              </a:tr>
              <a:tr h="0">
                <a:tc>
                  <a:txBody>
                    <a:bodyPr/>
                    <a:lstStyle/>
                    <a:p>
                      <a:pPr marL="0" marR="0">
                        <a:spcBef>
                          <a:spcPts val="0"/>
                        </a:spcBef>
                        <a:spcAft>
                          <a:spcPts val="0"/>
                        </a:spcAft>
                      </a:pPr>
                      <a:r>
                        <a:rPr lang="en-GB" sz="1600">
                          <a:effectLst/>
                        </a:rPr>
                        <a:t>Tuesday 2nd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Primary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Dauntsey’s School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1238436"/>
                  </a:ext>
                </a:extLst>
              </a:tr>
              <a:tr h="0">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Quadkids – small (120 max in KS2)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10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00 – 13.00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5483126"/>
                  </a:ext>
                </a:extLst>
              </a:tr>
              <a:tr h="0">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Quadkids - large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10.00 – 13.00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9177388"/>
                  </a:ext>
                </a:extLst>
              </a:tr>
              <a:tr h="0">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Tri Golf - 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4/5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.00- 12.00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8839876"/>
                  </a:ext>
                </a:extLst>
              </a:tr>
              <a:tr h="0">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Tri Golf B - DEV</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4/5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12.30 – 2.30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781356"/>
                  </a:ext>
                </a:extLst>
              </a:tr>
              <a:tr h="0">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Dodgeball - DEV</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10 - invitation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10.00 – 2.20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6850370"/>
                  </a:ext>
                </a:extLst>
              </a:tr>
              <a:tr h="0">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Orienteering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4/5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10.00 – 12.30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5663071"/>
                  </a:ext>
                </a:extLst>
              </a:tr>
              <a:tr h="114969">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PAF - Target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a:effectLst/>
                        </a:rPr>
                        <a:t>150 students max</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30 per area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600" dirty="0">
                          <a:effectLst/>
                        </a:rPr>
                        <a:t>10.00 – 14.30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5012526"/>
                  </a:ext>
                </a:extLst>
              </a:tr>
            </a:tbl>
          </a:graphicData>
        </a:graphic>
      </p:graphicFrame>
    </p:spTree>
    <p:extLst>
      <p:ext uri="{BB962C8B-B14F-4D97-AF65-F5344CB8AC3E}">
        <p14:creationId xmlns:p14="http://schemas.microsoft.com/office/powerpoint/2010/main" val="1654234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803071" y="476749"/>
            <a:ext cx="7236822" cy="1754326"/>
          </a:xfrm>
          <a:prstGeom prst="rect">
            <a:avLst/>
          </a:prstGeom>
          <a:noFill/>
        </p:spPr>
        <p:txBody>
          <a:bodyPr wrap="square" rtlCol="0">
            <a:spAutoFit/>
          </a:bodyPr>
          <a:lstStyle/>
          <a:p>
            <a:r>
              <a:rPr lang="en-GB" sz="5400" b="1" dirty="0">
                <a:solidFill>
                  <a:schemeClr val="accent1"/>
                </a:solidFill>
              </a:rPr>
              <a:t>Youth Sport Trust</a:t>
            </a:r>
          </a:p>
          <a:p>
            <a:r>
              <a:rPr lang="en-GB" sz="5400" b="1" dirty="0">
                <a:solidFill>
                  <a:schemeClr val="accent1"/>
                </a:solidFill>
              </a:rPr>
              <a:t>Richard F</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Tree>
    <p:extLst>
      <p:ext uri="{BB962C8B-B14F-4D97-AF65-F5344CB8AC3E}">
        <p14:creationId xmlns:p14="http://schemas.microsoft.com/office/powerpoint/2010/main" val="61677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3" y="317255"/>
            <a:ext cx="7236822" cy="923330"/>
          </a:xfrm>
          <a:prstGeom prst="rect">
            <a:avLst/>
          </a:prstGeom>
          <a:noFill/>
        </p:spPr>
        <p:txBody>
          <a:bodyPr wrap="square" rtlCol="0">
            <a:spAutoFit/>
          </a:bodyPr>
          <a:lstStyle/>
          <a:p>
            <a:r>
              <a:rPr lang="en-GB" sz="5400" b="1" dirty="0">
                <a:solidFill>
                  <a:schemeClr val="accent1"/>
                </a:solidFill>
              </a:rPr>
              <a:t>Dance Festival 2024</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TextBox 1">
            <a:extLst>
              <a:ext uri="{FF2B5EF4-FFF2-40B4-BE49-F238E27FC236}">
                <a16:creationId xmlns:a16="http://schemas.microsoft.com/office/drawing/2014/main" id="{1AAF4A36-1358-4E3F-BA63-94BE4BA38EA1}"/>
              </a:ext>
            </a:extLst>
          </p:cNvPr>
          <p:cNvSpPr txBox="1"/>
          <p:nvPr/>
        </p:nvSpPr>
        <p:spPr>
          <a:xfrm>
            <a:off x="1925782" y="1783020"/>
            <a:ext cx="1449581" cy="369332"/>
          </a:xfrm>
          <a:prstGeom prst="rect">
            <a:avLst/>
          </a:prstGeom>
          <a:noFill/>
        </p:spPr>
        <p:txBody>
          <a:bodyPr wrap="square" rtlCol="0">
            <a:spAutoFit/>
          </a:bodyPr>
          <a:lstStyle/>
          <a:p>
            <a:r>
              <a:rPr lang="en-US" dirty="0"/>
              <a:t>Use new pp</a:t>
            </a:r>
          </a:p>
        </p:txBody>
      </p:sp>
    </p:spTree>
    <p:extLst>
      <p:ext uri="{BB962C8B-B14F-4D97-AF65-F5344CB8AC3E}">
        <p14:creationId xmlns:p14="http://schemas.microsoft.com/office/powerpoint/2010/main" val="535359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3" y="317255"/>
            <a:ext cx="7236822" cy="923330"/>
          </a:xfrm>
          <a:prstGeom prst="rect">
            <a:avLst/>
          </a:prstGeom>
          <a:noFill/>
        </p:spPr>
        <p:txBody>
          <a:bodyPr wrap="square" rtlCol="0">
            <a:spAutoFit/>
          </a:bodyPr>
          <a:lstStyle/>
          <a:p>
            <a:r>
              <a:rPr lang="en-GB" sz="5400" b="1" dirty="0">
                <a:solidFill>
                  <a:schemeClr val="accent1"/>
                </a:solidFill>
              </a:rPr>
              <a:t>Electric-8 Dance</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TextBox 1">
            <a:extLst>
              <a:ext uri="{FF2B5EF4-FFF2-40B4-BE49-F238E27FC236}">
                <a16:creationId xmlns:a16="http://schemas.microsoft.com/office/drawing/2014/main" id="{1AAF4A36-1358-4E3F-BA63-94BE4BA38EA1}"/>
              </a:ext>
            </a:extLst>
          </p:cNvPr>
          <p:cNvSpPr txBox="1"/>
          <p:nvPr/>
        </p:nvSpPr>
        <p:spPr>
          <a:xfrm>
            <a:off x="1567543" y="1425214"/>
            <a:ext cx="9802392" cy="5139869"/>
          </a:xfrm>
          <a:prstGeom prst="rect">
            <a:avLst/>
          </a:prstGeom>
          <a:noFill/>
        </p:spPr>
        <p:txBody>
          <a:bodyPr wrap="square" rtlCol="0">
            <a:spAutoFit/>
          </a:bodyPr>
          <a:lstStyle/>
          <a:p>
            <a:r>
              <a:rPr lang="en-GB" sz="2000" dirty="0"/>
              <a:t>The aim of Electric-8 is to give students the opportunity to learn dance steps and choreography from the comfort </a:t>
            </a:r>
            <a:r>
              <a:rPr lang="en-GB" sz="2000"/>
              <a:t>of their </a:t>
            </a:r>
            <a:r>
              <a:rPr lang="en-GB" sz="2000" dirty="0"/>
              <a:t>school. Supporting their wellbeing and keeping students active.</a:t>
            </a:r>
          </a:p>
          <a:p>
            <a:endParaRPr lang="en-GB" sz="2000" dirty="0"/>
          </a:p>
          <a:p>
            <a:r>
              <a:rPr lang="en-GB" sz="2000" dirty="0"/>
              <a:t>Electrtic-8 (Ross) would come into each school and teach choreography that the students would perform in the show for February. This can be current dance choreography and include different styles. </a:t>
            </a:r>
            <a:endParaRPr lang="en-US" sz="2000" dirty="0"/>
          </a:p>
          <a:p>
            <a:r>
              <a:rPr lang="en-GB" sz="2000" dirty="0"/>
              <a:t> </a:t>
            </a:r>
            <a:endParaRPr lang="en-US" sz="2000" dirty="0"/>
          </a:p>
          <a:p>
            <a:r>
              <a:rPr lang="en-GB" sz="2000" dirty="0"/>
              <a:t>Cost £150 per school and include a Electric-8 online tutorial for each class.</a:t>
            </a:r>
            <a:endParaRPr lang="en-US" sz="2000" dirty="0"/>
          </a:p>
          <a:p>
            <a:r>
              <a:rPr lang="en-GB" sz="2000" dirty="0"/>
              <a:t> </a:t>
            </a:r>
            <a:endParaRPr lang="en-US" sz="2000" dirty="0"/>
          </a:p>
          <a:p>
            <a:r>
              <a:rPr lang="en-US" sz="2000" dirty="0"/>
              <a:t>Any questions please contact </a:t>
            </a:r>
            <a:r>
              <a:rPr lang="en-GB" sz="2000" dirty="0"/>
              <a:t>Ross Clifton </a:t>
            </a:r>
            <a:br>
              <a:rPr lang="en-GB" sz="2000" dirty="0"/>
            </a:br>
            <a:br>
              <a:rPr lang="en-GB" dirty="0"/>
            </a:br>
            <a:r>
              <a:rPr lang="en-GB" u="sng" dirty="0">
                <a:hlinkClick r:id="rId7"/>
              </a:rPr>
              <a:t>https://instagram.com/electric8online?igshid=YmMyMTA2M2Y=</a:t>
            </a:r>
            <a:br>
              <a:rPr lang="en-GB" dirty="0"/>
            </a:br>
            <a:br>
              <a:rPr lang="en-GB" dirty="0"/>
            </a:br>
            <a:r>
              <a:rPr lang="en-GB" u="sng" dirty="0">
                <a:hlinkClick r:id="rId8"/>
              </a:rPr>
              <a:t>https://www.tiktok.com/@electric8online?_t=8Zz8USWGajG&amp;_r=1</a:t>
            </a:r>
            <a:br>
              <a:rPr lang="en-GB" dirty="0"/>
            </a:br>
            <a:br>
              <a:rPr lang="en-GB" dirty="0"/>
            </a:br>
            <a:r>
              <a:rPr lang="en-GB" u="sng" dirty="0">
                <a:hlinkClick r:id="rId9"/>
              </a:rPr>
              <a:t>https://www.facebook.com/profile.php?id=100090394476138</a:t>
            </a:r>
            <a:endParaRPr lang="en-US" dirty="0"/>
          </a:p>
        </p:txBody>
      </p:sp>
      <p:pic>
        <p:nvPicPr>
          <p:cNvPr id="2052" name="Picture 4" descr="Ross Clifton - Owner - Electric-8 | LinkedIn">
            <a:extLst>
              <a:ext uri="{FF2B5EF4-FFF2-40B4-BE49-F238E27FC236}">
                <a16:creationId xmlns:a16="http://schemas.microsoft.com/office/drawing/2014/main" id="{E3E38673-95F7-4E14-B3F2-04DEB9E245D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75153" y="444867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228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3" y="317255"/>
            <a:ext cx="7236822" cy="2585323"/>
          </a:xfrm>
          <a:prstGeom prst="rect">
            <a:avLst/>
          </a:prstGeom>
          <a:noFill/>
        </p:spPr>
        <p:txBody>
          <a:bodyPr wrap="square" rtlCol="0">
            <a:spAutoFit/>
          </a:bodyPr>
          <a:lstStyle/>
          <a:p>
            <a:r>
              <a:rPr lang="en-GB" sz="5400" b="1" dirty="0">
                <a:solidFill>
                  <a:schemeClr val="accent1"/>
                </a:solidFill>
              </a:rPr>
              <a:t>Dance Festival 2024</a:t>
            </a:r>
          </a:p>
          <a:p>
            <a:r>
              <a:rPr lang="en-GB" sz="5400" b="1" dirty="0">
                <a:solidFill>
                  <a:schemeClr val="accent1"/>
                </a:solidFill>
              </a:rPr>
              <a:t>Dance Teachers</a:t>
            </a:r>
          </a:p>
          <a:p>
            <a:r>
              <a:rPr lang="en-GB" sz="5400" b="1" dirty="0">
                <a:solidFill>
                  <a:schemeClr val="accent1"/>
                </a:solidFill>
              </a:rPr>
              <a:t>Shelia’s Fitness</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pic>
        <p:nvPicPr>
          <p:cNvPr id="1026" name="Picture 2" descr="f4a44029-c975-41b7-a5ac-f5b2e0bc0d1e@GBRP123">
            <a:extLst>
              <a:ext uri="{FF2B5EF4-FFF2-40B4-BE49-F238E27FC236}">
                <a16:creationId xmlns:a16="http://schemas.microsoft.com/office/drawing/2014/main" id="{76E0CBF3-5DFB-4C26-977C-5C56DB0E56F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5577" b="-1151"/>
          <a:stretch/>
        </p:blipFill>
        <p:spPr bwMode="auto">
          <a:xfrm rot="10800000">
            <a:off x="7106194" y="1353912"/>
            <a:ext cx="4864364" cy="506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6ACA3AE-A30E-4763-A3AC-B3D71481C46A}"/>
              </a:ext>
            </a:extLst>
          </p:cNvPr>
          <p:cNvSpPr txBox="1"/>
          <p:nvPr/>
        </p:nvSpPr>
        <p:spPr>
          <a:xfrm>
            <a:off x="1733006" y="3051282"/>
            <a:ext cx="4362994" cy="3139321"/>
          </a:xfrm>
          <a:prstGeom prst="rect">
            <a:avLst/>
          </a:prstGeom>
          <a:noFill/>
        </p:spPr>
        <p:txBody>
          <a:bodyPr wrap="square" rtlCol="0">
            <a:spAutoFit/>
          </a:bodyPr>
          <a:lstStyle/>
          <a:p>
            <a:r>
              <a:rPr lang="en-GB" dirty="0"/>
              <a:t>£35 an hour and would be available;</a:t>
            </a:r>
            <a:br>
              <a:rPr lang="en-GB" dirty="0"/>
            </a:br>
            <a:br>
              <a:rPr lang="en-GB" dirty="0"/>
            </a:br>
            <a:r>
              <a:rPr lang="en-GB" dirty="0"/>
              <a:t>Monday afternoons until 3:30pm</a:t>
            </a:r>
            <a:br>
              <a:rPr lang="en-GB" dirty="0"/>
            </a:br>
            <a:r>
              <a:rPr lang="en-GB" dirty="0"/>
              <a:t>Wednesday afternoons until 5pm</a:t>
            </a:r>
            <a:br>
              <a:rPr lang="en-GB" dirty="0"/>
            </a:br>
            <a:r>
              <a:rPr lang="en-GB" dirty="0"/>
              <a:t>Thursday afternoons until 3:30pm </a:t>
            </a:r>
            <a:br>
              <a:rPr lang="en-GB" dirty="0"/>
            </a:br>
            <a:br>
              <a:rPr lang="en-GB" dirty="0"/>
            </a:br>
            <a:r>
              <a:rPr lang="en-GB" dirty="0"/>
              <a:t>My contact details are;</a:t>
            </a:r>
            <a:br>
              <a:rPr lang="en-GB" dirty="0"/>
            </a:br>
            <a:r>
              <a:rPr lang="en-GB" dirty="0"/>
              <a:t>Tel No 07835 182971 </a:t>
            </a:r>
            <a:br>
              <a:rPr lang="en-GB" dirty="0"/>
            </a:br>
            <a:r>
              <a:rPr lang="en-GB" dirty="0"/>
              <a:t>Email; </a:t>
            </a:r>
            <a:r>
              <a:rPr lang="en-GB" u="sng" dirty="0">
                <a:hlinkClick r:id="rId8"/>
              </a:rPr>
              <a:t>fitsteps6@gmail.com</a:t>
            </a:r>
            <a:br>
              <a:rPr lang="en-GB" dirty="0"/>
            </a:br>
            <a:r>
              <a:rPr lang="en-GB" dirty="0"/>
              <a:t>Facebook: Sheila’s Fitness and Wellbeing </a:t>
            </a:r>
            <a:br>
              <a:rPr lang="en-GB" dirty="0"/>
            </a:br>
            <a:r>
              <a:rPr lang="en-GB" dirty="0"/>
              <a:t>Instagram: </a:t>
            </a:r>
            <a:r>
              <a:rPr lang="en-GB" dirty="0" err="1"/>
              <a:t>sheilasfitnessandwellbeing</a:t>
            </a:r>
            <a:r>
              <a:rPr lang="en-GB" dirty="0"/>
              <a:t> </a:t>
            </a:r>
          </a:p>
        </p:txBody>
      </p:sp>
    </p:spTree>
    <p:extLst>
      <p:ext uri="{BB962C8B-B14F-4D97-AF65-F5344CB8AC3E}">
        <p14:creationId xmlns:p14="http://schemas.microsoft.com/office/powerpoint/2010/main" val="2148527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4" name="TextBox 3"/>
          <p:cNvSpPr txBox="1"/>
          <p:nvPr/>
        </p:nvSpPr>
        <p:spPr>
          <a:xfrm>
            <a:off x="1567543" y="317255"/>
            <a:ext cx="7236822" cy="2585323"/>
          </a:xfrm>
          <a:prstGeom prst="rect">
            <a:avLst/>
          </a:prstGeom>
          <a:noFill/>
        </p:spPr>
        <p:txBody>
          <a:bodyPr wrap="square" rtlCol="0">
            <a:spAutoFit/>
          </a:bodyPr>
          <a:lstStyle/>
          <a:p>
            <a:r>
              <a:rPr lang="en-GB" sz="5400" b="1" dirty="0">
                <a:solidFill>
                  <a:schemeClr val="accent1"/>
                </a:solidFill>
              </a:rPr>
              <a:t>Dance Festival 2024</a:t>
            </a:r>
          </a:p>
          <a:p>
            <a:r>
              <a:rPr lang="en-GB" sz="5400" b="1" dirty="0">
                <a:solidFill>
                  <a:schemeClr val="accent1"/>
                </a:solidFill>
              </a:rPr>
              <a:t>Dance Teachers</a:t>
            </a:r>
          </a:p>
          <a:p>
            <a:r>
              <a:rPr lang="en-GB" sz="5400" b="1" dirty="0">
                <a:solidFill>
                  <a:schemeClr val="accent1"/>
                </a:solidFill>
              </a:rPr>
              <a:t>Jax Dance</a:t>
            </a: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TextBox 1">
            <a:extLst>
              <a:ext uri="{FF2B5EF4-FFF2-40B4-BE49-F238E27FC236}">
                <a16:creationId xmlns:a16="http://schemas.microsoft.com/office/drawing/2014/main" id="{36ACA3AE-A30E-4763-A3AC-B3D71481C46A}"/>
              </a:ext>
            </a:extLst>
          </p:cNvPr>
          <p:cNvSpPr txBox="1"/>
          <p:nvPr/>
        </p:nvSpPr>
        <p:spPr>
          <a:xfrm>
            <a:off x="1733006" y="3051282"/>
            <a:ext cx="4362994" cy="2677656"/>
          </a:xfrm>
          <a:prstGeom prst="rect">
            <a:avLst/>
          </a:prstGeom>
          <a:noFill/>
        </p:spPr>
        <p:txBody>
          <a:bodyPr wrap="square" rtlCol="0">
            <a:spAutoFit/>
          </a:bodyPr>
          <a:lstStyle/>
          <a:p>
            <a:r>
              <a:rPr lang="en-GB" sz="2800" dirty="0"/>
              <a:t>Jax Dance</a:t>
            </a:r>
            <a:br>
              <a:rPr lang="en-GB" sz="2800" dirty="0"/>
            </a:br>
            <a:br>
              <a:rPr lang="en-GB" sz="2800" dirty="0"/>
            </a:br>
            <a:r>
              <a:rPr lang="en-GB" sz="2800" dirty="0"/>
              <a:t>Mobile phone: 07880 744229</a:t>
            </a:r>
            <a:br>
              <a:rPr lang="en-GB" sz="2800" dirty="0"/>
            </a:br>
            <a:r>
              <a:rPr lang="en-GB" sz="2800" dirty="0"/>
              <a:t>Email: </a:t>
            </a:r>
            <a:r>
              <a:rPr lang="en-GB" sz="2800" u="sng" dirty="0">
                <a:hlinkClick r:id="rId7"/>
              </a:rPr>
              <a:t>Jax@JaxDance.co.uk</a:t>
            </a:r>
            <a:br>
              <a:rPr lang="en-GB" sz="2800" dirty="0"/>
            </a:br>
            <a:r>
              <a:rPr lang="en-GB" sz="2800" u="sng" dirty="0">
                <a:hlinkClick r:id="rId8"/>
              </a:rPr>
              <a:t>http://www.jaxdance.co.uk</a:t>
            </a:r>
            <a:endParaRPr lang="en-GB" sz="2800" dirty="0"/>
          </a:p>
        </p:txBody>
      </p:sp>
      <p:pic>
        <p:nvPicPr>
          <p:cNvPr id="2052" name="Picture 4" descr="Jax Dance | Facebook">
            <a:extLst>
              <a:ext uri="{FF2B5EF4-FFF2-40B4-BE49-F238E27FC236}">
                <a16:creationId xmlns:a16="http://schemas.microsoft.com/office/drawing/2014/main" id="{6973221F-E1F8-4D88-A145-E6E586ED46F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76457" y="1240585"/>
            <a:ext cx="3153864" cy="5256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820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B6B54-149E-4D99-BB9D-DE21BB343A3D}"/>
              </a:ext>
            </a:extLst>
          </p:cNvPr>
          <p:cNvSpPr>
            <a:spLocks noGrp="1"/>
          </p:cNvSpPr>
          <p:nvPr>
            <p:ph type="title"/>
          </p:nvPr>
        </p:nvSpPr>
        <p:spPr>
          <a:xfrm>
            <a:off x="1598258" y="-61931"/>
            <a:ext cx="10772775" cy="1658198"/>
          </a:xfrm>
        </p:spPr>
        <p:txBody>
          <a:bodyPr/>
          <a:lstStyle/>
          <a:p>
            <a:r>
              <a:rPr lang="en-GB" dirty="0">
                <a:solidFill>
                  <a:schemeClr val="tx1"/>
                </a:solidFill>
              </a:rPr>
              <a:t>Chippenham Games Dates 2024</a:t>
            </a:r>
          </a:p>
        </p:txBody>
      </p:sp>
      <p:pic>
        <p:nvPicPr>
          <p:cNvPr id="5" name="Picture 4">
            <a:extLst>
              <a:ext uri="{FF2B5EF4-FFF2-40B4-BE49-F238E27FC236}">
                <a16:creationId xmlns:a16="http://schemas.microsoft.com/office/drawing/2014/main" id="{F3A91EAD-DCF4-424E-B0E2-926FCB9CC6F7}"/>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sp>
        <p:nvSpPr>
          <p:cNvPr id="6" name="Rectangle 5">
            <a:extLst>
              <a:ext uri="{FF2B5EF4-FFF2-40B4-BE49-F238E27FC236}">
                <a16:creationId xmlns:a16="http://schemas.microsoft.com/office/drawing/2014/main" id="{6AC017F7-8C7B-4C95-8BCC-CAD6EFCC0251}"/>
              </a:ext>
            </a:extLst>
          </p:cNvPr>
          <p:cNvSpPr/>
          <p:nvPr/>
        </p:nvSpPr>
        <p:spPr>
          <a:xfrm>
            <a:off x="2077491" y="6284224"/>
            <a:ext cx="7691657" cy="369332"/>
          </a:xfrm>
          <a:prstGeom prst="rect">
            <a:avLst/>
          </a:prstGeom>
        </p:spPr>
        <p:txBody>
          <a:bodyPr wrap="none">
            <a:spAutoFit/>
          </a:bodyPr>
          <a:lstStyle/>
          <a:p>
            <a:r>
              <a:rPr lang="en-GB" dirty="0">
                <a:hlinkClick r:id="rId3"/>
              </a:rPr>
              <a:t>Check out this years Games     https://www.youtube.com/watch?v=s_OZhY7MttM</a:t>
            </a:r>
            <a:endParaRPr lang="en-GB" dirty="0"/>
          </a:p>
        </p:txBody>
      </p:sp>
      <p:pic>
        <p:nvPicPr>
          <p:cNvPr id="3074" name="Picture 2" descr="Chippenham Sports Partnership – Developing PE and Sport Provision in  Chippenham Schools">
            <a:extLst>
              <a:ext uri="{FF2B5EF4-FFF2-40B4-BE49-F238E27FC236}">
                <a16:creationId xmlns:a16="http://schemas.microsoft.com/office/drawing/2014/main" id="{7A22EFC7-16D4-4B3B-B08A-692338BDA3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6780" y="5091397"/>
            <a:ext cx="7674053"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a:extLst>
              <a:ext uri="{FF2B5EF4-FFF2-40B4-BE49-F238E27FC236}">
                <a16:creationId xmlns:a16="http://schemas.microsoft.com/office/drawing/2014/main" id="{EE3C0196-E631-4B71-861A-389338722829}"/>
              </a:ext>
            </a:extLst>
          </p:cNvPr>
          <p:cNvGraphicFramePr>
            <a:graphicFrameLocks noGrp="1"/>
          </p:cNvGraphicFramePr>
          <p:nvPr>
            <p:extLst>
              <p:ext uri="{D42A27DB-BD31-4B8C-83A1-F6EECF244321}">
                <p14:modId xmlns:p14="http://schemas.microsoft.com/office/powerpoint/2010/main" val="3358450994"/>
              </p:ext>
            </p:extLst>
          </p:nvPr>
        </p:nvGraphicFramePr>
        <p:xfrm>
          <a:off x="1792524" y="1078174"/>
          <a:ext cx="8801218" cy="3963391"/>
        </p:xfrm>
        <a:graphic>
          <a:graphicData uri="http://schemas.openxmlformats.org/drawingml/2006/table">
            <a:tbl>
              <a:tblPr firstRow="1" firstCol="1" bandRow="1">
                <a:tableStyleId>{5C22544A-7EE6-4342-B048-85BDC9FD1C3A}</a:tableStyleId>
              </a:tblPr>
              <a:tblGrid>
                <a:gridCol w="2741291">
                  <a:extLst>
                    <a:ext uri="{9D8B030D-6E8A-4147-A177-3AD203B41FA5}">
                      <a16:colId xmlns:a16="http://schemas.microsoft.com/office/drawing/2014/main" val="1444884895"/>
                    </a:ext>
                  </a:extLst>
                </a:gridCol>
                <a:gridCol w="1534271">
                  <a:extLst>
                    <a:ext uri="{9D8B030D-6E8A-4147-A177-3AD203B41FA5}">
                      <a16:colId xmlns:a16="http://schemas.microsoft.com/office/drawing/2014/main" val="1120023896"/>
                    </a:ext>
                  </a:extLst>
                </a:gridCol>
                <a:gridCol w="3017104">
                  <a:extLst>
                    <a:ext uri="{9D8B030D-6E8A-4147-A177-3AD203B41FA5}">
                      <a16:colId xmlns:a16="http://schemas.microsoft.com/office/drawing/2014/main" val="661600847"/>
                    </a:ext>
                  </a:extLst>
                </a:gridCol>
                <a:gridCol w="1508552">
                  <a:extLst>
                    <a:ext uri="{9D8B030D-6E8A-4147-A177-3AD203B41FA5}">
                      <a16:colId xmlns:a16="http://schemas.microsoft.com/office/drawing/2014/main" val="4273232817"/>
                    </a:ext>
                  </a:extLst>
                </a:gridCol>
              </a:tblGrid>
              <a:tr h="356227">
                <a:tc>
                  <a:txBody>
                    <a:bodyPr/>
                    <a:lstStyle/>
                    <a:p>
                      <a:pPr marL="0" marR="0">
                        <a:lnSpc>
                          <a:spcPct val="115000"/>
                        </a:lnSpc>
                        <a:spcBef>
                          <a:spcPts val="0"/>
                        </a:spcBef>
                        <a:spcAft>
                          <a:spcPts val="0"/>
                        </a:spcAft>
                      </a:pPr>
                      <a:r>
                        <a:rPr lang="en-GB" sz="1600" b="0">
                          <a:solidFill>
                            <a:srgbClr val="FF0000"/>
                          </a:solidFill>
                          <a:effectLst/>
                        </a:rPr>
                        <a:t>TUESDAY 18</a:t>
                      </a:r>
                      <a:r>
                        <a:rPr lang="en-GB" sz="1600" b="0" baseline="30000">
                          <a:solidFill>
                            <a:srgbClr val="FF0000"/>
                          </a:solidFill>
                          <a:effectLst/>
                        </a:rPr>
                        <a:t>th</a:t>
                      </a:r>
                      <a:r>
                        <a:rPr lang="en-GB" sz="1600" b="0">
                          <a:solidFill>
                            <a:srgbClr val="FF0000"/>
                          </a:solidFill>
                          <a:effectLst/>
                        </a:rPr>
                        <a:t> JUNE</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600" b="0">
                          <a:solidFill>
                            <a:srgbClr val="FF0000"/>
                          </a:solidFill>
                          <a:effectLst/>
                        </a:rPr>
                        <a:t>NUMBERS</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600" b="0">
                          <a:solidFill>
                            <a:srgbClr val="00B050"/>
                          </a:solidFill>
                          <a:effectLst/>
                        </a:rPr>
                        <a:t>WEDNESDAY 19th JUNE</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600" b="0">
                          <a:solidFill>
                            <a:srgbClr val="00B050"/>
                          </a:solidFill>
                          <a:effectLst/>
                        </a:rPr>
                        <a:t>NUMBERS</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9039169"/>
                  </a:ext>
                </a:extLst>
              </a:tr>
              <a:tr h="400796">
                <a:tc>
                  <a:txBody>
                    <a:bodyPr/>
                    <a:lstStyle/>
                    <a:p>
                      <a:pPr marL="0" marR="0">
                        <a:lnSpc>
                          <a:spcPct val="115000"/>
                        </a:lnSpc>
                        <a:spcBef>
                          <a:spcPts val="0"/>
                        </a:spcBef>
                        <a:spcAft>
                          <a:spcPts val="0"/>
                        </a:spcAft>
                      </a:pPr>
                      <a:r>
                        <a:rPr lang="en-GB" sz="1800" b="0">
                          <a:solidFill>
                            <a:srgbClr val="FF0000"/>
                          </a:solidFill>
                          <a:effectLst/>
                        </a:rPr>
                        <a:t>Lacock </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FF0000"/>
                          </a:solidFill>
                          <a:effectLst/>
                        </a:rPr>
                        <a:t>9</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Frogwell</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25</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7555688"/>
                  </a:ext>
                </a:extLst>
              </a:tr>
              <a:tr h="400796">
                <a:tc>
                  <a:txBody>
                    <a:bodyPr/>
                    <a:lstStyle/>
                    <a:p>
                      <a:pPr marL="0" marR="0">
                        <a:lnSpc>
                          <a:spcPct val="115000"/>
                        </a:lnSpc>
                        <a:spcBef>
                          <a:spcPts val="0"/>
                        </a:spcBef>
                        <a:spcAft>
                          <a:spcPts val="0"/>
                        </a:spcAft>
                      </a:pPr>
                      <a:r>
                        <a:rPr lang="en-GB" sz="1800" b="0">
                          <a:solidFill>
                            <a:srgbClr val="FF0000"/>
                          </a:solidFill>
                          <a:effectLst/>
                        </a:rPr>
                        <a:t>Stanton </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dirty="0">
                          <a:solidFill>
                            <a:srgbClr val="FF0000"/>
                          </a:solidFill>
                          <a:effectLst/>
                        </a:rPr>
                        <a:t>10</a:t>
                      </a:r>
                      <a:endParaRPr lang="en-US" sz="11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Charter </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31</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5721797"/>
                  </a:ext>
                </a:extLst>
              </a:tr>
              <a:tr h="400796">
                <a:tc>
                  <a:txBody>
                    <a:bodyPr/>
                    <a:lstStyle/>
                    <a:p>
                      <a:pPr marL="0" marR="0">
                        <a:lnSpc>
                          <a:spcPct val="115000"/>
                        </a:lnSpc>
                        <a:spcBef>
                          <a:spcPts val="0"/>
                        </a:spcBef>
                        <a:spcAft>
                          <a:spcPts val="0"/>
                        </a:spcAft>
                      </a:pPr>
                      <a:r>
                        <a:rPr lang="en-GB" sz="1800" b="0">
                          <a:solidFill>
                            <a:srgbClr val="FF0000"/>
                          </a:solidFill>
                          <a:effectLst/>
                        </a:rPr>
                        <a:t>Queens Crescent</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FF0000"/>
                          </a:solidFill>
                          <a:effectLst/>
                        </a:rPr>
                        <a:t>60</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Ivy Lane</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57</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7891178"/>
                  </a:ext>
                </a:extLst>
              </a:tr>
              <a:tr h="400796">
                <a:tc>
                  <a:txBody>
                    <a:bodyPr/>
                    <a:lstStyle/>
                    <a:p>
                      <a:pPr marL="0" marR="0">
                        <a:lnSpc>
                          <a:spcPct val="115000"/>
                        </a:lnSpc>
                        <a:spcBef>
                          <a:spcPts val="0"/>
                        </a:spcBef>
                        <a:spcAft>
                          <a:spcPts val="0"/>
                        </a:spcAft>
                      </a:pPr>
                      <a:r>
                        <a:rPr lang="en-GB" sz="1800" b="0">
                          <a:solidFill>
                            <a:srgbClr val="FF0000"/>
                          </a:solidFill>
                          <a:effectLst/>
                        </a:rPr>
                        <a:t>Kings Lodge </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FF0000"/>
                          </a:solidFill>
                          <a:effectLst/>
                        </a:rPr>
                        <a:t>39</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St Pauls</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19</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7440918"/>
                  </a:ext>
                </a:extLst>
              </a:tr>
              <a:tr h="400796">
                <a:tc>
                  <a:txBody>
                    <a:bodyPr/>
                    <a:lstStyle/>
                    <a:p>
                      <a:pPr marL="0" marR="0">
                        <a:lnSpc>
                          <a:spcPct val="115000"/>
                        </a:lnSpc>
                        <a:spcBef>
                          <a:spcPts val="0"/>
                        </a:spcBef>
                        <a:spcAft>
                          <a:spcPts val="0"/>
                        </a:spcAft>
                      </a:pPr>
                      <a:r>
                        <a:rPr lang="en-GB" sz="1800" b="0">
                          <a:solidFill>
                            <a:srgbClr val="FF0000"/>
                          </a:solidFill>
                          <a:effectLst/>
                        </a:rPr>
                        <a:t>Kington St Michael</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FF0000"/>
                          </a:solidFill>
                          <a:effectLst/>
                        </a:rPr>
                        <a:t>19</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St Peters</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19</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075458"/>
                  </a:ext>
                </a:extLst>
              </a:tr>
              <a:tr h="400796">
                <a:tc>
                  <a:txBody>
                    <a:bodyPr/>
                    <a:lstStyle/>
                    <a:p>
                      <a:pPr marL="0" marR="0">
                        <a:lnSpc>
                          <a:spcPct val="115000"/>
                        </a:lnSpc>
                        <a:spcBef>
                          <a:spcPts val="0"/>
                        </a:spcBef>
                        <a:spcAft>
                          <a:spcPts val="0"/>
                        </a:spcAft>
                      </a:pPr>
                      <a:r>
                        <a:rPr lang="en-GB" sz="1800" b="0">
                          <a:solidFill>
                            <a:srgbClr val="FF0000"/>
                          </a:solidFill>
                          <a:effectLst/>
                        </a:rPr>
                        <a:t>Monkton Park</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FF0000"/>
                          </a:solidFill>
                          <a:effectLst/>
                        </a:rPr>
                        <a:t>37</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Redland </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45</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6849726"/>
                  </a:ext>
                </a:extLst>
              </a:tr>
              <a:tr h="400796">
                <a:tc>
                  <a:txBody>
                    <a:bodyPr/>
                    <a:lstStyle/>
                    <a:p>
                      <a:pPr marL="0" marR="0">
                        <a:lnSpc>
                          <a:spcPct val="115000"/>
                        </a:lnSpc>
                        <a:spcBef>
                          <a:spcPts val="0"/>
                        </a:spcBef>
                        <a:spcAft>
                          <a:spcPts val="0"/>
                        </a:spcAft>
                      </a:pPr>
                      <a:r>
                        <a:rPr lang="en-GB" sz="1800" b="0">
                          <a:solidFill>
                            <a:srgbClr val="FF0000"/>
                          </a:solidFill>
                          <a:effectLst/>
                        </a:rPr>
                        <a:t>Langley Fitz</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FF0000"/>
                          </a:solidFill>
                          <a:effectLst/>
                        </a:rPr>
                        <a:t>8</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Derry Hill</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30</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5574652"/>
                  </a:ext>
                </a:extLst>
              </a:tr>
              <a:tr h="400796">
                <a:tc>
                  <a:txBody>
                    <a:bodyPr/>
                    <a:lstStyle/>
                    <a:p>
                      <a:pPr marL="0" marR="0">
                        <a:lnSpc>
                          <a:spcPct val="115000"/>
                        </a:lnSpc>
                        <a:spcBef>
                          <a:spcPts val="0"/>
                        </a:spcBef>
                        <a:spcAft>
                          <a:spcPts val="0"/>
                        </a:spcAft>
                      </a:pPr>
                      <a:r>
                        <a:rPr lang="en-GB" sz="1800" b="0" dirty="0">
                          <a:solidFill>
                            <a:srgbClr val="FF0000"/>
                          </a:solidFill>
                          <a:effectLst/>
                        </a:rPr>
                        <a:t>St Marys </a:t>
                      </a:r>
                      <a:endParaRPr lang="en-US" sz="11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dirty="0">
                          <a:solidFill>
                            <a:srgbClr val="FF0000"/>
                          </a:solidFill>
                          <a:effectLst/>
                        </a:rPr>
                        <a:t>31</a:t>
                      </a:r>
                      <a:endParaRPr lang="en-US" sz="11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 </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 </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0121784"/>
                  </a:ext>
                </a:extLst>
              </a:tr>
              <a:tr h="400796">
                <a:tc>
                  <a:txBody>
                    <a:bodyPr/>
                    <a:lstStyle/>
                    <a:p>
                      <a:pPr marL="0" marR="0">
                        <a:lnSpc>
                          <a:spcPct val="115000"/>
                        </a:lnSpc>
                        <a:spcBef>
                          <a:spcPts val="0"/>
                        </a:spcBef>
                        <a:spcAft>
                          <a:spcPts val="0"/>
                        </a:spcAft>
                      </a:pPr>
                      <a:r>
                        <a:rPr lang="en-GB" sz="1800" b="0">
                          <a:solidFill>
                            <a:srgbClr val="FF0000"/>
                          </a:solidFill>
                          <a:effectLst/>
                        </a:rPr>
                        <a:t>TOTAL</a:t>
                      </a:r>
                      <a:endParaRPr lang="en-US" sz="1100" b="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dirty="0">
                          <a:solidFill>
                            <a:srgbClr val="FF0000"/>
                          </a:solidFill>
                          <a:effectLst/>
                        </a:rPr>
                        <a:t>213</a:t>
                      </a:r>
                      <a:endParaRPr lang="en-US" sz="11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a:solidFill>
                            <a:srgbClr val="00B050"/>
                          </a:solidFill>
                          <a:effectLst/>
                        </a:rPr>
                        <a:t>TOTAL</a:t>
                      </a:r>
                      <a:endParaRPr lang="en-US" sz="1100" b="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800" b="0" dirty="0">
                          <a:solidFill>
                            <a:srgbClr val="00B050"/>
                          </a:solidFill>
                          <a:effectLst/>
                        </a:rPr>
                        <a:t>226</a:t>
                      </a:r>
                      <a:endParaRPr lang="en-US" sz="1100" b="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1269837"/>
                  </a:ext>
                </a:extLst>
              </a:tr>
            </a:tbl>
          </a:graphicData>
        </a:graphic>
      </p:graphicFrame>
    </p:spTree>
    <p:extLst>
      <p:ext uri="{BB962C8B-B14F-4D97-AF65-F5344CB8AC3E}">
        <p14:creationId xmlns:p14="http://schemas.microsoft.com/office/powerpoint/2010/main" val="216281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803071" y="476749"/>
            <a:ext cx="7236822" cy="923330"/>
          </a:xfrm>
          <a:prstGeom prst="rect">
            <a:avLst/>
          </a:prstGeom>
          <a:noFill/>
        </p:spPr>
        <p:txBody>
          <a:bodyPr wrap="square" rtlCol="0">
            <a:spAutoFit/>
          </a:bodyPr>
          <a:lstStyle/>
          <a:p>
            <a:r>
              <a:rPr lang="en-GB" sz="5400" b="1" dirty="0">
                <a:solidFill>
                  <a:schemeClr val="accent1"/>
                </a:solidFill>
              </a:rPr>
              <a:t>Tony </a:t>
            </a:r>
            <a:r>
              <a:rPr lang="en-GB" sz="5400" b="1" dirty="0" err="1">
                <a:solidFill>
                  <a:schemeClr val="accent1"/>
                </a:solidFill>
              </a:rPr>
              <a:t>Bromilow</a:t>
            </a:r>
            <a:endParaRPr lang="en-GB" sz="5400" b="1" dirty="0">
              <a:solidFill>
                <a:schemeClr val="accent1"/>
              </a:solidFill>
            </a:endParaRPr>
          </a:p>
        </p:txBody>
      </p:sp>
      <p:pic>
        <p:nvPicPr>
          <p:cNvPr id="25" name="Picture 24">
            <a:extLst>
              <a:ext uri="{FF2B5EF4-FFF2-40B4-BE49-F238E27FC236}">
                <a16:creationId xmlns:a16="http://schemas.microsoft.com/office/drawing/2014/main" id="{B29A2A32-997F-4941-BBE5-4011EEA2052A}"/>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
        <p:nvSpPr>
          <p:cNvPr id="2" name="Rectangle 1">
            <a:extLst>
              <a:ext uri="{FF2B5EF4-FFF2-40B4-BE49-F238E27FC236}">
                <a16:creationId xmlns:a16="http://schemas.microsoft.com/office/drawing/2014/main" id="{689497E1-3269-4093-9006-4343D57FB0F5}"/>
              </a:ext>
            </a:extLst>
          </p:cNvPr>
          <p:cNvSpPr/>
          <p:nvPr/>
        </p:nvSpPr>
        <p:spPr>
          <a:xfrm>
            <a:off x="1966083" y="5821271"/>
            <a:ext cx="3811941" cy="369332"/>
          </a:xfrm>
          <a:prstGeom prst="rect">
            <a:avLst/>
          </a:prstGeom>
        </p:spPr>
        <p:txBody>
          <a:bodyPr wrap="none">
            <a:spAutoFit/>
          </a:bodyPr>
          <a:lstStyle/>
          <a:p>
            <a:r>
              <a:rPr lang="en-GB" b="1" dirty="0">
                <a:solidFill>
                  <a:schemeClr val="accent1"/>
                </a:solidFill>
              </a:rPr>
              <a:t> Contact: tonybrom5670@gmail.com</a:t>
            </a:r>
            <a:endParaRPr lang="en-US" dirty="0"/>
          </a:p>
        </p:txBody>
      </p:sp>
      <p:sp>
        <p:nvSpPr>
          <p:cNvPr id="3" name="Rectangle 2">
            <a:extLst>
              <a:ext uri="{FF2B5EF4-FFF2-40B4-BE49-F238E27FC236}">
                <a16:creationId xmlns:a16="http://schemas.microsoft.com/office/drawing/2014/main" id="{7D89F4B2-AF6B-4E41-95EB-E8F6A1A48658}"/>
              </a:ext>
            </a:extLst>
          </p:cNvPr>
          <p:cNvSpPr/>
          <p:nvPr/>
        </p:nvSpPr>
        <p:spPr>
          <a:xfrm>
            <a:off x="1686332" y="1634836"/>
            <a:ext cx="6230528" cy="3416320"/>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rPr>
              <a:t>Level 1 Coaching qualification achieved back in 2017 then I went onto my Level 2  qualification in 2019 and in August 2023 I attended a Mentoring Bowls Coaches Module, all that after only taking up the sport late 2016.</a:t>
            </a:r>
          </a:p>
          <a:p>
            <a:r>
              <a:rPr lang="en-US" sz="2400" dirty="0">
                <a:latin typeface="Calibri" panose="020F0502020204030204" pitchFamily="34" charset="0"/>
                <a:ea typeface="Calibri" panose="020F0502020204030204" pitchFamily="34" charset="0"/>
              </a:rPr>
              <a:t> </a:t>
            </a:r>
          </a:p>
          <a:p>
            <a:r>
              <a:rPr lang="en-US" sz="2400" dirty="0">
                <a:latin typeface="Calibri" panose="020F0502020204030204" pitchFamily="34" charset="0"/>
                <a:ea typeface="Calibri" panose="020F0502020204030204" pitchFamily="34" charset="0"/>
              </a:rPr>
              <a:t>My aim/objective is trying to introduce young children into the sport, maybe a alternative sport to mainstream school sports.</a:t>
            </a:r>
          </a:p>
        </p:txBody>
      </p:sp>
      <p:pic>
        <p:nvPicPr>
          <p:cNvPr id="1026" name="Picture 2" descr="Young bowlers take to the greens at Whitehaven | Whitehaven News">
            <a:extLst>
              <a:ext uri="{FF2B5EF4-FFF2-40B4-BE49-F238E27FC236}">
                <a16:creationId xmlns:a16="http://schemas.microsoft.com/office/drawing/2014/main" id="{553D8447-799A-4F48-B236-9191B48FA7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28109" y="560081"/>
            <a:ext cx="3563434" cy="24680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owling – Partickhill Bowling Club">
            <a:extLst>
              <a:ext uri="{FF2B5EF4-FFF2-40B4-BE49-F238E27FC236}">
                <a16:creationId xmlns:a16="http://schemas.microsoft.com/office/drawing/2014/main" id="{06F59A78-7CEF-4EA5-889B-D16BE7221ED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8109" y="3601991"/>
            <a:ext cx="3563434" cy="237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846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51AB-7199-427B-93CB-541298C8FCBD}"/>
              </a:ext>
            </a:extLst>
          </p:cNvPr>
          <p:cNvSpPr>
            <a:spLocks noGrp="1"/>
          </p:cNvSpPr>
          <p:nvPr>
            <p:ph type="title"/>
          </p:nvPr>
        </p:nvSpPr>
        <p:spPr>
          <a:xfrm>
            <a:off x="1775638" y="744082"/>
            <a:ext cx="9420446" cy="2753719"/>
          </a:xfrm>
        </p:spPr>
        <p:txBody>
          <a:bodyPr>
            <a:normAutofit/>
          </a:bodyPr>
          <a:lstStyle/>
          <a:p>
            <a:r>
              <a:rPr lang="en-GB" sz="6000" dirty="0">
                <a:solidFill>
                  <a:schemeClr val="tx1"/>
                </a:solidFill>
              </a:rPr>
              <a:t>Rachel Bown YST Inclusion </a:t>
            </a:r>
            <a:br>
              <a:rPr lang="en-GB" dirty="0"/>
            </a:br>
            <a:br>
              <a:rPr lang="en-GB" dirty="0"/>
            </a:br>
            <a:endParaRPr lang="en-GB" dirty="0"/>
          </a:p>
        </p:txBody>
      </p:sp>
      <p:sp>
        <p:nvSpPr>
          <p:cNvPr id="3" name="Content Placeholder 2">
            <a:extLst>
              <a:ext uri="{FF2B5EF4-FFF2-40B4-BE49-F238E27FC236}">
                <a16:creationId xmlns:a16="http://schemas.microsoft.com/office/drawing/2014/main" id="{57B821B4-BD01-4BF6-8BD8-9537D1AAFE15}"/>
              </a:ext>
            </a:extLst>
          </p:cNvPr>
          <p:cNvSpPr>
            <a:spLocks noGrp="1"/>
          </p:cNvSpPr>
          <p:nvPr>
            <p:ph idx="1"/>
          </p:nvPr>
        </p:nvSpPr>
        <p:spPr>
          <a:xfrm>
            <a:off x="1443583" y="2120941"/>
            <a:ext cx="9752501" cy="3766185"/>
          </a:xfrm>
        </p:spPr>
        <p:txBody>
          <a:bodyPr>
            <a:normAutofit fontScale="85000" lnSpcReduction="10000"/>
          </a:bodyPr>
          <a:lstStyle/>
          <a:p>
            <a:pPr fontAlgn="base"/>
            <a:r>
              <a:rPr lang="en-GB" dirty="0"/>
              <a:t>I am here to help, assist &amp; advise you on how to include all your pupils in physical education &amp; school sport. My aim is to ensure that all young people whatever their ability have a positive experience in your lessons &amp; clubs.</a:t>
            </a:r>
          </a:p>
          <a:p>
            <a:pPr fontAlgn="base"/>
            <a:r>
              <a:rPr lang="en-GB" dirty="0"/>
              <a:t>This can be achieved through working directly with schools to provide </a:t>
            </a:r>
            <a:r>
              <a:rPr lang="en-GB" b="1" dirty="0"/>
              <a:t>free bespoke training</a:t>
            </a:r>
            <a:r>
              <a:rPr lang="en-GB" dirty="0"/>
              <a:t> during twilight sessions or on inset days. A typical course which introduces the principles of PE inclusion, inclusive sport formats &amp; simple behaviour management techniques takes 3.5 hours. However, you can give me a brief &amp; I will tailor the course to suit your requirements.</a:t>
            </a:r>
          </a:p>
          <a:p>
            <a:pPr fontAlgn="base"/>
            <a:endParaRPr lang="en-GB" dirty="0"/>
          </a:p>
          <a:p>
            <a:pPr fontAlgn="base"/>
            <a:r>
              <a:rPr lang="en-GB" dirty="0"/>
              <a:t>Rachel Bown &lt;rachel.bown@ffc.ac.uk&gt;</a:t>
            </a:r>
          </a:p>
          <a:p>
            <a:pPr fontAlgn="base"/>
            <a:endParaRPr lang="en-GB" dirty="0"/>
          </a:p>
          <a:p>
            <a:pPr fontAlgn="base"/>
            <a:endParaRPr lang="en-GB" dirty="0"/>
          </a:p>
          <a:p>
            <a:endParaRPr lang="en-GB" dirty="0"/>
          </a:p>
        </p:txBody>
      </p:sp>
      <p:pic>
        <p:nvPicPr>
          <p:cNvPr id="7" name="Picture 6">
            <a:extLst>
              <a:ext uri="{FF2B5EF4-FFF2-40B4-BE49-F238E27FC236}">
                <a16:creationId xmlns:a16="http://schemas.microsoft.com/office/drawing/2014/main" id="{E02AFC37-5D08-4121-9F9C-CE599E2A0E3D}"/>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8202" name="Picture 10" descr="Rachel Bown">
            <a:extLst>
              <a:ext uri="{FF2B5EF4-FFF2-40B4-BE49-F238E27FC236}">
                <a16:creationId xmlns:a16="http://schemas.microsoft.com/office/drawing/2014/main" id="{5AB4CA11-F029-4803-8B8A-0F45C37CDF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1419" y="116281"/>
            <a:ext cx="1895399" cy="1895399"/>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New Inclusion 2024 inclusive education hub to improve future PE experiences  | Nasen">
            <a:extLst>
              <a:ext uri="{FF2B5EF4-FFF2-40B4-BE49-F238E27FC236}">
                <a16:creationId xmlns:a16="http://schemas.microsoft.com/office/drawing/2014/main" id="{146945ED-D8D7-4931-B17B-2282A622C8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8410" y="4975804"/>
            <a:ext cx="4879158" cy="1765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204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51AB-7199-427B-93CB-541298C8FCBD}"/>
              </a:ext>
            </a:extLst>
          </p:cNvPr>
          <p:cNvSpPr>
            <a:spLocks noGrp="1"/>
          </p:cNvSpPr>
          <p:nvPr>
            <p:ph type="title"/>
          </p:nvPr>
        </p:nvSpPr>
        <p:spPr>
          <a:xfrm>
            <a:off x="1339704" y="920681"/>
            <a:ext cx="9245170" cy="847902"/>
          </a:xfrm>
        </p:spPr>
        <p:txBody>
          <a:bodyPr>
            <a:normAutofit fontScale="90000"/>
          </a:bodyPr>
          <a:lstStyle/>
          <a:p>
            <a:pPr algn="ctr"/>
            <a:r>
              <a:rPr lang="en-GB" dirty="0">
                <a:solidFill>
                  <a:schemeClr val="tx1"/>
                </a:solidFill>
              </a:rPr>
              <a:t>Phil Smith New School Games </a:t>
            </a:r>
            <a:r>
              <a:rPr lang="en-GB" dirty="0" err="1">
                <a:solidFill>
                  <a:schemeClr val="tx1"/>
                </a:solidFill>
              </a:rPr>
              <a:t>Organsier</a:t>
            </a:r>
            <a:r>
              <a:rPr lang="en-GB" dirty="0">
                <a:solidFill>
                  <a:schemeClr val="tx1"/>
                </a:solidFill>
              </a:rPr>
              <a:t> (SGO)</a:t>
            </a:r>
            <a:br>
              <a:rPr lang="en-GB" dirty="0"/>
            </a:br>
            <a:endParaRPr lang="en-GB" dirty="0"/>
          </a:p>
        </p:txBody>
      </p:sp>
      <p:pic>
        <p:nvPicPr>
          <p:cNvPr id="4" name="Picture 3">
            <a:extLst>
              <a:ext uri="{FF2B5EF4-FFF2-40B4-BE49-F238E27FC236}">
                <a16:creationId xmlns:a16="http://schemas.microsoft.com/office/drawing/2014/main" id="{BFF1DB11-6020-461A-8BC5-7B341BAD1F72}"/>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12292" name="Picture 4" descr="Mid Wilts SSP (@MWSSP) / Twitter">
            <a:extLst>
              <a:ext uri="{FF2B5EF4-FFF2-40B4-BE49-F238E27FC236}">
                <a16:creationId xmlns:a16="http://schemas.microsoft.com/office/drawing/2014/main" id="{F69D204D-1C0E-40CB-8A0F-82D32EE1B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297" y="273070"/>
            <a:ext cx="1071562" cy="10715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139069C-3E91-4BFC-89DC-9B9F5D6B05F5}"/>
              </a:ext>
            </a:extLst>
          </p:cNvPr>
          <p:cNvSpPr txBox="1"/>
          <p:nvPr/>
        </p:nvSpPr>
        <p:spPr>
          <a:xfrm>
            <a:off x="1537854" y="1597669"/>
            <a:ext cx="8995788" cy="3693319"/>
          </a:xfrm>
          <a:prstGeom prst="rect">
            <a:avLst/>
          </a:prstGeom>
          <a:noFill/>
        </p:spPr>
        <p:txBody>
          <a:bodyPr wrap="square" rtlCol="0">
            <a:spAutoFit/>
          </a:bodyPr>
          <a:lstStyle/>
          <a:p>
            <a:pPr fontAlgn="base"/>
            <a:r>
              <a:rPr lang="en-US" sz="2400" dirty="0"/>
              <a:t>I began teaching PE in 2001 and from 2006 I </a:t>
            </a:r>
            <a:r>
              <a:rPr lang="en-US" sz="2400" dirty="0" err="1"/>
              <a:t>specialised</a:t>
            </a:r>
            <a:r>
              <a:rPr lang="en-US" sz="2400" dirty="0"/>
              <a:t> in Primary PE.   My passion for developing sport and physical activity at all levels keeps me very busy.  When I’m not in school mode I can be found playing Basketball, Golf or Swimming or coaching Athletics with Swindon Harriers. I also provide a variety of training courses for young coaches making their way along the coaching and officiating pathway!</a:t>
            </a:r>
          </a:p>
          <a:p>
            <a:pPr fontAlgn="base"/>
            <a:r>
              <a:rPr lang="en-US" sz="2400" dirty="0"/>
              <a:t>I am now a very proud father of two very active boys who will </a:t>
            </a:r>
          </a:p>
          <a:p>
            <a:pPr fontAlgn="base"/>
            <a:r>
              <a:rPr lang="en-US" sz="2400" dirty="0"/>
              <a:t>no doubt keep me on my toes.</a:t>
            </a:r>
          </a:p>
          <a:p>
            <a:pPr fontAlgn="base"/>
            <a:r>
              <a:rPr lang="en-US" sz="2400" dirty="0"/>
              <a:t>Phil Smith</a:t>
            </a:r>
          </a:p>
          <a:p>
            <a:endParaRPr lang="en-US" dirty="0"/>
          </a:p>
        </p:txBody>
      </p:sp>
      <p:pic>
        <p:nvPicPr>
          <p:cNvPr id="7172" name="Picture 4" descr="https://www.rwba.org.uk/wp-content/uploads/2022/07/download-3.jpg">
            <a:extLst>
              <a:ext uri="{FF2B5EF4-FFF2-40B4-BE49-F238E27FC236}">
                <a16:creationId xmlns:a16="http://schemas.microsoft.com/office/drawing/2014/main" id="{AAE5995F-A93A-4CA0-A54D-0D0ACB2CD1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1292" y="3982983"/>
            <a:ext cx="1962008" cy="261601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270BE50-B6BD-47DA-8DC3-BBF0D5C30E23}"/>
              </a:ext>
            </a:extLst>
          </p:cNvPr>
          <p:cNvSpPr txBox="1"/>
          <p:nvPr/>
        </p:nvSpPr>
        <p:spPr>
          <a:xfrm>
            <a:off x="1658356" y="5428707"/>
            <a:ext cx="7291679" cy="461665"/>
          </a:xfrm>
          <a:prstGeom prst="rect">
            <a:avLst/>
          </a:prstGeom>
          <a:noFill/>
        </p:spPr>
        <p:txBody>
          <a:bodyPr wrap="square" rtlCol="0">
            <a:spAutoFit/>
          </a:bodyPr>
          <a:lstStyle/>
          <a:p>
            <a:r>
              <a:rPr lang="en-US" sz="2400"/>
              <a:t>email </a:t>
            </a:r>
            <a:r>
              <a:rPr lang="en-US" sz="2400">
                <a:solidFill>
                  <a:srgbClr val="FFC000"/>
                </a:solidFill>
              </a:rPr>
              <a:t>SGO</a:t>
            </a:r>
            <a:r>
              <a:rPr lang="en-US" sz="2400" dirty="0">
                <a:solidFill>
                  <a:srgbClr val="FFC000"/>
                </a:solidFill>
              </a:rPr>
              <a:t>@</a:t>
            </a:r>
            <a:r>
              <a:rPr lang="en-US" sz="2400" u="sng" dirty="0">
                <a:solidFill>
                  <a:srgbClr val="FFC000"/>
                </a:solidFill>
                <a:hlinkClick r:id="rId5">
                  <a:extLst>
                    <a:ext uri="{A12FA001-AC4F-418D-AE19-62706E023703}">
                      <ahyp:hlinkClr xmlns:ahyp="http://schemas.microsoft.com/office/drawing/2018/hyperlinkcolor" val="tx"/>
                    </a:ext>
                  </a:extLst>
                </a:hlinkClick>
              </a:rPr>
              <a:t>kga.ascendlearningtrust.org.uk</a:t>
            </a:r>
            <a:endParaRPr lang="en-US" sz="2400" dirty="0">
              <a:solidFill>
                <a:srgbClr val="FFC000"/>
              </a:solidFill>
            </a:endParaRPr>
          </a:p>
        </p:txBody>
      </p:sp>
    </p:spTree>
    <p:extLst>
      <p:ext uri="{BB962C8B-B14F-4D97-AF65-F5344CB8AC3E}">
        <p14:creationId xmlns:p14="http://schemas.microsoft.com/office/powerpoint/2010/main" val="3828531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51AB-7199-427B-93CB-541298C8FCBD}"/>
              </a:ext>
            </a:extLst>
          </p:cNvPr>
          <p:cNvSpPr>
            <a:spLocks noGrp="1"/>
          </p:cNvSpPr>
          <p:nvPr>
            <p:ph type="title"/>
          </p:nvPr>
        </p:nvSpPr>
        <p:spPr>
          <a:xfrm>
            <a:off x="596701" y="516388"/>
            <a:ext cx="9420446" cy="1658198"/>
          </a:xfrm>
        </p:spPr>
        <p:txBody>
          <a:bodyPr>
            <a:normAutofit fontScale="90000"/>
          </a:bodyPr>
          <a:lstStyle/>
          <a:p>
            <a:pPr algn="ctr"/>
            <a:br>
              <a:rPr lang="en-GB" dirty="0">
                <a:solidFill>
                  <a:schemeClr val="tx1"/>
                </a:solidFill>
              </a:rPr>
            </a:br>
            <a:r>
              <a:rPr lang="en-GB" dirty="0">
                <a:solidFill>
                  <a:schemeClr val="tx1"/>
                </a:solidFill>
              </a:rPr>
              <a:t>Jessica Pierce Youth Sport Trust</a:t>
            </a:r>
            <a:br>
              <a:rPr lang="en-GB" dirty="0">
                <a:solidFill>
                  <a:schemeClr val="tx1"/>
                </a:solidFill>
              </a:rPr>
            </a:br>
            <a:r>
              <a:rPr lang="en-GB" dirty="0">
                <a:solidFill>
                  <a:schemeClr val="tx1"/>
                </a:solidFill>
              </a:rPr>
              <a:t>Mid Wilts Girls Football Partnership </a:t>
            </a:r>
            <a:br>
              <a:rPr lang="en-GB" dirty="0"/>
            </a:br>
            <a:br>
              <a:rPr lang="en-GB" dirty="0"/>
            </a:br>
            <a:endParaRPr lang="en-GB" dirty="0"/>
          </a:p>
        </p:txBody>
      </p:sp>
      <p:sp>
        <p:nvSpPr>
          <p:cNvPr id="3" name="Content Placeholder 2">
            <a:extLst>
              <a:ext uri="{FF2B5EF4-FFF2-40B4-BE49-F238E27FC236}">
                <a16:creationId xmlns:a16="http://schemas.microsoft.com/office/drawing/2014/main" id="{57B821B4-BD01-4BF6-8BD8-9537D1AAFE15}"/>
              </a:ext>
            </a:extLst>
          </p:cNvPr>
          <p:cNvSpPr>
            <a:spLocks noGrp="1"/>
          </p:cNvSpPr>
          <p:nvPr>
            <p:ph idx="1"/>
          </p:nvPr>
        </p:nvSpPr>
        <p:spPr>
          <a:xfrm>
            <a:off x="1543028" y="2345970"/>
            <a:ext cx="9885666" cy="2856346"/>
          </a:xfrm>
        </p:spPr>
        <p:txBody>
          <a:bodyPr>
            <a:normAutofit lnSpcReduction="10000"/>
          </a:bodyPr>
          <a:lstStyle/>
          <a:p>
            <a:r>
              <a:rPr lang="en-US" b="1" i="1" dirty="0"/>
              <a:t>Barclays Girls' Football School Partnerships</a:t>
            </a:r>
          </a:p>
          <a:p>
            <a:r>
              <a:rPr lang="en-US" dirty="0"/>
              <a:t>Barclays Girls’ Football School Partnerships by England Football (BGFSPs) is a nationwide scheme that aims to mainstream football in schools for girls. Supported by the Youth Sport Trust the initiative will create a network of 300 BGFSPs by 2024, each with a dedicated education expert with knowledge and understanding of education and girls’ football in their local area.</a:t>
            </a:r>
          </a:p>
          <a:p>
            <a:endParaRPr lang="en-GB" dirty="0"/>
          </a:p>
        </p:txBody>
      </p:sp>
      <p:pic>
        <p:nvPicPr>
          <p:cNvPr id="8" name="Picture 7">
            <a:extLst>
              <a:ext uri="{FF2B5EF4-FFF2-40B4-BE49-F238E27FC236}">
                <a16:creationId xmlns:a16="http://schemas.microsoft.com/office/drawing/2014/main" id="{9F3E57F3-B279-47A3-9BBF-6491AB1A676A}"/>
              </a:ext>
            </a:extLst>
          </p:cNvPr>
          <p:cNvPicPr>
            <a:picLocks noChangeAspect="1"/>
          </p:cNvPicPr>
          <p:nvPr/>
        </p:nvPicPr>
        <p:blipFill rotWithShape="1">
          <a:blip r:embed="rId2"/>
          <a:srcRect l="14928" t="18081" r="77356" b="7585"/>
          <a:stretch/>
        </p:blipFill>
        <p:spPr>
          <a:xfrm>
            <a:off x="-25798" y="-59969"/>
            <a:ext cx="1244998" cy="6917969"/>
          </a:xfrm>
          <a:prstGeom prst="rect">
            <a:avLst/>
          </a:prstGeom>
        </p:spPr>
      </p:pic>
      <p:pic>
        <p:nvPicPr>
          <p:cNvPr id="5" name="Picture 4" descr="https://girlsfootballinschools.org/front/img/FA_GFSP_Logo_RGB.png">
            <a:extLst>
              <a:ext uri="{FF2B5EF4-FFF2-40B4-BE49-F238E27FC236}">
                <a16:creationId xmlns:a16="http://schemas.microsoft.com/office/drawing/2014/main" id="{170925AF-EBAB-4CA4-AAA7-C671C763FF2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99419" y="493633"/>
            <a:ext cx="2553104" cy="1852337"/>
          </a:xfrm>
          <a:prstGeom prst="rect">
            <a:avLst/>
          </a:prstGeom>
          <a:noFill/>
          <a:ln>
            <a:noFill/>
          </a:ln>
        </p:spPr>
      </p:pic>
    </p:spTree>
    <p:extLst>
      <p:ext uri="{BB962C8B-B14F-4D97-AF65-F5344CB8AC3E}">
        <p14:creationId xmlns:p14="http://schemas.microsoft.com/office/powerpoint/2010/main" val="1575493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437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15AFCEF-7F3A-A1D4-6140-2FACFB536571}"/>
              </a:ext>
            </a:extLst>
          </p:cNvPr>
          <p:cNvSpPr txBox="1">
            <a:spLocks/>
          </p:cNvSpPr>
          <p:nvPr/>
        </p:nvSpPr>
        <p:spPr>
          <a:xfrm>
            <a:off x="379713" y="1859070"/>
            <a:ext cx="7608727" cy="4109494"/>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2000" dirty="0">
                <a:solidFill>
                  <a:srgbClr val="18223F"/>
                </a:solidFill>
              </a:rPr>
              <a:t>Disney inspired activity sessions to engage girls aged 5-11 years old in sport at school and in the home.</a:t>
            </a:r>
          </a:p>
          <a:p>
            <a:pPr>
              <a:lnSpc>
                <a:spcPct val="100000"/>
              </a:lnSpc>
            </a:pPr>
            <a:r>
              <a:rPr lang="en-GB" sz="2000" dirty="0">
                <a:solidFill>
                  <a:srgbClr val="18223F"/>
                </a:solidFill>
              </a:rPr>
              <a:t>Use powerful Disney stories and role models to immerse the girls in play. </a:t>
            </a:r>
          </a:p>
          <a:p>
            <a:pPr>
              <a:lnSpc>
                <a:spcPct val="100000"/>
              </a:lnSpc>
            </a:pPr>
            <a:r>
              <a:rPr lang="en-GB" sz="2000" dirty="0">
                <a:solidFill>
                  <a:srgbClr val="18223F"/>
                </a:solidFill>
              </a:rPr>
              <a:t>Supports the development of fundamental movement skills and physical literacy.</a:t>
            </a:r>
          </a:p>
          <a:p>
            <a:pPr>
              <a:lnSpc>
                <a:spcPct val="100000"/>
              </a:lnSpc>
            </a:pPr>
            <a:r>
              <a:rPr lang="en-GB" sz="2000" dirty="0">
                <a:solidFill>
                  <a:srgbClr val="18223F"/>
                </a:solidFill>
              </a:rPr>
              <a:t>Explicit speaking and listening outcomes based on the national curriculum for Key Stage 1 English supported by The National Literacy Trust.  </a:t>
            </a:r>
          </a:p>
          <a:p>
            <a:pPr>
              <a:lnSpc>
                <a:spcPct val="100000"/>
              </a:lnSpc>
            </a:pPr>
            <a:r>
              <a:rPr lang="en-GB" sz="2000" dirty="0">
                <a:solidFill>
                  <a:srgbClr val="18223F"/>
                </a:solidFill>
              </a:rPr>
              <a:t>Two elements: Active Play Through Storytelling and Girls’ Football Club.</a:t>
            </a:r>
            <a:endParaRPr lang="en-US" sz="2000" dirty="0">
              <a:solidFill>
                <a:srgbClr val="18223F"/>
              </a:solidFill>
            </a:endParaRPr>
          </a:p>
        </p:txBody>
      </p:sp>
      <p:sp>
        <p:nvSpPr>
          <p:cNvPr id="5" name="Title 6">
            <a:extLst>
              <a:ext uri="{FF2B5EF4-FFF2-40B4-BE49-F238E27FC236}">
                <a16:creationId xmlns:a16="http://schemas.microsoft.com/office/drawing/2014/main" id="{F5E44EE9-0DB5-E3FB-5135-0BBDD870EB18}"/>
              </a:ext>
            </a:extLst>
          </p:cNvPr>
          <p:cNvSpPr txBox="1">
            <a:spLocks/>
          </p:cNvSpPr>
          <p:nvPr/>
        </p:nvSpPr>
        <p:spPr>
          <a:xfrm>
            <a:off x="379713" y="405050"/>
            <a:ext cx="7424884" cy="2908040"/>
          </a:xfrm>
          <a:prstGeom prst="rect">
            <a:avLst/>
          </a:prstGeom>
        </p:spPr>
        <p:txBody>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is Disney inspired Shooting Stars?</a:t>
            </a:r>
            <a:endParaRPr lang="en-US" sz="4000" dirty="0">
              <a:solidFill>
                <a:srgbClr val="41C0F0"/>
              </a:solidFill>
            </a:endParaRPr>
          </a:p>
        </p:txBody>
      </p:sp>
    </p:spTree>
    <p:extLst>
      <p:ext uri="{BB962C8B-B14F-4D97-AF65-F5344CB8AC3E}">
        <p14:creationId xmlns:p14="http://schemas.microsoft.com/office/powerpoint/2010/main" val="2293122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0CAFFC25-7B0E-40A3-E10A-E04EEBC69A5B}"/>
              </a:ext>
            </a:extLst>
          </p:cNvPr>
          <p:cNvSpPr txBox="1">
            <a:spLocks/>
          </p:cNvSpPr>
          <p:nvPr/>
        </p:nvSpPr>
        <p:spPr>
          <a:xfrm>
            <a:off x="1043507" y="2118378"/>
            <a:ext cx="7507674" cy="3567449"/>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2000" dirty="0">
                <a:solidFill>
                  <a:srgbClr val="18223F"/>
                </a:solidFill>
              </a:rPr>
              <a:t>On-demand e-learning available to bring to life the power of the Disney stories in getting girls to be physically active through the programmes two elements.</a:t>
            </a:r>
          </a:p>
          <a:p>
            <a:pPr>
              <a:lnSpc>
                <a:spcPct val="100000"/>
              </a:lnSpc>
            </a:pPr>
            <a:r>
              <a:rPr lang="en-GB" sz="2000" dirty="0">
                <a:solidFill>
                  <a:srgbClr val="18223F"/>
                </a:solidFill>
              </a:rPr>
              <a:t>Printed resources for Incredibles 2 and Guardians of            the Galaxy*.</a:t>
            </a:r>
          </a:p>
          <a:p>
            <a:pPr>
              <a:lnSpc>
                <a:spcPct val="100000"/>
              </a:lnSpc>
            </a:pPr>
            <a:r>
              <a:rPr lang="en-GB" sz="2000" dirty="0">
                <a:solidFill>
                  <a:srgbClr val="18223F"/>
                </a:solidFill>
              </a:rPr>
              <a:t>Disney inspired Shooting Stars bibs and activity dice*. </a:t>
            </a:r>
          </a:p>
          <a:p>
            <a:pPr>
              <a:lnSpc>
                <a:spcPct val="100000"/>
              </a:lnSpc>
            </a:pPr>
            <a:r>
              <a:rPr lang="en-GB" sz="2000" dirty="0">
                <a:solidFill>
                  <a:srgbClr val="18223F"/>
                </a:solidFill>
              </a:rPr>
              <a:t>Access to future new Disney stories, physical resources       and CPD.</a:t>
            </a:r>
          </a:p>
          <a:p>
            <a:pPr>
              <a:lnSpc>
                <a:spcPct val="100000"/>
              </a:lnSpc>
            </a:pPr>
            <a:endParaRPr lang="en-GB" sz="2000" dirty="0">
              <a:solidFill>
                <a:srgbClr val="18223F"/>
              </a:solidFill>
            </a:endParaRPr>
          </a:p>
          <a:p>
            <a:pPr marL="0" indent="0">
              <a:lnSpc>
                <a:spcPct val="100000"/>
              </a:lnSpc>
              <a:buNone/>
            </a:pPr>
            <a:r>
              <a:rPr lang="en-GB" sz="2000" dirty="0">
                <a:solidFill>
                  <a:srgbClr val="18223F"/>
                </a:solidFill>
              </a:rPr>
              <a:t>*Full resource packs provided for new schools trained</a:t>
            </a:r>
            <a:endParaRPr lang="en-US" sz="2000" dirty="0">
              <a:solidFill>
                <a:srgbClr val="18223F"/>
              </a:solidFill>
            </a:endParaRPr>
          </a:p>
        </p:txBody>
      </p:sp>
      <p:sp>
        <p:nvSpPr>
          <p:cNvPr id="5" name="Title 6">
            <a:extLst>
              <a:ext uri="{FF2B5EF4-FFF2-40B4-BE49-F238E27FC236}">
                <a16:creationId xmlns:a16="http://schemas.microsoft.com/office/drawing/2014/main" id="{155F0165-448A-0ECF-58B8-A4D8C3626869}"/>
              </a:ext>
            </a:extLst>
          </p:cNvPr>
          <p:cNvSpPr txBox="1">
            <a:spLocks/>
          </p:cNvSpPr>
          <p:nvPr/>
        </p:nvSpPr>
        <p:spPr>
          <a:xfrm>
            <a:off x="1264107" y="537695"/>
            <a:ext cx="7774131" cy="1713179"/>
          </a:xfrm>
          <a:prstGeom prst="rect">
            <a:avLst/>
          </a:prstGeom>
        </p:spPr>
        <p:txBody>
          <a:bodyPr/>
          <a:lstStyle>
            <a:lvl1pPr algn="l" defTabSz="914400" rtl="0" eaLnBrk="1" latinLnBrk="0" hangingPunct="1">
              <a:lnSpc>
                <a:spcPct val="10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do I get as part of Disney inspired Shooting Stars? </a:t>
            </a:r>
            <a:endParaRPr lang="en-US" sz="4000" dirty="0">
              <a:solidFill>
                <a:srgbClr val="41C0F0"/>
              </a:solidFill>
            </a:endParaRPr>
          </a:p>
        </p:txBody>
      </p:sp>
    </p:spTree>
    <p:extLst>
      <p:ext uri="{BB962C8B-B14F-4D97-AF65-F5344CB8AC3E}">
        <p14:creationId xmlns:p14="http://schemas.microsoft.com/office/powerpoint/2010/main" val="3318511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8C4F6AF7-D610-0C03-0868-9F0C7262FE0A}"/>
              </a:ext>
            </a:extLst>
          </p:cNvPr>
          <p:cNvSpPr txBox="1">
            <a:spLocks/>
          </p:cNvSpPr>
          <p:nvPr/>
        </p:nvSpPr>
        <p:spPr>
          <a:xfrm>
            <a:off x="415517" y="1948135"/>
            <a:ext cx="7683454" cy="2961730"/>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buNone/>
            </a:pPr>
            <a:r>
              <a:rPr lang="en-GB" sz="2400" b="1" dirty="0">
                <a:solidFill>
                  <a:srgbClr val="41C0F0"/>
                </a:solidFill>
              </a:rPr>
              <a:t>For the girls</a:t>
            </a:r>
          </a:p>
          <a:p>
            <a:pPr>
              <a:lnSpc>
                <a:spcPct val="100000"/>
              </a:lnSpc>
            </a:pPr>
            <a:r>
              <a:rPr lang="en-GB" dirty="0">
                <a:solidFill>
                  <a:srgbClr val="18223F"/>
                </a:solidFill>
              </a:rPr>
              <a:t>Become more engaged and inspired to participate in physical activity, and improve their speaking and listening skills;</a:t>
            </a:r>
          </a:p>
          <a:p>
            <a:pPr>
              <a:lnSpc>
                <a:spcPct val="100000"/>
              </a:lnSpc>
            </a:pPr>
            <a:r>
              <a:rPr lang="en-GB" dirty="0">
                <a:solidFill>
                  <a:srgbClr val="18223F"/>
                </a:solidFill>
              </a:rPr>
              <a:t>Improve locomotion (agility), stability (balance), object control (coordination), body confidence and positive body image;</a:t>
            </a:r>
          </a:p>
          <a:p>
            <a:pPr>
              <a:lnSpc>
                <a:spcPct val="100000"/>
              </a:lnSpc>
            </a:pPr>
            <a:r>
              <a:rPr lang="en-GB" dirty="0">
                <a:solidFill>
                  <a:srgbClr val="18223F"/>
                </a:solidFill>
              </a:rPr>
              <a:t>Develop character traits (i.e., resilience, empathy, aspiration);</a:t>
            </a:r>
          </a:p>
          <a:p>
            <a:pPr>
              <a:lnSpc>
                <a:spcPct val="100000"/>
              </a:lnSpc>
            </a:pPr>
            <a:r>
              <a:rPr lang="en-GB" dirty="0">
                <a:solidFill>
                  <a:srgbClr val="18223F"/>
                </a:solidFill>
              </a:rPr>
              <a:t>Develop confidence and a long-term positive relationship with being physically active </a:t>
            </a:r>
            <a:endParaRPr lang="en-US" dirty="0">
              <a:solidFill>
                <a:srgbClr val="18223F"/>
              </a:solidFill>
            </a:endParaRPr>
          </a:p>
        </p:txBody>
      </p:sp>
      <p:sp>
        <p:nvSpPr>
          <p:cNvPr id="3" name="Title 6">
            <a:extLst>
              <a:ext uri="{FF2B5EF4-FFF2-40B4-BE49-F238E27FC236}">
                <a16:creationId xmlns:a16="http://schemas.microsoft.com/office/drawing/2014/main" id="{1E2F4B15-606E-3B4B-55C1-AD65BDC91217}"/>
              </a:ext>
            </a:extLst>
          </p:cNvPr>
          <p:cNvSpPr txBox="1">
            <a:spLocks/>
          </p:cNvSpPr>
          <p:nvPr/>
        </p:nvSpPr>
        <p:spPr>
          <a:xfrm>
            <a:off x="289559" y="443686"/>
            <a:ext cx="9138920" cy="658605"/>
          </a:xfrm>
          <a:prstGeom prst="rect">
            <a:avLst/>
          </a:prstGeom>
        </p:spPr>
        <p:txBody>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will the impact be?</a:t>
            </a:r>
            <a:endParaRPr lang="en-US" sz="4000" dirty="0">
              <a:solidFill>
                <a:srgbClr val="41C0F0"/>
              </a:solidFill>
            </a:endParaRPr>
          </a:p>
        </p:txBody>
      </p:sp>
    </p:spTree>
    <p:extLst>
      <p:ext uri="{BB962C8B-B14F-4D97-AF65-F5344CB8AC3E}">
        <p14:creationId xmlns:p14="http://schemas.microsoft.com/office/powerpoint/2010/main" val="3551960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9AD4FAC7-0BCD-DBA1-B146-C150BE02BFC2}"/>
              </a:ext>
            </a:extLst>
          </p:cNvPr>
          <p:cNvSpPr txBox="1">
            <a:spLocks/>
          </p:cNvSpPr>
          <p:nvPr/>
        </p:nvSpPr>
        <p:spPr>
          <a:xfrm>
            <a:off x="1197929" y="1494969"/>
            <a:ext cx="7270490" cy="4192487"/>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GB" sz="2400" b="1" dirty="0">
                <a:solidFill>
                  <a:srgbClr val="41C0F0"/>
                </a:solidFill>
              </a:rPr>
              <a:t>For the school/deliverer</a:t>
            </a:r>
          </a:p>
          <a:p>
            <a:pPr>
              <a:lnSpc>
                <a:spcPct val="140000"/>
              </a:lnSpc>
            </a:pPr>
            <a:r>
              <a:rPr lang="en-GB" dirty="0">
                <a:solidFill>
                  <a:srgbClr val="18223F"/>
                </a:solidFill>
              </a:rPr>
              <a:t>Confidence and competence to deliver high-quality active play that is engaging for girls;</a:t>
            </a:r>
          </a:p>
          <a:p>
            <a:pPr>
              <a:lnSpc>
                <a:spcPct val="140000"/>
              </a:lnSpc>
            </a:pPr>
            <a:r>
              <a:rPr lang="en-GB" dirty="0">
                <a:solidFill>
                  <a:srgbClr val="18223F"/>
                </a:solidFill>
              </a:rPr>
              <a:t>Understand how to deliver creative, fun and engaging physical activity sessions for girls;</a:t>
            </a:r>
          </a:p>
          <a:p>
            <a:pPr>
              <a:lnSpc>
                <a:spcPct val="100000"/>
              </a:lnSpc>
            </a:pPr>
            <a:r>
              <a:rPr lang="en-GB" dirty="0">
                <a:solidFill>
                  <a:srgbClr val="18223F"/>
                </a:solidFill>
              </a:rPr>
              <a:t>Access to ready-made resources and bibs to help children to achieve the recommended target of 60 active minutes per day;</a:t>
            </a:r>
          </a:p>
          <a:p>
            <a:pPr>
              <a:lnSpc>
                <a:spcPct val="150000"/>
              </a:lnSpc>
            </a:pPr>
            <a:r>
              <a:rPr lang="en-GB" dirty="0">
                <a:solidFill>
                  <a:srgbClr val="18223F"/>
                </a:solidFill>
              </a:rPr>
              <a:t>Opportunity to engage parents and carers to use the activities within the home environment;</a:t>
            </a:r>
          </a:p>
          <a:p>
            <a:pPr>
              <a:lnSpc>
                <a:spcPct val="140000"/>
              </a:lnSpc>
            </a:pPr>
            <a:r>
              <a:rPr lang="en-GB" dirty="0">
                <a:solidFill>
                  <a:srgbClr val="18223F"/>
                </a:solidFill>
              </a:rPr>
              <a:t>Ensure the inclusion of all young people.</a:t>
            </a:r>
            <a:endParaRPr lang="en-US" dirty="0">
              <a:solidFill>
                <a:srgbClr val="18223F"/>
              </a:solidFill>
            </a:endParaRPr>
          </a:p>
        </p:txBody>
      </p:sp>
      <p:sp>
        <p:nvSpPr>
          <p:cNvPr id="3" name="Title 6">
            <a:extLst>
              <a:ext uri="{FF2B5EF4-FFF2-40B4-BE49-F238E27FC236}">
                <a16:creationId xmlns:a16="http://schemas.microsoft.com/office/drawing/2014/main" id="{EF44E92A-0CE0-50D5-36F6-9923D7D59336}"/>
              </a:ext>
            </a:extLst>
          </p:cNvPr>
          <p:cNvSpPr txBox="1">
            <a:spLocks/>
          </p:cNvSpPr>
          <p:nvPr/>
        </p:nvSpPr>
        <p:spPr>
          <a:xfrm>
            <a:off x="1372709" y="585523"/>
            <a:ext cx="6455486" cy="1367846"/>
          </a:xfrm>
          <a:prstGeom prst="rect">
            <a:avLst/>
          </a:prstGeom>
        </p:spPr>
        <p:txBody>
          <a:bodyPr/>
          <a:lstStyle>
            <a:lvl1pPr algn="l" defTabSz="914400" rtl="0" eaLnBrk="1" latinLnBrk="0" hangingPunct="1">
              <a:lnSpc>
                <a:spcPct val="10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will the impact be?</a:t>
            </a:r>
            <a:endParaRPr lang="en-US" sz="4000" dirty="0">
              <a:solidFill>
                <a:srgbClr val="41C0F0"/>
              </a:solidFill>
            </a:endParaRPr>
          </a:p>
        </p:txBody>
      </p:sp>
    </p:spTree>
    <p:extLst>
      <p:ext uri="{BB962C8B-B14F-4D97-AF65-F5344CB8AC3E}">
        <p14:creationId xmlns:p14="http://schemas.microsoft.com/office/powerpoint/2010/main" val="1910698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56C78F-8FF7-7A48-8F39-32750CA6BB2F}"/>
              </a:ext>
            </a:extLst>
          </p:cNvPr>
          <p:cNvSpPr/>
          <p:nvPr/>
        </p:nvSpPr>
        <p:spPr>
          <a:xfrm>
            <a:off x="4266389" y="391887"/>
            <a:ext cx="3678418" cy="2333873"/>
          </a:xfrm>
          <a:prstGeom prst="rect">
            <a:avLst/>
          </a:prstGeom>
          <a:solidFill>
            <a:srgbClr val="182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9C59A03-AAAB-E0F4-3B30-0B3361FF1FCD}"/>
              </a:ext>
            </a:extLst>
          </p:cNvPr>
          <p:cNvSpPr txBox="1"/>
          <p:nvPr/>
        </p:nvSpPr>
        <p:spPr>
          <a:xfrm>
            <a:off x="4343400" y="513017"/>
            <a:ext cx="3601405" cy="2215991"/>
          </a:xfrm>
          <a:prstGeom prst="rect">
            <a:avLst/>
          </a:prstGeom>
          <a:noFill/>
        </p:spPr>
        <p:txBody>
          <a:bodyPr wrap="square" rtlCol="0">
            <a:spAutoFit/>
          </a:bodyPr>
          <a:lstStyle/>
          <a:p>
            <a:r>
              <a:rPr lang="en-US" sz="1400" dirty="0">
                <a:solidFill>
                  <a:schemeClr val="bg1"/>
                </a:solidFill>
                <a:effectLst/>
              </a:rPr>
              <a:t>“Girls have an increased interest in football, even though you don’t sell it as a football club. If you get the footballs out, you can see from watching them they are more engaged. I like to think that possibly had something to do with them doing the Shooting Stars club, because that was the only club last year which ran for that age group.’</a:t>
            </a:r>
          </a:p>
          <a:p>
            <a:endParaRPr lang="en-GB" sz="1400" dirty="0">
              <a:solidFill>
                <a:schemeClr val="bg1"/>
              </a:solidFill>
            </a:endParaRPr>
          </a:p>
          <a:p>
            <a:r>
              <a:rPr lang="en-GB" sz="1200" i="0" dirty="0">
                <a:solidFill>
                  <a:schemeClr val="bg1"/>
                </a:solidFill>
              </a:rPr>
              <a:t>Disney inspired Shooting Stars Lead</a:t>
            </a:r>
            <a:endParaRPr lang="en-US" sz="1200" i="0" dirty="0">
              <a:solidFill>
                <a:schemeClr val="bg1"/>
              </a:solidFill>
            </a:endParaRPr>
          </a:p>
        </p:txBody>
      </p:sp>
      <p:sp>
        <p:nvSpPr>
          <p:cNvPr id="8" name="Rectangle 7">
            <a:extLst>
              <a:ext uri="{FF2B5EF4-FFF2-40B4-BE49-F238E27FC236}">
                <a16:creationId xmlns:a16="http://schemas.microsoft.com/office/drawing/2014/main" id="{18C95549-B23E-B4E7-C242-472300708F3D}"/>
              </a:ext>
            </a:extLst>
          </p:cNvPr>
          <p:cNvSpPr/>
          <p:nvPr/>
        </p:nvSpPr>
        <p:spPr>
          <a:xfrm>
            <a:off x="361737" y="2836555"/>
            <a:ext cx="6345322" cy="1987897"/>
          </a:xfrm>
          <a:prstGeom prst="rect">
            <a:avLst/>
          </a:prstGeom>
          <a:solidFill>
            <a:srgbClr val="41C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F2BC19-B3C2-B4E1-C750-8E06BCBE9423}"/>
              </a:ext>
            </a:extLst>
          </p:cNvPr>
          <p:cNvSpPr txBox="1"/>
          <p:nvPr/>
        </p:nvSpPr>
        <p:spPr>
          <a:xfrm>
            <a:off x="468015" y="2964912"/>
            <a:ext cx="6239044" cy="1754326"/>
          </a:xfrm>
          <a:prstGeom prst="rect">
            <a:avLst/>
          </a:prstGeom>
          <a:noFill/>
        </p:spPr>
        <p:txBody>
          <a:bodyPr wrap="square" rtlCol="0">
            <a:spAutoFit/>
          </a:bodyPr>
          <a:lstStyle/>
          <a:p>
            <a:r>
              <a:rPr lang="en-US" sz="1600" dirty="0"/>
              <a:t>“</a:t>
            </a:r>
            <a:r>
              <a:rPr lang="en-US" sz="1600" dirty="0">
                <a:effectLst/>
              </a:rPr>
              <a:t>The Disney inspired Shooting Stars course was excellent - I enjoyed the questions and interactive nature of the course. It was also useful to be able to complete the course in manageable chunks, as this made it easier to complete within school when time demands can be challenging.’ - Delivery lead, e-learning post-training feedback”</a:t>
            </a:r>
          </a:p>
          <a:p>
            <a:endParaRPr lang="en-GB" sz="1600" dirty="0">
              <a:solidFill>
                <a:schemeClr val="bg1"/>
              </a:solidFill>
            </a:endParaRPr>
          </a:p>
          <a:p>
            <a:r>
              <a:rPr lang="en-GB" sz="1200" i="0" dirty="0">
                <a:solidFill>
                  <a:schemeClr val="bg1"/>
                </a:solidFill>
              </a:rPr>
              <a:t>Disney inspired Shooting Stars delivery lead, e-learning post-training feedback</a:t>
            </a:r>
            <a:endParaRPr lang="en-US" sz="1200" i="0" dirty="0">
              <a:solidFill>
                <a:schemeClr val="bg1"/>
              </a:solidFill>
            </a:endParaRPr>
          </a:p>
        </p:txBody>
      </p:sp>
      <p:sp>
        <p:nvSpPr>
          <p:cNvPr id="9" name="Rectangle 8">
            <a:extLst>
              <a:ext uri="{FF2B5EF4-FFF2-40B4-BE49-F238E27FC236}">
                <a16:creationId xmlns:a16="http://schemas.microsoft.com/office/drawing/2014/main" id="{28AC7BF7-24BD-D0B5-CC8D-D98E12C6A83B}"/>
              </a:ext>
            </a:extLst>
          </p:cNvPr>
          <p:cNvSpPr/>
          <p:nvPr/>
        </p:nvSpPr>
        <p:spPr>
          <a:xfrm>
            <a:off x="1698170" y="4946843"/>
            <a:ext cx="6139543" cy="1223971"/>
          </a:xfrm>
          <a:prstGeom prst="rect">
            <a:avLst/>
          </a:prstGeom>
          <a:solidFill>
            <a:srgbClr val="182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FD00F37-CE8C-88F5-394E-80DA8EE352A1}"/>
              </a:ext>
            </a:extLst>
          </p:cNvPr>
          <p:cNvSpPr/>
          <p:nvPr/>
        </p:nvSpPr>
        <p:spPr>
          <a:xfrm>
            <a:off x="274653" y="391886"/>
            <a:ext cx="3885457" cy="1773534"/>
          </a:xfrm>
          <a:prstGeom prst="rect">
            <a:avLst/>
          </a:prstGeom>
          <a:solidFill>
            <a:srgbClr val="F6E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8DEFA7D-DAB4-B9B0-3D96-16A0CF9DE6C2}"/>
              </a:ext>
            </a:extLst>
          </p:cNvPr>
          <p:cNvSpPr txBox="1"/>
          <p:nvPr/>
        </p:nvSpPr>
        <p:spPr>
          <a:xfrm>
            <a:off x="380931" y="477572"/>
            <a:ext cx="3779179" cy="1523494"/>
          </a:xfrm>
          <a:prstGeom prst="rect">
            <a:avLst/>
          </a:prstGeom>
          <a:noFill/>
        </p:spPr>
        <p:txBody>
          <a:bodyPr wrap="square" rtlCol="0">
            <a:spAutoFit/>
          </a:bodyPr>
          <a:lstStyle/>
          <a:p>
            <a:r>
              <a:rPr lang="en-GB" sz="1700" dirty="0"/>
              <a:t>“I liked the club because it wasn’t just for people who are sporty and good at football and who had experience, it was for everybody even if just starting out</a:t>
            </a:r>
            <a:r>
              <a:rPr lang="en-GB" dirty="0"/>
              <a:t>”</a:t>
            </a:r>
          </a:p>
          <a:p>
            <a:endParaRPr lang="en-GB" sz="1200" i="0" dirty="0"/>
          </a:p>
          <a:p>
            <a:r>
              <a:rPr lang="en-GB" sz="1200" i="0" dirty="0"/>
              <a:t>Disney inspired Shooting Stars participant</a:t>
            </a:r>
            <a:endParaRPr lang="en-US" sz="1200" i="0" dirty="0"/>
          </a:p>
        </p:txBody>
      </p:sp>
      <p:sp>
        <p:nvSpPr>
          <p:cNvPr id="4" name="TextBox 3">
            <a:extLst>
              <a:ext uri="{FF2B5EF4-FFF2-40B4-BE49-F238E27FC236}">
                <a16:creationId xmlns:a16="http://schemas.microsoft.com/office/drawing/2014/main" id="{D4812537-61DF-7446-24C3-86A2FF496B98}"/>
              </a:ext>
            </a:extLst>
          </p:cNvPr>
          <p:cNvSpPr txBox="1"/>
          <p:nvPr/>
        </p:nvSpPr>
        <p:spPr>
          <a:xfrm>
            <a:off x="1783604" y="4937195"/>
            <a:ext cx="5968676" cy="1261884"/>
          </a:xfrm>
          <a:prstGeom prst="rect">
            <a:avLst/>
          </a:prstGeom>
          <a:noFill/>
        </p:spPr>
        <p:txBody>
          <a:bodyPr wrap="square" rtlCol="0">
            <a:spAutoFit/>
          </a:bodyPr>
          <a:lstStyle/>
          <a:p>
            <a:r>
              <a:rPr lang="en-US" sz="1600" dirty="0">
                <a:solidFill>
                  <a:schemeClr val="bg1"/>
                </a:solidFill>
                <a:effectLst/>
              </a:rPr>
              <a:t>“I got the SEND resource pack and I thought that was absolutely amazing. </a:t>
            </a:r>
            <a:r>
              <a:rPr lang="en-US" sz="1600" dirty="0">
                <a:solidFill>
                  <a:schemeClr val="bg1"/>
                </a:solidFill>
              </a:rPr>
              <a:t>H</a:t>
            </a:r>
            <a:r>
              <a:rPr lang="en-US" sz="1600" dirty="0">
                <a:solidFill>
                  <a:schemeClr val="bg1"/>
                </a:solidFill>
                <a:effectLst/>
              </a:rPr>
              <a:t>ow it’s all adapted for you, that takes away all barriers to any disability and that gives you confidence.”</a:t>
            </a:r>
          </a:p>
          <a:p>
            <a:endParaRPr lang="en-US" sz="1600" dirty="0">
              <a:solidFill>
                <a:schemeClr val="bg1"/>
              </a:solidFill>
              <a:effectLst/>
            </a:endParaRPr>
          </a:p>
          <a:p>
            <a:r>
              <a:rPr lang="en-US" sz="1200" dirty="0">
                <a:solidFill>
                  <a:schemeClr val="bg1"/>
                </a:solidFill>
                <a:effectLst/>
              </a:rPr>
              <a:t>Disney inspired Shooting Stars SEND Lead</a:t>
            </a:r>
            <a:endParaRPr lang="en-GB" sz="1200" i="0" dirty="0">
              <a:solidFill>
                <a:schemeClr val="bg1"/>
              </a:solidFill>
            </a:endParaRPr>
          </a:p>
        </p:txBody>
      </p:sp>
    </p:spTree>
    <p:extLst>
      <p:ext uri="{BB962C8B-B14F-4D97-AF65-F5344CB8AC3E}">
        <p14:creationId xmlns:p14="http://schemas.microsoft.com/office/powerpoint/2010/main" val="2503298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EC94764-797B-645C-A517-8787BF337956}"/>
              </a:ext>
            </a:extLst>
          </p:cNvPr>
          <p:cNvSpPr txBox="1">
            <a:spLocks/>
          </p:cNvSpPr>
          <p:nvPr/>
        </p:nvSpPr>
        <p:spPr>
          <a:xfrm>
            <a:off x="1169811" y="1235380"/>
            <a:ext cx="3419556" cy="1637207"/>
          </a:xfrm>
          <a:prstGeom prst="rect">
            <a:avLst/>
          </a:prstGeom>
        </p:spPr>
        <p:txBody>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How to </a:t>
            </a:r>
          </a:p>
          <a:p>
            <a:r>
              <a:rPr lang="en-GB" sz="4000" dirty="0">
                <a:solidFill>
                  <a:srgbClr val="41C0F0"/>
                </a:solidFill>
              </a:rPr>
              <a:t>get involved</a:t>
            </a:r>
            <a:endParaRPr lang="en-US" sz="4000" dirty="0">
              <a:solidFill>
                <a:srgbClr val="41C0F0"/>
              </a:solidFill>
            </a:endParaRPr>
          </a:p>
        </p:txBody>
      </p:sp>
      <p:sp>
        <p:nvSpPr>
          <p:cNvPr id="3" name="Subtitle 2">
            <a:extLst>
              <a:ext uri="{FF2B5EF4-FFF2-40B4-BE49-F238E27FC236}">
                <a16:creationId xmlns:a16="http://schemas.microsoft.com/office/drawing/2014/main" id="{E76BAF13-8F98-DA21-3BE8-348AD847FF7B}"/>
              </a:ext>
            </a:extLst>
          </p:cNvPr>
          <p:cNvSpPr txBox="1">
            <a:spLocks/>
          </p:cNvSpPr>
          <p:nvPr/>
        </p:nvSpPr>
        <p:spPr>
          <a:xfrm>
            <a:off x="975848" y="3066356"/>
            <a:ext cx="5711995" cy="1838116"/>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2400" dirty="0">
                <a:solidFill>
                  <a:srgbClr val="18223F"/>
                </a:solidFill>
              </a:rPr>
              <a:t>On-demand e-learning at </a:t>
            </a:r>
            <a:r>
              <a:rPr lang="en-GB" sz="2400" dirty="0">
                <a:solidFill>
                  <a:srgbClr val="41C0F0"/>
                </a:solidFill>
                <a:hlinkClick r:id="rId2">
                  <a:extLst>
                    <a:ext uri="{A12FA001-AC4F-418D-AE19-62706E023703}">
                      <ahyp:hlinkClr xmlns:ahyp="http://schemas.microsoft.com/office/drawing/2018/hyperlinkcolor" val="tx"/>
                    </a:ext>
                  </a:extLst>
                </a:hlinkClick>
              </a:rPr>
              <a:t>learn.englandfootball.com </a:t>
            </a:r>
            <a:endParaRPr lang="en-GB" sz="2400" dirty="0">
              <a:solidFill>
                <a:srgbClr val="41C0F0"/>
              </a:solidFill>
            </a:endParaRPr>
          </a:p>
          <a:p>
            <a:pPr>
              <a:lnSpc>
                <a:spcPct val="100000"/>
              </a:lnSpc>
            </a:pPr>
            <a:r>
              <a:rPr lang="en-GB" sz="2400" dirty="0">
                <a:solidFill>
                  <a:srgbClr val="18223F"/>
                </a:solidFill>
              </a:rPr>
              <a:t>Access resources and videos at </a:t>
            </a:r>
            <a:r>
              <a:rPr lang="en-GB" sz="2400" dirty="0">
                <a:solidFill>
                  <a:srgbClr val="41C0F0"/>
                </a:solidFill>
              </a:rPr>
              <a:t>girlsfootballinschools.org</a:t>
            </a:r>
            <a:endParaRPr lang="en-US" sz="2400" dirty="0">
              <a:solidFill>
                <a:srgbClr val="41C0F0"/>
              </a:solidFill>
            </a:endParaRPr>
          </a:p>
        </p:txBody>
      </p:sp>
    </p:spTree>
    <p:extLst>
      <p:ext uri="{BB962C8B-B14F-4D97-AF65-F5344CB8AC3E}">
        <p14:creationId xmlns:p14="http://schemas.microsoft.com/office/powerpoint/2010/main" val="1468344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613192" y="471303"/>
            <a:ext cx="4431421" cy="2800767"/>
          </a:xfrm>
          <a:prstGeom prst="rect">
            <a:avLst/>
          </a:prstGeom>
          <a:noFill/>
        </p:spPr>
        <p:txBody>
          <a:bodyPr wrap="square" rtlCol="0">
            <a:spAutoFit/>
          </a:bodyPr>
          <a:lstStyle/>
          <a:p>
            <a:r>
              <a:rPr lang="en-GB" sz="4800" b="1" dirty="0"/>
              <a:t>Website Update!!!</a:t>
            </a:r>
          </a:p>
          <a:p>
            <a:endParaRPr lang="en-GB" sz="4000" dirty="0"/>
          </a:p>
          <a:p>
            <a:endParaRPr lang="en-GB" sz="4000" dirty="0"/>
          </a:p>
        </p:txBody>
      </p:sp>
      <p:pic>
        <p:nvPicPr>
          <p:cNvPr id="15" name="Picture 14">
            <a:extLst>
              <a:ext uri="{FF2B5EF4-FFF2-40B4-BE49-F238E27FC236}">
                <a16:creationId xmlns:a16="http://schemas.microsoft.com/office/drawing/2014/main" id="{BE129FF9-C1E9-40B5-8CEF-9AA1B891994E}"/>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pic>
        <p:nvPicPr>
          <p:cNvPr id="9" name="Picture 8">
            <a:extLst>
              <a:ext uri="{FF2B5EF4-FFF2-40B4-BE49-F238E27FC236}">
                <a16:creationId xmlns:a16="http://schemas.microsoft.com/office/drawing/2014/main" id="{9A44CA91-613C-4BDD-BD39-5D24180AE3B0}"/>
              </a:ext>
            </a:extLst>
          </p:cNvPr>
          <p:cNvPicPr>
            <a:picLocks noChangeAspect="1"/>
          </p:cNvPicPr>
          <p:nvPr/>
        </p:nvPicPr>
        <p:blipFill rotWithShape="1">
          <a:blip r:embed="rId7"/>
          <a:srcRect l="5340" t="32516" r="75796" b="42805"/>
          <a:stretch/>
        </p:blipFill>
        <p:spPr>
          <a:xfrm>
            <a:off x="1346256" y="3674610"/>
            <a:ext cx="3654267" cy="2687782"/>
          </a:xfrm>
          <a:prstGeom prst="rect">
            <a:avLst/>
          </a:prstGeom>
        </p:spPr>
      </p:pic>
      <p:sp>
        <p:nvSpPr>
          <p:cNvPr id="12" name="Rectangle 11">
            <a:extLst>
              <a:ext uri="{FF2B5EF4-FFF2-40B4-BE49-F238E27FC236}">
                <a16:creationId xmlns:a16="http://schemas.microsoft.com/office/drawing/2014/main" id="{D393D3BA-18A5-4344-BA2B-5F4D5EAEF65A}"/>
              </a:ext>
            </a:extLst>
          </p:cNvPr>
          <p:cNvSpPr/>
          <p:nvPr/>
        </p:nvSpPr>
        <p:spPr>
          <a:xfrm>
            <a:off x="1346256" y="6327603"/>
            <a:ext cx="7437857" cy="369332"/>
          </a:xfrm>
          <a:prstGeom prst="rect">
            <a:avLst/>
          </a:prstGeom>
        </p:spPr>
        <p:txBody>
          <a:bodyPr wrap="square">
            <a:spAutoFit/>
          </a:bodyPr>
          <a:lstStyle/>
          <a:p>
            <a:r>
              <a:rPr lang="en-US" dirty="0">
                <a:hlinkClick r:id="rId8"/>
              </a:rPr>
              <a:t>Letters and Checklist – </a:t>
            </a:r>
            <a:r>
              <a:rPr lang="en-US" dirty="0" err="1">
                <a:hlinkClick r:id="rId8"/>
              </a:rPr>
              <a:t>Chippenham</a:t>
            </a:r>
            <a:r>
              <a:rPr lang="en-US" dirty="0">
                <a:hlinkClick r:id="rId8"/>
              </a:rPr>
              <a:t> Sports Partnership (chipsportpart.co.uk)</a:t>
            </a:r>
            <a:endParaRPr lang="en-US" dirty="0"/>
          </a:p>
        </p:txBody>
      </p:sp>
      <p:sp>
        <p:nvSpPr>
          <p:cNvPr id="13" name="Rectangle 12">
            <a:extLst>
              <a:ext uri="{FF2B5EF4-FFF2-40B4-BE49-F238E27FC236}">
                <a16:creationId xmlns:a16="http://schemas.microsoft.com/office/drawing/2014/main" id="{23C7C2FC-9377-494C-905A-781660B06F96}"/>
              </a:ext>
            </a:extLst>
          </p:cNvPr>
          <p:cNvSpPr/>
          <p:nvPr/>
        </p:nvSpPr>
        <p:spPr>
          <a:xfrm>
            <a:off x="1549956" y="5844334"/>
            <a:ext cx="3822841" cy="369332"/>
          </a:xfrm>
          <a:prstGeom prst="rect">
            <a:avLst/>
          </a:prstGeom>
        </p:spPr>
        <p:txBody>
          <a:bodyPr wrap="none">
            <a:spAutoFit/>
          </a:bodyPr>
          <a:lstStyle/>
          <a:p>
            <a:pPr algn="just"/>
            <a:r>
              <a:rPr lang="en-GB" u="sng" dirty="0">
                <a:solidFill>
                  <a:srgbClr val="99CA3C"/>
                </a:solidFill>
                <a:latin typeface="Calibri Light" panose="020F0302020204030204" pitchFamily="34" charset="0"/>
                <a:ea typeface="Times New Roman" panose="02020603050405020304" pitchFamily="18" charset="0"/>
                <a:hlinkClick r:id="rId9"/>
              </a:rPr>
              <a:t>https://forms.office.com/e/NP8sbSSg6f</a:t>
            </a:r>
            <a:endParaRPr lang="en-US" sz="1100" dirty="0">
              <a:effectLst/>
              <a:latin typeface="Times New Roman" panose="02020603050405020304" pitchFamily="18" charset="0"/>
              <a:ea typeface="Times New Roman" panose="02020603050405020304" pitchFamily="18" charset="0"/>
            </a:endParaRPr>
          </a:p>
        </p:txBody>
      </p:sp>
      <p:sp>
        <p:nvSpPr>
          <p:cNvPr id="23" name="Rectangle 22">
            <a:extLst>
              <a:ext uri="{FF2B5EF4-FFF2-40B4-BE49-F238E27FC236}">
                <a16:creationId xmlns:a16="http://schemas.microsoft.com/office/drawing/2014/main" id="{DFF18370-1B3E-4D1A-893F-6F2743254203}"/>
              </a:ext>
            </a:extLst>
          </p:cNvPr>
          <p:cNvSpPr/>
          <p:nvPr/>
        </p:nvSpPr>
        <p:spPr>
          <a:xfrm>
            <a:off x="7581100" y="3489944"/>
            <a:ext cx="2484526" cy="369332"/>
          </a:xfrm>
          <a:prstGeom prst="rect">
            <a:avLst/>
          </a:prstGeom>
        </p:spPr>
        <p:txBody>
          <a:bodyPr wrap="none">
            <a:spAutoFit/>
          </a:bodyPr>
          <a:lstStyle/>
          <a:p>
            <a:r>
              <a:rPr lang="en-US" dirty="0">
                <a:hlinkClick r:id="rId10"/>
              </a:rPr>
              <a:t>Events (eventbrite.co.uk)</a:t>
            </a:r>
            <a:endParaRPr lang="en-US" dirty="0"/>
          </a:p>
        </p:txBody>
      </p:sp>
      <p:sp>
        <p:nvSpPr>
          <p:cNvPr id="24" name="Thought Bubble: Cloud 23">
            <a:extLst>
              <a:ext uri="{FF2B5EF4-FFF2-40B4-BE49-F238E27FC236}">
                <a16:creationId xmlns:a16="http://schemas.microsoft.com/office/drawing/2014/main" id="{62240E58-193F-4F10-A2A2-E3BDFA35DACA}"/>
              </a:ext>
            </a:extLst>
          </p:cNvPr>
          <p:cNvSpPr/>
          <p:nvPr/>
        </p:nvSpPr>
        <p:spPr>
          <a:xfrm>
            <a:off x="9821062" y="1372378"/>
            <a:ext cx="1884218" cy="1572379"/>
          </a:xfrm>
          <a:prstGeom prst="cloudCallout">
            <a:avLst>
              <a:gd name="adj1" fmla="val -75980"/>
              <a:gd name="adj2" fmla="val 70430"/>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Recap on how to use Eventbrite!</a:t>
            </a:r>
          </a:p>
        </p:txBody>
      </p:sp>
      <p:sp>
        <p:nvSpPr>
          <p:cNvPr id="25" name="Thought Bubble: Cloud 24">
            <a:extLst>
              <a:ext uri="{FF2B5EF4-FFF2-40B4-BE49-F238E27FC236}">
                <a16:creationId xmlns:a16="http://schemas.microsoft.com/office/drawing/2014/main" id="{753DC7E3-229D-43D8-A713-B0BA53E17861}"/>
              </a:ext>
            </a:extLst>
          </p:cNvPr>
          <p:cNvSpPr/>
          <p:nvPr/>
        </p:nvSpPr>
        <p:spPr>
          <a:xfrm>
            <a:off x="4857059" y="1284284"/>
            <a:ext cx="2268253" cy="2127660"/>
          </a:xfrm>
          <a:prstGeom prst="cloudCallout">
            <a:avLst>
              <a:gd name="adj1" fmla="val 94900"/>
              <a:gd name="adj2" fmla="val 50779"/>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How many do I book for?</a:t>
            </a:r>
          </a:p>
        </p:txBody>
      </p:sp>
      <p:sp>
        <p:nvSpPr>
          <p:cNvPr id="26" name="Thought Bubble: Cloud 25">
            <a:extLst>
              <a:ext uri="{FF2B5EF4-FFF2-40B4-BE49-F238E27FC236}">
                <a16:creationId xmlns:a16="http://schemas.microsoft.com/office/drawing/2014/main" id="{4C493A1D-3CFF-447B-91E5-8E8C499EA734}"/>
              </a:ext>
            </a:extLst>
          </p:cNvPr>
          <p:cNvSpPr/>
          <p:nvPr/>
        </p:nvSpPr>
        <p:spPr>
          <a:xfrm>
            <a:off x="9700557" y="4482491"/>
            <a:ext cx="2125228" cy="1630270"/>
          </a:xfrm>
          <a:prstGeom prst="cloudCallout">
            <a:avLst>
              <a:gd name="adj1" fmla="val -57807"/>
              <a:gd name="adj2" fmla="val -82144"/>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When do the bookings close?</a:t>
            </a:r>
          </a:p>
        </p:txBody>
      </p:sp>
      <p:sp>
        <p:nvSpPr>
          <p:cNvPr id="28" name="Thought Bubble: Cloud 27">
            <a:extLst>
              <a:ext uri="{FF2B5EF4-FFF2-40B4-BE49-F238E27FC236}">
                <a16:creationId xmlns:a16="http://schemas.microsoft.com/office/drawing/2014/main" id="{F30F674C-A7A9-41FE-BAEC-FF80F56059AC}"/>
              </a:ext>
            </a:extLst>
          </p:cNvPr>
          <p:cNvSpPr/>
          <p:nvPr/>
        </p:nvSpPr>
        <p:spPr>
          <a:xfrm>
            <a:off x="5576497" y="3980244"/>
            <a:ext cx="2741713" cy="1950137"/>
          </a:xfrm>
          <a:prstGeom prst="cloudCallout">
            <a:avLst>
              <a:gd name="adj1" fmla="val 65504"/>
              <a:gd name="adj2" fmla="val -51767"/>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Why do I need to book and not ask someone else to do it?</a:t>
            </a:r>
          </a:p>
        </p:txBody>
      </p:sp>
      <p:sp>
        <p:nvSpPr>
          <p:cNvPr id="29" name="Speech Bubble: Rectangle 28">
            <a:extLst>
              <a:ext uri="{FF2B5EF4-FFF2-40B4-BE49-F238E27FC236}">
                <a16:creationId xmlns:a16="http://schemas.microsoft.com/office/drawing/2014/main" id="{56ACEE71-FC27-4B15-9F8D-C352AB006808}"/>
              </a:ext>
            </a:extLst>
          </p:cNvPr>
          <p:cNvSpPr/>
          <p:nvPr/>
        </p:nvSpPr>
        <p:spPr>
          <a:xfrm>
            <a:off x="1613192" y="2268909"/>
            <a:ext cx="1926298" cy="1217289"/>
          </a:xfrm>
          <a:prstGeom prst="wedgeRectCallout">
            <a:avLst>
              <a:gd name="adj1" fmla="val 20882"/>
              <a:gd name="adj2" fmla="val 97782"/>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We have moved to forms!!</a:t>
            </a:r>
            <a:endParaRPr lang="en-US" b="1" dirty="0">
              <a:solidFill>
                <a:schemeClr val="tx1"/>
              </a:solidFill>
            </a:endParaRPr>
          </a:p>
        </p:txBody>
      </p:sp>
    </p:spTree>
    <p:extLst>
      <p:ext uri="{BB962C8B-B14F-4D97-AF65-F5344CB8AC3E}">
        <p14:creationId xmlns:p14="http://schemas.microsoft.com/office/powerpoint/2010/main" val="65692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2590800" y="764995"/>
            <a:ext cx="7994073" cy="5755422"/>
          </a:xfrm>
          <a:prstGeom prst="rect">
            <a:avLst/>
          </a:prstGeom>
          <a:noFill/>
        </p:spPr>
        <p:txBody>
          <a:bodyPr wrap="square" rtlCol="0">
            <a:spAutoFit/>
          </a:bodyPr>
          <a:lstStyle/>
          <a:p>
            <a:r>
              <a:rPr lang="en-GB" sz="4800" b="1" dirty="0"/>
              <a:t>CPD Health and Wellbeing</a:t>
            </a:r>
          </a:p>
          <a:p>
            <a:endParaRPr lang="en-GB" sz="4800" b="1" dirty="0"/>
          </a:p>
          <a:p>
            <a:r>
              <a:rPr lang="en-GB" sz="4800" b="1" dirty="0"/>
              <a:t>Emma Barton</a:t>
            </a:r>
          </a:p>
          <a:p>
            <a:r>
              <a:rPr lang="en-GB" sz="4800" b="1" dirty="0"/>
              <a:t>Mental Health and Wellbeing Co Ordinator (Hardenhuish) for over 2000 Yr7 – Yr11</a:t>
            </a:r>
          </a:p>
          <a:p>
            <a:endParaRPr lang="en-GB" sz="4000" dirty="0"/>
          </a:p>
          <a:p>
            <a:endParaRPr lang="en-GB" sz="4000" dirty="0"/>
          </a:p>
        </p:txBody>
      </p:sp>
      <p:pic>
        <p:nvPicPr>
          <p:cNvPr id="15" name="Picture 14">
            <a:extLst>
              <a:ext uri="{FF2B5EF4-FFF2-40B4-BE49-F238E27FC236}">
                <a16:creationId xmlns:a16="http://schemas.microsoft.com/office/drawing/2014/main" id="{BE129FF9-C1E9-40B5-8CEF-9AA1B891994E}"/>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Tree>
    <p:extLst>
      <p:ext uri="{BB962C8B-B14F-4D97-AF65-F5344CB8AC3E}">
        <p14:creationId xmlns:p14="http://schemas.microsoft.com/office/powerpoint/2010/main" val="3301257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0"/>
            <a:ext cx="1202940" cy="6858000"/>
          </a:xfrm>
          <a:prstGeom prst="rect">
            <a:avLst/>
          </a:prstGeom>
          <a:solidFill>
            <a:srgbClr val="FFFF99"/>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2"/>
          <a:stretch>
            <a:fillRect/>
          </a:stretch>
        </p:blipFill>
        <p:spPr>
          <a:xfrm>
            <a:off x="90931" y="207440"/>
            <a:ext cx="1021080" cy="1033145"/>
          </a:xfrm>
          <a:prstGeom prst="rect">
            <a:avLst/>
          </a:prstGeom>
        </p:spPr>
      </p:pic>
      <p:pic>
        <p:nvPicPr>
          <p:cNvPr id="17" name="Picture 16"/>
          <p:cNvPicPr/>
          <p:nvPr/>
        </p:nvPicPr>
        <p:blipFill>
          <a:blip r:embed="rId2"/>
          <a:stretch>
            <a:fillRect/>
          </a:stretch>
        </p:blipFill>
        <p:spPr>
          <a:xfrm>
            <a:off x="90931" y="1911612"/>
            <a:ext cx="1021080" cy="1033145"/>
          </a:xfrm>
          <a:prstGeom prst="rect">
            <a:avLst/>
          </a:prstGeom>
        </p:spPr>
      </p:pic>
      <p:pic>
        <p:nvPicPr>
          <p:cNvPr id="18" name="Picture 17"/>
          <p:cNvPicPr/>
          <p:nvPr/>
        </p:nvPicPr>
        <p:blipFill>
          <a:blip r:embed="rId2"/>
          <a:stretch>
            <a:fillRect/>
          </a:stretch>
        </p:blipFill>
        <p:spPr>
          <a:xfrm>
            <a:off x="90931" y="3922168"/>
            <a:ext cx="1021080" cy="1033145"/>
          </a:xfrm>
          <a:prstGeom prst="rect">
            <a:avLst/>
          </a:prstGeom>
        </p:spPr>
      </p:pic>
      <p:pic>
        <p:nvPicPr>
          <p:cNvPr id="19" name="Picture 18"/>
          <p:cNvPicPr/>
          <p:nvPr/>
        </p:nvPicPr>
        <p:blipFill>
          <a:blip r:embed="rId2"/>
          <a:stretch>
            <a:fillRect/>
          </a:stretch>
        </p:blipFill>
        <p:spPr>
          <a:xfrm>
            <a:off x="90931" y="5674031"/>
            <a:ext cx="1021080" cy="1033145"/>
          </a:xfrm>
          <a:prstGeom prst="rect">
            <a:avLst/>
          </a:prstGeom>
        </p:spPr>
      </p:pic>
      <p:pic>
        <p:nvPicPr>
          <p:cNvPr id="20" name="Picture 19"/>
          <p:cNvPicPr/>
          <p:nvPr/>
        </p:nvPicPr>
        <p:blipFill>
          <a:blip r:embed="rId3"/>
          <a:stretch>
            <a:fillRect/>
          </a:stretch>
        </p:blipFill>
        <p:spPr>
          <a:xfrm>
            <a:off x="97050" y="1353912"/>
            <a:ext cx="1019409" cy="440173"/>
          </a:xfrm>
          <a:prstGeom prst="rect">
            <a:avLst/>
          </a:prstGeom>
        </p:spPr>
      </p:pic>
      <p:pic>
        <p:nvPicPr>
          <p:cNvPr id="21" name="Picture 20" descr="N:\ABBEYFIELD\Logos\2014\Abbeyfield School New Logo Apr 2014 Colour.png"/>
          <p:cNvPicPr/>
          <p:nvPr/>
        </p:nvPicPr>
        <p:blipFill>
          <a:blip r:embed="rId4">
            <a:extLst>
              <a:ext uri="{28A0092B-C50C-407E-A947-70E740481C1C}">
                <a14:useLocalDpi xmlns:a14="http://schemas.microsoft.com/office/drawing/2010/main" val="0"/>
              </a:ext>
            </a:extLst>
          </a:blip>
          <a:srcRect/>
          <a:stretch>
            <a:fillRect/>
          </a:stretch>
        </p:blipFill>
        <p:spPr bwMode="auto">
          <a:xfrm>
            <a:off x="79631" y="3100893"/>
            <a:ext cx="1014012" cy="680506"/>
          </a:xfrm>
          <a:prstGeom prst="rect">
            <a:avLst/>
          </a:prstGeom>
          <a:noFill/>
          <a:ln>
            <a:noFill/>
          </a:ln>
        </p:spPr>
      </p:pic>
      <p:pic>
        <p:nvPicPr>
          <p:cNvPr id="22" name="Picture 21"/>
          <p:cNvPicPr/>
          <p:nvPr/>
        </p:nvPicPr>
        <p:blipFill>
          <a:blip r:embed="rId5"/>
          <a:stretch>
            <a:fillRect/>
          </a:stretch>
        </p:blipFill>
        <p:spPr>
          <a:xfrm>
            <a:off x="61263" y="5096082"/>
            <a:ext cx="1050748" cy="497473"/>
          </a:xfrm>
          <a:prstGeom prst="rect">
            <a:avLst/>
          </a:prstGeom>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784560" y="1573998"/>
            <a:ext cx="10167954" cy="5016758"/>
          </a:xfrm>
          <a:prstGeom prst="rect">
            <a:avLst/>
          </a:prstGeom>
          <a:noFill/>
        </p:spPr>
        <p:txBody>
          <a:bodyPr wrap="square" rtlCol="0">
            <a:spAutoFit/>
          </a:bodyPr>
          <a:lstStyle/>
          <a:p>
            <a:r>
              <a:rPr lang="en-GB" sz="4000" dirty="0"/>
              <a:t>Thank you for your continued support and for  joining us today.</a:t>
            </a:r>
          </a:p>
          <a:p>
            <a:endParaRPr lang="en-GB" sz="4000" dirty="0"/>
          </a:p>
          <a:p>
            <a:r>
              <a:rPr lang="en-GB" sz="4000" dirty="0"/>
              <a:t>Please let us know what CPD you would love to receive in the new year!</a:t>
            </a:r>
          </a:p>
          <a:p>
            <a:endParaRPr lang="en-GB" sz="4000" dirty="0"/>
          </a:p>
          <a:p>
            <a:r>
              <a:rPr lang="en-GB" sz="4000" dirty="0"/>
              <a:t>As always please do not hesitate to contact us with any questions or comments.</a:t>
            </a:r>
          </a:p>
        </p:txBody>
      </p:sp>
      <p:sp>
        <p:nvSpPr>
          <p:cNvPr id="3" name="TextBox 2"/>
          <p:cNvSpPr txBox="1"/>
          <p:nvPr/>
        </p:nvSpPr>
        <p:spPr>
          <a:xfrm>
            <a:off x="1972490" y="509451"/>
            <a:ext cx="9980024" cy="769441"/>
          </a:xfrm>
          <a:prstGeom prst="rect">
            <a:avLst/>
          </a:prstGeom>
          <a:noFill/>
        </p:spPr>
        <p:txBody>
          <a:bodyPr wrap="square" rtlCol="0">
            <a:spAutoFit/>
          </a:bodyPr>
          <a:lstStyle/>
          <a:p>
            <a:r>
              <a:rPr lang="en-GB" sz="4400" dirty="0"/>
              <a:t>Your next PLT Meeting – January 2024!</a:t>
            </a:r>
          </a:p>
        </p:txBody>
      </p:sp>
      <p:pic>
        <p:nvPicPr>
          <p:cNvPr id="14" name="Picture 13">
            <a:extLst>
              <a:ext uri="{FF2B5EF4-FFF2-40B4-BE49-F238E27FC236}">
                <a16:creationId xmlns:a16="http://schemas.microsoft.com/office/drawing/2014/main" id="{2A4F564E-50B7-4009-A7AA-DA872CC86FB9}"/>
              </a:ext>
            </a:extLst>
          </p:cNvPr>
          <p:cNvPicPr>
            <a:picLocks noChangeAspect="1"/>
          </p:cNvPicPr>
          <p:nvPr/>
        </p:nvPicPr>
        <p:blipFill rotWithShape="1">
          <a:blip r:embed="rId6"/>
          <a:srcRect l="14928" t="18081" r="77356" b="7585"/>
          <a:stretch/>
        </p:blipFill>
        <p:spPr>
          <a:xfrm>
            <a:off x="-25798" y="-59969"/>
            <a:ext cx="1244998" cy="6917969"/>
          </a:xfrm>
          <a:prstGeom prst="rect">
            <a:avLst/>
          </a:prstGeom>
        </p:spPr>
      </p:pic>
    </p:spTree>
    <p:extLst>
      <p:ext uri="{BB962C8B-B14F-4D97-AF65-F5344CB8AC3E}">
        <p14:creationId xmlns:p14="http://schemas.microsoft.com/office/powerpoint/2010/main" val="3566677789"/>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47538</TotalTime>
  <Words>2644</Words>
  <Application>Microsoft Office PowerPoint</Application>
  <PresentationFormat>Widescreen</PresentationFormat>
  <Paragraphs>387</Paragraphs>
  <Slides>28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PowerPoint Presentation</vt:lpstr>
      <vt:lpstr>PowerPoint Presentation</vt:lpstr>
      <vt:lpstr>Our Promises</vt:lpstr>
      <vt:lpstr>How you can help…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Chippenham Games Dates 2024</vt:lpstr>
      <vt:lpstr>PowerPoint Presentation</vt:lpstr>
      <vt:lpstr>Rachel Bown YST Inclusion   </vt:lpstr>
      <vt:lpstr>Phil Smith New School Games Organsier (SGO) </vt:lpstr>
      <vt:lpstr> Jessica Pierce Youth Sport Trust Mid Wilts Girls Football Partnership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Abbeyfield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Pierce</dc:creator>
  <cp:lastModifiedBy>J Pierce</cp:lastModifiedBy>
  <cp:revision>131</cp:revision>
  <dcterms:created xsi:type="dcterms:W3CDTF">2020-11-10T13:20:20Z</dcterms:created>
  <dcterms:modified xsi:type="dcterms:W3CDTF">2023-09-25T17:38:22Z</dcterms:modified>
</cp:coreProperties>
</file>